
<file path=[Content_Types].xml><?xml version="1.0" encoding="utf-8"?>
<Types xmlns="http://schemas.openxmlformats.org/package/2006/content-types">
  <Default Extension="jpeg" ContentType="image/jpeg"/>
  <Default Extension="JPG" ContentType="image/.jpg"/>
  <Default Extension="bmp" ContentType="image/bmp"/>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4"/>
  </p:notesMasterIdLst>
  <p:sldIdLst>
    <p:sldId id="615" r:id="rId5"/>
    <p:sldId id="644" r:id="rId6"/>
    <p:sldId id="657" r:id="rId7"/>
    <p:sldId id="646" r:id="rId8"/>
    <p:sldId id="647" r:id="rId9"/>
    <p:sldId id="648" r:id="rId10"/>
    <p:sldId id="649" r:id="rId11"/>
    <p:sldId id="650" r:id="rId12"/>
    <p:sldId id="651" r:id="rId13"/>
    <p:sldId id="652" r:id="rId15"/>
    <p:sldId id="653" r:id="rId16"/>
    <p:sldId id="654" r:id="rId17"/>
    <p:sldId id="655" r:id="rId18"/>
    <p:sldId id="658" r:id="rId19"/>
    <p:sldId id="656" r:id="rId20"/>
    <p:sldId id="659" r:id="rId21"/>
    <p:sldId id="660" r:id="rId22"/>
    <p:sldId id="661" r:id="rId23"/>
    <p:sldId id="662" r:id="rId24"/>
    <p:sldId id="663" r:id="rId25"/>
    <p:sldId id="664" r:id="rId26"/>
    <p:sldId id="665" r:id="rId27"/>
    <p:sldId id="666" r:id="rId28"/>
    <p:sldId id="667" r:id="rId29"/>
    <p:sldId id="668" r:id="rId30"/>
    <p:sldId id="669" r:id="rId31"/>
    <p:sldId id="670" r:id="rId32"/>
    <p:sldId id="671" r:id="rId33"/>
    <p:sldId id="672" r:id="rId34"/>
    <p:sldId id="673" r:id="rId35"/>
    <p:sldId id="674" r:id="rId36"/>
    <p:sldId id="675" r:id="rId37"/>
    <p:sldId id="676" r:id="rId38"/>
    <p:sldId id="677" r:id="rId39"/>
    <p:sldId id="678" r:id="rId40"/>
    <p:sldId id="616" r:id="rId41"/>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a:ea typeface="等线"/>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a:ea typeface="等线"/>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a:ea typeface="等线"/>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a:ea typeface="等线"/>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a:ea typeface="等线"/>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a:ea typeface="等线"/>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a:ea typeface="等线"/>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a:ea typeface="等线"/>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a:ea typeface="等线"/>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F0000"/>
    <a:srgbClr val="FF3300"/>
    <a:srgbClr val="024997"/>
    <a:srgbClr val="E1FFFF"/>
    <a:srgbClr val="000099"/>
    <a:srgbClr val="FFCCFF"/>
    <a:srgbClr val="FF66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91"/>
    <p:restoredTop sz="90683"/>
  </p:normalViewPr>
  <p:slideViewPr>
    <p:cSldViewPr snapToGrid="0" showGuides="1">
      <p:cViewPr>
        <p:scale>
          <a:sx n="75" d="100"/>
          <a:sy n="75" d="100"/>
        </p:scale>
        <p:origin x="-480" y="-72"/>
      </p:cViewPr>
      <p:guideLst>
        <p:guide orient="horz" pos="2159"/>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notesMaster" Target="notesMasters/notes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8B58E62-2FE8-4315-AB04-99D5751BEAAC}"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等线" pitchFamily="2" charset="-122"/>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等线" pitchFamily="2" charset="-122"/>
      </a:defRPr>
    </a:lvl1pPr>
    <a:lvl2pPr marL="457200" algn="l" rtl="0" eaLnBrk="0" fontAlgn="base" hangingPunct="0">
      <a:spcBef>
        <a:spcPct val="30000"/>
      </a:spcBef>
      <a:spcAft>
        <a:spcPct val="0"/>
      </a:spcAft>
      <a:defRPr sz="1200" kern="1200">
        <a:solidFill>
          <a:schemeClr val="tx1"/>
        </a:solidFill>
        <a:latin typeface="+mn-lt"/>
        <a:ea typeface="+mn-ea"/>
        <a:cs typeface="等线" pitchFamily="2" charset="-122"/>
      </a:defRPr>
    </a:lvl2pPr>
    <a:lvl3pPr marL="914400" algn="l" rtl="0" eaLnBrk="0" fontAlgn="base" hangingPunct="0">
      <a:spcBef>
        <a:spcPct val="30000"/>
      </a:spcBef>
      <a:spcAft>
        <a:spcPct val="0"/>
      </a:spcAft>
      <a:defRPr sz="1200" kern="1200">
        <a:solidFill>
          <a:schemeClr val="tx1"/>
        </a:solidFill>
        <a:latin typeface="+mn-lt"/>
        <a:ea typeface="+mn-ea"/>
        <a:cs typeface="等线" pitchFamily="2" charset="-122"/>
      </a:defRPr>
    </a:lvl3pPr>
    <a:lvl4pPr marL="1371600" algn="l" rtl="0" eaLnBrk="0" fontAlgn="base" hangingPunct="0">
      <a:spcBef>
        <a:spcPct val="30000"/>
      </a:spcBef>
      <a:spcAft>
        <a:spcPct val="0"/>
      </a:spcAft>
      <a:defRPr sz="1200" kern="1200">
        <a:solidFill>
          <a:schemeClr val="tx1"/>
        </a:solidFill>
        <a:latin typeface="+mn-lt"/>
        <a:ea typeface="+mn-ea"/>
        <a:cs typeface="等线" pitchFamily="2" charset="-122"/>
      </a:defRPr>
    </a:lvl4pPr>
    <a:lvl5pPr marL="1828800" algn="l" rtl="0" eaLnBrk="0" fontAlgn="base" hangingPunct="0">
      <a:spcBef>
        <a:spcPct val="30000"/>
      </a:spcBef>
      <a:spcAft>
        <a:spcPct val="0"/>
      </a:spcAft>
      <a:defRPr sz="1200" kern="1200">
        <a:solidFill>
          <a:schemeClr val="tx1"/>
        </a:solidFill>
        <a:latin typeface="+mn-lt"/>
        <a:ea typeface="+mn-ea"/>
        <a:cs typeface="等线"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接上例（从价）：假设该房产于2021年1月提前完成大修，因此2021年2月起应正常按照从价计征房产税。</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接上例（从价）：假设该房产于2021年1月提前完成大修，因此2021年2月起应正常按照从价计征房产税。</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接上例（从价）：假设该房产于2021年1月提前完成大修，因此2021年2月起应正常按照从价计征房产税。</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假设该土地于2020年10月1日起不再符合享受公共租赁住房免征土地使用税优惠条件。</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举例：（从价计征享受优惠）</a:t>
            </a:r>
            <a:endParaRPr lang="zh-CN" altLang="en-US"/>
          </a:p>
          <a:p>
            <a:r>
              <a:rPr lang="zh-CN" altLang="en-US"/>
              <a:t>假设纳税人在2020年7月收回出租房产后其中对应原值80万的部分开始进行房屋大修，符合大修停用房产税免税优惠的条件，大修截止日期为2021年5月。</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举例：（从价计征享受优惠）</a:t>
            </a:r>
            <a:endParaRPr lang="zh-CN" altLang="en-US"/>
          </a:p>
          <a:p>
            <a:r>
              <a:rPr lang="zh-CN" altLang="en-US"/>
              <a:t>假设纳税人在2020年7月收回出租房产后其中对应原值80万的部分开始进行房屋大修，符合大修停用房产税免税优惠的条件，大修截止日期为2021年5月。</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举例：（从价计征享受优惠）</a:t>
            </a:r>
            <a:endParaRPr lang="zh-CN" altLang="en-US"/>
          </a:p>
          <a:p>
            <a:r>
              <a:rPr lang="zh-CN" altLang="en-US"/>
              <a:t>假设纳税人在2020年7月收回出租房产后其中对应原值80万的部分开始进行房屋大修，符合大修停用房产税免税优惠的条件，大修截止日期为2021年5月。</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举例：（从价计征享受优惠）</a:t>
            </a:r>
            <a:endParaRPr lang="zh-CN" altLang="en-US"/>
          </a:p>
          <a:p>
            <a:r>
              <a:rPr lang="zh-CN" altLang="en-US"/>
              <a:t>假设纳税人在2020年7月收回出租房产后其中对应原值80万的部分开始进行房屋大修，符合大修停用房产税免税优惠的条件，大修截止日期为2021年5月。</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举例：（从价计征享受优惠）</a:t>
            </a:r>
            <a:endParaRPr lang="zh-CN" altLang="en-US"/>
          </a:p>
          <a:p>
            <a:r>
              <a:rPr lang="zh-CN" altLang="en-US"/>
              <a:t>假设纳税人在2020年7月收回出租房产后其中对应原值80万的部分开始进行房屋大修，符合大修停用房产税免税优惠的条件，大修截止日期为2021年5月。</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接上例（从价）：假设该房产于2021年1月提前完成大修，因此2021年2月起应正常按照从价计征房产税。</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024997"/>
        </a:solidFill>
        <a:effectLst/>
      </p:bgPr>
    </p:bg>
    <p:spTree>
      <p:nvGrpSpPr>
        <p:cNvPr id="1" name=""/>
        <p:cNvGrpSpPr/>
        <p:nvPr/>
      </p:nvGrpSpPr>
      <p:grpSpPr>
        <a:xfrm>
          <a:off x="0" y="0"/>
          <a:ext cx="0" cy="0"/>
          <a:chOff x="0" y="0"/>
          <a:chExt cx="0" cy="0"/>
        </a:xfrm>
      </p:grpSpPr>
      <p:sp>
        <p:nvSpPr>
          <p:cNvPr id="6"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BACBA66-79FC-444E-B963-D2EBE767C12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lvl="0" algn="r">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rgbClr val="024997"/>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6" name="日期占位符 3"/>
          <p:cNvSpPr>
            <a:spLocks noGrp="1"/>
          </p:cNvSpPr>
          <p:nvPr>
            <p:ph type="dt" sz="half" idx="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024997"/>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6" name="日期占位符 3"/>
          <p:cNvSpPr>
            <a:spLocks noGrp="1"/>
          </p:cNvSpPr>
          <p:nvPr>
            <p:ph type="dt" sz="half" idx="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9" name="灯片编号占位符 8"/>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灯片编号占位符 4"/>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024997"/>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38200" y="1825625"/>
            <a:ext cx="10515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6" name="日期占位符 3"/>
          <p:cNvSpPr>
            <a:spLocks noGrp="1"/>
          </p:cNvSpPr>
          <p:nvPr>
            <p:ph type="dt" sz="half" idx="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72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9" name="灯片编号占位符 8"/>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灯片编号占位符 4"/>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024997"/>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6" name="日期占位符 3"/>
          <p:cNvSpPr>
            <a:spLocks noGrp="1"/>
          </p:cNvSpPr>
          <p:nvPr>
            <p:ph type="dt" sz="half" idx="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72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en-US" altLang="en-US" dirty="0">
                <a:latin typeface="等线"/>
              </a:rPr>
            </a:fld>
            <a:endParaRPr lang="en-US" altLang="en-US" dirty="0">
              <a:latin typeface="等线"/>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024997"/>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6" name="日期占位符 4"/>
          <p:cNvSpPr>
            <a:spLocks noGrp="1"/>
          </p:cNvSpPr>
          <p:nvPr>
            <p:ph type="dt" sz="half"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5"/>
          <p:cNvSpPr>
            <a:spLocks noGrp="1"/>
          </p:cNvSpPr>
          <p:nvPr>
            <p:ph type="ftr" sz="quarter" idx="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6"/>
          <p:cNvSpPr>
            <a:spLocks noGrp="1"/>
          </p:cNvSpPr>
          <p:nvPr>
            <p:ph type="sldNum" sz="quarter" idx="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024997"/>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7" name="日期占位符 6"/>
          <p:cNvSpPr>
            <a:spLocks noGrp="1"/>
          </p:cNvSpPr>
          <p:nvPr>
            <p:ph type="dt" sz="half"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024997"/>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6" name="日期占位符 2"/>
          <p:cNvSpPr>
            <a:spLocks noGrp="1"/>
          </p:cNvSpPr>
          <p:nvPr>
            <p:ph type="dt" sz="half" idx="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3"/>
          <p:cNvSpPr>
            <a:spLocks noGrp="1"/>
          </p:cNvSpPr>
          <p:nvPr>
            <p:ph type="ftr" sz="quarter" idx="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4"/>
          <p:cNvSpPr>
            <a:spLocks noGrp="1"/>
          </p:cNvSpPr>
          <p:nvPr>
            <p:ph type="sldNum" sz="quarter" idx="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24997"/>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2"/>
          <p:cNvSpPr>
            <a:spLocks noGrp="1"/>
          </p:cNvSpPr>
          <p:nvPr>
            <p:ph type="ftr" sz="quarter" idx="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3"/>
          <p:cNvSpPr>
            <a:spLocks noGrp="1"/>
          </p:cNvSpPr>
          <p:nvPr>
            <p:ph type="sldNum" sz="quarter" idx="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rgbClr val="024997"/>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6" name="日期占位符 4"/>
          <p:cNvSpPr>
            <a:spLocks noGrp="1"/>
          </p:cNvSpPr>
          <p:nvPr>
            <p:ph type="dt" sz="half"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5"/>
          <p:cNvSpPr>
            <a:spLocks noGrp="1"/>
          </p:cNvSpPr>
          <p:nvPr>
            <p:ph type="ftr" sz="quarter" idx="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6"/>
          <p:cNvSpPr>
            <a:spLocks noGrp="1"/>
          </p:cNvSpPr>
          <p:nvPr>
            <p:ph type="sldNum" sz="quarter" idx="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024997"/>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6" name="日期占位符 4"/>
          <p:cNvSpPr>
            <a:spLocks noGrp="1"/>
          </p:cNvSpPr>
          <p:nvPr>
            <p:ph type="dt" sz="half"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CF7EFFD-D85C-444C-A574-7185AE2184D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5"/>
          <p:cNvSpPr>
            <a:spLocks noGrp="1"/>
          </p:cNvSpPr>
          <p:nvPr>
            <p:ph type="ftr" sz="quarter" idx="3"/>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6"/>
          <p:cNvSpPr>
            <a:spLocks noGrp="1"/>
          </p:cNvSpPr>
          <p:nvPr>
            <p:ph type="sldNum" sz="quarter" idx="4"/>
          </p:nvPr>
        </p:nvSpPr>
        <p:spPr>
          <a:xfrm>
            <a:off x="8610600" y="6356350"/>
            <a:ext cx="2743200" cy="365125"/>
          </a:xfrm>
        </p:spPr>
        <p:txBody>
          <a:bodyPr/>
          <a:p>
            <a:pPr lvl="0">
              <a:buNone/>
            </a:pPr>
            <a:fld id="{9A0DB2DC-4C9A-4742-B13C-FB6460FD3503}" type="slidenum">
              <a:rPr lang="en-US" altLang="en-US" dirty="0"/>
            </a:fld>
            <a:endParaRPr lang="en-US"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4997"/>
        </a:solidFill>
        <a:effectLst/>
      </p:bgPr>
    </p:bg>
    <p:spTree>
      <p:nvGrpSpPr>
        <p:cNvPr id="1" name=""/>
        <p:cNvGrpSpPr/>
        <p:nvPr/>
      </p:nvGrpSpPr>
      <p:grpSpPr/>
      <p:grpSp>
        <p:nvGrpSpPr>
          <p:cNvPr id="1026" name="组合 2"/>
          <p:cNvGrpSpPr/>
          <p:nvPr userDrawn="1"/>
        </p:nvGrpSpPr>
        <p:grpSpPr>
          <a:xfrm>
            <a:off x="4156075" y="5799138"/>
            <a:ext cx="3879850" cy="954087"/>
            <a:chOff x="7251" y="9298"/>
            <a:chExt cx="6110" cy="1503"/>
          </a:xfrm>
        </p:grpSpPr>
        <p:pic>
          <p:nvPicPr>
            <p:cNvPr id="1028" name="图片 2" descr="税享天地"/>
            <p:cNvPicPr>
              <a:picLocks noChangeAspect="1"/>
            </p:cNvPicPr>
            <p:nvPr/>
          </p:nvPicPr>
          <p:blipFill>
            <a:blip r:embed="rId12"/>
            <a:stretch>
              <a:fillRect/>
            </a:stretch>
          </p:blipFill>
          <p:spPr>
            <a:xfrm>
              <a:off x="8042" y="9298"/>
              <a:ext cx="5319" cy="1502"/>
            </a:xfrm>
            <a:prstGeom prst="rect">
              <a:avLst/>
            </a:prstGeom>
            <a:noFill/>
            <a:ln w="9525">
              <a:noFill/>
            </a:ln>
          </p:spPr>
        </p:pic>
        <p:sp>
          <p:nvSpPr>
            <p:cNvPr id="2" name="矩形 1"/>
            <p:cNvSpPr/>
            <p:nvPr/>
          </p:nvSpPr>
          <p:spPr>
            <a:xfrm>
              <a:off x="7251" y="9298"/>
              <a:ext cx="6110" cy="1503"/>
            </a:xfrm>
            <a:prstGeom prst="rect">
              <a:avLst/>
            </a:prstGeom>
            <a:solidFill>
              <a:srgbClr val="02499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1027" name="图片 3" descr="12366纳税缴费服务"/>
          <p:cNvPicPr>
            <a:picLocks noChangeAspect="1"/>
          </p:cNvPicPr>
          <p:nvPr userDrawn="1"/>
        </p:nvPicPr>
        <p:blipFill>
          <a:blip r:embed="rId13"/>
          <a:stretch>
            <a:fillRect/>
          </a:stretch>
        </p:blipFill>
        <p:spPr>
          <a:xfrm>
            <a:off x="204788" y="98425"/>
            <a:ext cx="852487" cy="5238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4D8E693-EA2C-48D9-8767-4B9E074B1728}"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等线"/>
              </a:rPr>
            </a:fld>
            <a:endParaRPr lang="en-US" altLang="en-US" dirty="0">
              <a:latin typeface="等线"/>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p:sp>
        <p:nvSpPr>
          <p:cNvPr id="3074"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1BADB65-B23E-4615-9DF2-FA0994582FAA}" type="datetimeFigureOut">
              <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等线"/>
              </a:rPr>
            </a:fld>
            <a:endParaRPr lang="en-US" altLang="en-US" dirty="0">
              <a:latin typeface="等线"/>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bmp"/></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bmp"/></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bmp"/></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b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bmp"/></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bmp"/></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bmp"/></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bm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4.bm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5.bm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6.bm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7.b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8.bm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9.bm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0.bmp"/></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2.bmp"/><Relationship Id="rId1" Type="http://schemas.openxmlformats.org/officeDocument/2006/relationships/image" Target="../media/image21.bmp"/></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bm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5.bmp"/></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4997"/>
        </a:solidFill>
        <a:effectLst/>
      </p:bgPr>
    </p:bg>
    <p:spTree>
      <p:nvGrpSpPr>
        <p:cNvPr id="1" name=""/>
        <p:cNvGrpSpPr/>
        <p:nvPr/>
      </p:nvGrpSpPr>
      <p:grpSpPr/>
      <p:sp>
        <p:nvSpPr>
          <p:cNvPr id="15362" name="标题 3073"/>
          <p:cNvSpPr>
            <a:spLocks noGrp="1"/>
          </p:cNvSpPr>
          <p:nvPr>
            <p:ph type="ctrTitle" idx="4294967295"/>
          </p:nvPr>
        </p:nvSpPr>
        <p:spPr>
          <a:xfrm>
            <a:off x="3345180" y="2495550"/>
            <a:ext cx="8722995" cy="1554480"/>
          </a:xfrm>
          <a:prstGeom prst="rect">
            <a:avLst/>
          </a:prstGeom>
          <a:noFill/>
          <a:ln w="9525">
            <a:noFill/>
          </a:ln>
        </p:spPr>
        <p:txBody>
          <a:bodyPr anchor="ctr" anchorCtr="0"/>
          <a:lstStyle>
            <a:lvl1pPr lvl="0">
              <a:buClrTx/>
              <a:buSzTx/>
              <a:buFontTx/>
              <a:defRPr/>
            </a:lvl1pPr>
          </a:lstStyle>
          <a:p>
            <a:pPr lvl="0" algn="ctr">
              <a:buNone/>
            </a:pPr>
            <a:r>
              <a:rPr lang="zh-CN" altLang="zh-CN" b="1" dirty="0">
                <a:solidFill>
                  <a:schemeClr val="bg1"/>
                </a:solidFill>
              </a:rPr>
              <a:t>部分延长执行期限的优惠政策辅导</a:t>
            </a:r>
            <a:endParaRPr lang="en-US" altLang="zh-CN" b="1" dirty="0">
              <a:solidFill>
                <a:schemeClr val="bg1"/>
              </a:solidFill>
            </a:endParaRPr>
          </a:p>
        </p:txBody>
      </p:sp>
      <p:pic>
        <p:nvPicPr>
          <p:cNvPr id="15363" name="图片 5" descr="税徽 "/>
          <p:cNvPicPr>
            <a:picLocks noChangeAspect="1"/>
          </p:cNvPicPr>
          <p:nvPr/>
        </p:nvPicPr>
        <p:blipFill>
          <a:blip r:embed="rId1"/>
          <a:stretch>
            <a:fillRect/>
          </a:stretch>
        </p:blipFill>
        <p:spPr>
          <a:xfrm>
            <a:off x="1603375" y="2562225"/>
            <a:ext cx="1847850" cy="1554163"/>
          </a:xfrm>
          <a:prstGeom prst="rect">
            <a:avLst/>
          </a:prstGeom>
          <a:noFill/>
          <a:ln w="9525">
            <a:noFill/>
          </a:ln>
        </p:spPr>
      </p:pic>
      <p:sp>
        <p:nvSpPr>
          <p:cNvPr id="15364" name="文本框 1"/>
          <p:cNvSpPr txBox="1"/>
          <p:nvPr/>
        </p:nvSpPr>
        <p:spPr>
          <a:xfrm>
            <a:off x="5154613" y="3857625"/>
            <a:ext cx="3948112" cy="460375"/>
          </a:xfrm>
          <a:prstGeom prst="rect">
            <a:avLst/>
          </a:prstGeom>
          <a:noFill/>
          <a:ln w="9525">
            <a:noFill/>
          </a:ln>
        </p:spPr>
        <p:txBody>
          <a:bodyPr>
            <a:spAutoFit/>
          </a:bodyPr>
          <a:p>
            <a:pPr algn="ctr" eaLnBrk="0" hangingPunct="0">
              <a:buNone/>
            </a:pPr>
            <a:r>
              <a:rPr lang="zh-CN" altLang="en-US" sz="2400" b="1" dirty="0">
                <a:solidFill>
                  <a:schemeClr val="bg1"/>
                </a:solidFill>
                <a:latin typeface="等线"/>
              </a:rPr>
              <a:t>主讲人：方向</a:t>
            </a:r>
            <a:endParaRPr lang="zh-CN" altLang="en-US" sz="2400" b="1" dirty="0">
              <a:solidFill>
                <a:schemeClr val="bg1"/>
              </a:solidFill>
              <a:latin typeface="等线"/>
            </a:endParaRPr>
          </a:p>
        </p:txBody>
      </p:sp>
      <p:sp>
        <p:nvSpPr>
          <p:cNvPr id="15365" name="文本框 2"/>
          <p:cNvSpPr txBox="1"/>
          <p:nvPr/>
        </p:nvSpPr>
        <p:spPr>
          <a:xfrm>
            <a:off x="10496550" y="6267450"/>
            <a:ext cx="1571625" cy="460375"/>
          </a:xfrm>
          <a:prstGeom prst="rect">
            <a:avLst/>
          </a:prstGeom>
          <a:noFill/>
          <a:ln w="9525">
            <a:noFill/>
          </a:ln>
        </p:spPr>
        <p:txBody>
          <a:bodyPr>
            <a:spAutoFit/>
          </a:bodyPr>
          <a:p>
            <a:pPr algn="ctr" eaLnBrk="0" hangingPunct="0">
              <a:buNone/>
            </a:pPr>
            <a:r>
              <a:rPr lang="en-US" altLang="zh-CN" sz="2400" b="1" dirty="0">
                <a:solidFill>
                  <a:schemeClr val="bg1"/>
                </a:solidFill>
                <a:latin typeface="等线"/>
                <a:sym typeface="+mn-ea"/>
              </a:rPr>
              <a:t>2022</a:t>
            </a:r>
            <a:r>
              <a:rPr lang="zh-CN" altLang="en-US" sz="2400" b="1" dirty="0">
                <a:solidFill>
                  <a:schemeClr val="bg1"/>
                </a:solidFill>
                <a:latin typeface="等线"/>
                <a:sym typeface="+mn-ea"/>
              </a:rPr>
              <a:t>年</a:t>
            </a:r>
            <a:r>
              <a:rPr lang="en-US" altLang="zh-CN" sz="2400" b="1" dirty="0">
                <a:solidFill>
                  <a:schemeClr val="bg1"/>
                </a:solidFill>
                <a:latin typeface="等线"/>
                <a:sym typeface="+mn-ea"/>
              </a:rPr>
              <a:t>2</a:t>
            </a:r>
            <a:r>
              <a:rPr lang="zh-CN" altLang="en-US" sz="2400" b="1" dirty="0">
                <a:solidFill>
                  <a:schemeClr val="bg1"/>
                </a:solidFill>
                <a:latin typeface="等线"/>
                <a:sym typeface="+mn-ea"/>
              </a:rPr>
              <a:t>月</a:t>
            </a:r>
            <a:endParaRPr lang="zh-CN" altLang="en-US" sz="2400" dirty="0">
              <a:latin typeface="等线"/>
            </a:endParaRPr>
          </a:p>
        </p:txBody>
      </p:sp>
      <p:sp>
        <p:nvSpPr>
          <p:cNvPr id="5" name="文本框 4"/>
          <p:cNvSpPr txBox="1"/>
          <p:nvPr/>
        </p:nvSpPr>
        <p:spPr>
          <a:xfrm>
            <a:off x="1016000" y="247650"/>
            <a:ext cx="1911350" cy="368300"/>
          </a:xfrm>
          <a:prstGeom prst="rect">
            <a:avLst/>
          </a:prstGeom>
          <a:noFill/>
        </p:spPr>
        <p:txBody>
          <a:bodyPr wrap="square" rtlCol="0">
            <a:spAutoFit/>
          </a:bodyPr>
          <a:lstStyle/>
          <a:p>
            <a:pPr marR="0" defTabSz="914400">
              <a:buClrTx/>
              <a:buSzTx/>
              <a:buFontTx/>
              <a:buNone/>
              <a:defRPr/>
            </a:pPr>
            <a:r>
              <a:rPr kumimoji="0" lang="zh-CN" altLang="en-US" b="1" kern="1200" cap="none" spc="0" normalizeH="0" baseline="0" noProof="0">
                <a:solidFill>
                  <a:schemeClr val="bg1">
                    <a:lumMod val="95000"/>
                  </a:schemeClr>
                </a:solidFill>
                <a:latin typeface="等线" pitchFamily="2" charset="-122"/>
                <a:ea typeface="等线" pitchFamily="2" charset="-122"/>
                <a:cs typeface="+mn-cs"/>
              </a:rPr>
              <a:t>纳税人学堂</a:t>
            </a:r>
            <a:endParaRPr kumimoji="0" lang="zh-CN" altLang="en-US" b="1" kern="1200" cap="none" spc="0" normalizeH="0" baseline="0" noProof="0">
              <a:solidFill>
                <a:schemeClr val="bg1">
                  <a:lumMod val="95000"/>
                </a:schemeClr>
              </a:solidFill>
              <a:latin typeface="等线" pitchFamily="2" charset="-122"/>
              <a:ea typeface="等线"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520190"/>
            <a:ext cx="10515600" cy="1079500"/>
          </a:xfrm>
        </p:spPr>
        <p:txBody>
          <a:bodyPr/>
          <a:p>
            <a:pPr algn="ctr"/>
            <a:r>
              <a:rPr lang="zh-CN" altLang="en-US" sz="2800">
                <a:solidFill>
                  <a:schemeClr val="bg1"/>
                </a:solidFill>
                <a:sym typeface="+mn-ea"/>
              </a:rPr>
              <a:t>《财政部 税务总局关于继续实行农产品批发市场 农贸市场房产税 城镇土地使用税优惠政策的通知》(财税〔2019〕12号)</a:t>
            </a:r>
            <a:endParaRPr lang="zh-CN" altLang="en-US" sz="2800"/>
          </a:p>
        </p:txBody>
      </p:sp>
      <p:grpSp>
        <p:nvGrpSpPr>
          <p:cNvPr id="8" name="组合 7"/>
          <p:cNvGrpSpPr/>
          <p:nvPr/>
        </p:nvGrpSpPr>
        <p:grpSpPr>
          <a:xfrm>
            <a:off x="1614805" y="2799715"/>
            <a:ext cx="9351645" cy="2692099"/>
            <a:chOff x="4481" y="6574"/>
            <a:chExt cx="10521" cy="3670"/>
          </a:xfrm>
        </p:grpSpPr>
        <p:sp>
          <p:nvSpPr>
            <p:cNvPr id="4" name="单圆角矩形 3"/>
            <p:cNvSpPr/>
            <p:nvPr/>
          </p:nvSpPr>
          <p:spPr>
            <a:xfrm>
              <a:off x="4481" y="6574"/>
              <a:ext cx="10521" cy="3670"/>
            </a:xfrm>
            <a:prstGeom prst="round1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6" name="文本框 5"/>
            <p:cNvSpPr txBox="1"/>
            <p:nvPr/>
          </p:nvSpPr>
          <p:spPr>
            <a:xfrm>
              <a:off x="4635" y="7174"/>
              <a:ext cx="10213" cy="2642"/>
            </a:xfrm>
            <a:prstGeom prst="rect">
              <a:avLst/>
            </a:prstGeom>
            <a:noFill/>
          </p:spPr>
          <p:txBody>
            <a:bodyPr wrap="square" rtlCol="0" anchor="t">
              <a:spAutoFit/>
            </a:bodyPr>
            <a:p>
              <a:pPr marL="0" indent="0">
                <a:buNone/>
              </a:pPr>
              <a:r>
                <a:rPr lang="zh-CN" altLang="en-US" sz="2400">
                  <a:solidFill>
                    <a:schemeClr val="tx1"/>
                  </a:solidFill>
                  <a:sym typeface="+mn-ea"/>
                </a:rPr>
                <a:t>自2019年1月1日至202</a:t>
              </a:r>
              <a:r>
                <a:rPr lang="en-US" altLang="zh-CN" sz="2400">
                  <a:solidFill>
                    <a:schemeClr val="tx1"/>
                  </a:solidFill>
                  <a:sym typeface="+mn-ea"/>
                </a:rPr>
                <a:t>3</a:t>
              </a:r>
              <a:r>
                <a:rPr lang="zh-CN" altLang="en-US" sz="2400">
                  <a:solidFill>
                    <a:schemeClr val="tx1"/>
                  </a:solidFill>
                  <a:sym typeface="+mn-ea"/>
                </a:rPr>
                <a:t>年12月31日，对农产品批发市场、农贸市场（包括自有和承租，下同）专门用于经营农产品的房产、土地，暂免征收房产税和城镇土地使用税。对同时经营其他产品的农产品批发市场和农贸市场使用的房产、土地，按其他产品与农产品交易场地面积的比例确定征免房产税和城镇土地使用税。</a:t>
              </a:r>
              <a:endParaRPr lang="zh-CN" altLang="en-US" sz="2400">
                <a:solidFill>
                  <a:schemeClr val="tx1"/>
                </a:solidFill>
                <a:sym typeface="+mn-ea"/>
              </a:endParaRPr>
            </a:p>
          </p:txBody>
        </p:sp>
        <p:sp>
          <p:nvSpPr>
            <p:cNvPr id="7" name="单圆角矩形 6"/>
            <p:cNvSpPr/>
            <p:nvPr/>
          </p:nvSpPr>
          <p:spPr>
            <a:xfrm>
              <a:off x="4657" y="6740"/>
              <a:ext cx="10184" cy="3294"/>
            </a:xfrm>
            <a:prstGeom prst="round1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916305" y="735330"/>
            <a:ext cx="10370185" cy="3566500"/>
            <a:chOff x="1297" y="2402"/>
            <a:chExt cx="16337" cy="2989"/>
          </a:xfrm>
        </p:grpSpPr>
        <p:grpSp>
          <p:nvGrpSpPr>
            <p:cNvPr id="13" name="组合 12"/>
            <p:cNvGrpSpPr/>
            <p:nvPr/>
          </p:nvGrpSpPr>
          <p:grpSpPr>
            <a:xfrm>
              <a:off x="1297" y="2402"/>
              <a:ext cx="16337" cy="2989"/>
              <a:chOff x="2278" y="4184"/>
              <a:chExt cx="3321" cy="5736"/>
            </a:xfrm>
          </p:grpSpPr>
          <p:sp>
            <p:nvSpPr>
              <p:cNvPr id="11" name="圆角矩形 10"/>
              <p:cNvSpPr/>
              <p:nvPr/>
            </p:nvSpPr>
            <p:spPr>
              <a:xfrm>
                <a:off x="2278" y="4184"/>
                <a:ext cx="3321" cy="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12" name="圆角矩形 11"/>
              <p:cNvSpPr/>
              <p:nvPr/>
            </p:nvSpPr>
            <p:spPr>
              <a:xfrm>
                <a:off x="2327" y="4480"/>
                <a:ext cx="3221" cy="5147"/>
              </a:xfrm>
              <a:prstGeom prst="roundRect">
                <a:avLst/>
              </a:prstGeom>
              <a:noFill/>
              <a:ln w="28575">
                <a:prstDash val="dash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
          <p:nvSpPr>
            <p:cNvPr id="14" name="文本框 13"/>
            <p:cNvSpPr txBox="1"/>
            <p:nvPr/>
          </p:nvSpPr>
          <p:spPr>
            <a:xfrm>
              <a:off x="1951" y="2698"/>
              <a:ext cx="15031" cy="2398"/>
            </a:xfrm>
            <a:prstGeom prst="rect">
              <a:avLst/>
            </a:prstGeom>
            <a:noFill/>
          </p:spPr>
          <p:txBody>
            <a:bodyPr wrap="square" rtlCol="0" anchor="t">
              <a:spAutoFit/>
            </a:bodyPr>
            <a:p>
              <a:r>
                <a:rPr lang="zh-CN" altLang="en-US" sz="2000">
                  <a:solidFill>
                    <a:srgbClr val="FF3300"/>
                  </a:solidFill>
                </a:rPr>
                <a:t>农产品批发市场和农贸市场</a:t>
              </a:r>
              <a:r>
                <a:rPr lang="zh-CN" altLang="en-US" sz="2000"/>
                <a:t>：是指经工商登记注册，供买卖双方进行农产品及其初加工品现货批发或零售交易的场所。</a:t>
              </a:r>
              <a:endParaRPr lang="zh-CN" altLang="en-US" sz="2000"/>
            </a:p>
            <a:p>
              <a:r>
                <a:rPr lang="zh-CN" altLang="en-US" sz="2000">
                  <a:solidFill>
                    <a:srgbClr val="FF3300"/>
                  </a:solidFill>
                </a:rPr>
                <a:t>农产品</a:t>
              </a:r>
              <a:r>
                <a:rPr lang="zh-CN" altLang="en-US" sz="2000"/>
                <a:t>：包括粮油、肉禽蛋、蔬菜、干鲜果品、水产品、调味品、棉麻、活畜、可食用的林产品以及由省、自治区、直辖市财税部门确定的其他可食用的农产品。</a:t>
              </a:r>
              <a:endParaRPr lang="zh-CN" altLang="en-US" sz="2000"/>
            </a:p>
            <a:p>
              <a:r>
                <a:rPr lang="zh-CN" altLang="en-US" sz="2000">
                  <a:solidFill>
                    <a:srgbClr val="FF3300"/>
                  </a:solidFill>
                </a:rPr>
                <a:t>享受上述税收优惠的房产、土地</a:t>
              </a:r>
              <a:r>
                <a:rPr lang="zh-CN" altLang="en-US" sz="2000"/>
                <a:t>：是指农产品批发市场、农贸市场直接为农产品交易提供服务的房产、土地。</a:t>
              </a:r>
              <a:endParaRPr lang="zh-CN" altLang="en-US" sz="2000"/>
            </a:p>
            <a:p>
              <a:r>
                <a:rPr lang="zh-CN" altLang="en-US" sz="2000">
                  <a:solidFill>
                    <a:srgbClr val="FF0000"/>
                  </a:solidFill>
                </a:rPr>
                <a:t>注：</a:t>
              </a:r>
              <a:r>
                <a:rPr lang="zh-CN" altLang="en-US" sz="2000"/>
                <a:t>农产品批发市场、农贸市场的行政办公区、生活区，以及商业餐饮娱乐等非直接为农产品交易提供服务的房产、土地，不属于本通知规定的优惠范围，应按规定征收房产税和城镇土地使用税。</a:t>
              </a:r>
              <a:endParaRPr lang="zh-CN" altLang="en-US" sz="2000"/>
            </a:p>
          </p:txBody>
        </p:sp>
      </p:grpSp>
      <p:grpSp>
        <p:nvGrpSpPr>
          <p:cNvPr id="2" name="组合 1"/>
          <p:cNvGrpSpPr/>
          <p:nvPr/>
        </p:nvGrpSpPr>
        <p:grpSpPr>
          <a:xfrm>
            <a:off x="2290128" y="4665980"/>
            <a:ext cx="7622540" cy="1737360"/>
            <a:chOff x="1297" y="2402"/>
            <a:chExt cx="16337" cy="2989"/>
          </a:xfrm>
        </p:grpSpPr>
        <p:grpSp>
          <p:nvGrpSpPr>
            <p:cNvPr id="3" name="组合 2"/>
            <p:cNvGrpSpPr/>
            <p:nvPr/>
          </p:nvGrpSpPr>
          <p:grpSpPr>
            <a:xfrm>
              <a:off x="1297" y="2402"/>
              <a:ext cx="16337" cy="2989"/>
              <a:chOff x="2278" y="4184"/>
              <a:chExt cx="3321" cy="5736"/>
            </a:xfrm>
          </p:grpSpPr>
          <p:sp>
            <p:nvSpPr>
              <p:cNvPr id="4" name="圆角矩形 3"/>
              <p:cNvSpPr/>
              <p:nvPr/>
            </p:nvSpPr>
            <p:spPr>
              <a:xfrm>
                <a:off x="2278" y="4184"/>
                <a:ext cx="3321" cy="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5" name="圆角矩形 4"/>
              <p:cNvSpPr/>
              <p:nvPr/>
            </p:nvSpPr>
            <p:spPr>
              <a:xfrm>
                <a:off x="2328" y="4737"/>
                <a:ext cx="3220" cy="4528"/>
              </a:xfrm>
              <a:prstGeom prst="roundRect">
                <a:avLst/>
              </a:prstGeom>
              <a:noFill/>
              <a:ln w="28575">
                <a:prstDash val="dash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
          <p:nvSpPr>
            <p:cNvPr id="6" name="文本框 5"/>
            <p:cNvSpPr txBox="1"/>
            <p:nvPr/>
          </p:nvSpPr>
          <p:spPr>
            <a:xfrm>
              <a:off x="1945" y="2972"/>
              <a:ext cx="15302" cy="2275"/>
            </a:xfrm>
            <a:prstGeom prst="rect">
              <a:avLst/>
            </a:prstGeom>
            <a:noFill/>
          </p:spPr>
          <p:txBody>
            <a:bodyPr wrap="square" rtlCol="0" anchor="t">
              <a:spAutoFit/>
            </a:bodyPr>
            <a:p>
              <a:pPr algn="ctr">
                <a:buClrTx/>
                <a:buSzTx/>
                <a:buNone/>
              </a:pPr>
              <a:r>
                <a:rPr lang="zh-CN" altLang="en-US" sz="2000">
                  <a:solidFill>
                    <a:schemeClr val="accent2"/>
                  </a:solidFill>
                </a:rPr>
                <a:t>企业享受本通知规定的免税政策</a:t>
              </a:r>
              <a:endParaRPr lang="zh-CN" altLang="en-US" sz="2000">
                <a:solidFill>
                  <a:schemeClr val="accent2"/>
                </a:solidFill>
              </a:endParaRPr>
            </a:p>
            <a:p>
              <a:pPr algn="ctr">
                <a:buClrTx/>
                <a:buSzTx/>
                <a:buNone/>
              </a:pPr>
              <a:r>
                <a:rPr lang="zh-CN" altLang="en-US" sz="2000">
                  <a:solidFill>
                    <a:schemeClr val="accent2"/>
                  </a:solidFill>
                </a:rPr>
                <a:t>应按规定进行免税申报，并将不动产权属证明、载有房产原值的相关材料、租赁协议、房产土地用途证明等资料留存备查。</a:t>
              </a:r>
              <a:endParaRPr lang="zh-CN" altLang="en-US" sz="2000">
                <a:solidFill>
                  <a:schemeClr val="accent2"/>
                </a:solidFill>
              </a:endParaRPr>
            </a:p>
            <a:p>
              <a:endParaRPr lang="zh-CN" altLang="en-US" sz="200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941830"/>
            <a:ext cx="10515600" cy="1079500"/>
          </a:xfrm>
        </p:spPr>
        <p:txBody>
          <a:bodyPr/>
          <a:p>
            <a:pPr algn="ctr"/>
            <a:r>
              <a:rPr lang="zh-CN" altLang="en-US" sz="2800">
                <a:solidFill>
                  <a:schemeClr val="bg1"/>
                </a:solidFill>
                <a:sym typeface="+mn-ea"/>
              </a:rPr>
              <a:t>《财政部 税务总局关于继续实行农产品批发市场 农贸市场房产税 城镇土地使用税优惠政策的通知》(财税〔2019〕12号)</a:t>
            </a:r>
            <a:endParaRPr lang="zh-CN" altLang="en-US" sz="2800"/>
          </a:p>
        </p:txBody>
      </p:sp>
      <p:grpSp>
        <p:nvGrpSpPr>
          <p:cNvPr id="8" name="组合 7"/>
          <p:cNvGrpSpPr/>
          <p:nvPr/>
        </p:nvGrpSpPr>
        <p:grpSpPr>
          <a:xfrm>
            <a:off x="1624330" y="3432810"/>
            <a:ext cx="9351645" cy="1772920"/>
            <a:chOff x="4481" y="6574"/>
            <a:chExt cx="10521" cy="3670"/>
          </a:xfrm>
        </p:grpSpPr>
        <p:sp>
          <p:nvSpPr>
            <p:cNvPr id="4" name="单圆角矩形 3"/>
            <p:cNvSpPr/>
            <p:nvPr/>
          </p:nvSpPr>
          <p:spPr>
            <a:xfrm>
              <a:off x="4481" y="6574"/>
              <a:ext cx="10521" cy="3670"/>
            </a:xfrm>
            <a:prstGeom prst="round1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6" name="文本框 5"/>
            <p:cNvSpPr txBox="1"/>
            <p:nvPr/>
          </p:nvSpPr>
          <p:spPr>
            <a:xfrm>
              <a:off x="4635" y="7174"/>
              <a:ext cx="10213" cy="2482"/>
            </a:xfrm>
            <a:prstGeom prst="rect">
              <a:avLst/>
            </a:prstGeom>
            <a:noFill/>
          </p:spPr>
          <p:txBody>
            <a:bodyPr wrap="square" rtlCol="0" anchor="t">
              <a:spAutoFit/>
            </a:bodyPr>
            <a:p>
              <a:pPr marL="0" indent="0" algn="ctr">
                <a:buNone/>
              </a:pPr>
              <a:r>
                <a:rPr lang="zh-CN" altLang="en-US" sz="2400">
                  <a:solidFill>
                    <a:schemeClr val="tx1"/>
                  </a:solidFill>
                  <a:sym typeface="+mn-ea"/>
                </a:rPr>
                <a:t>自2019年1月1日至202</a:t>
              </a:r>
              <a:r>
                <a:rPr lang="en-US" altLang="zh-CN" sz="2400">
                  <a:solidFill>
                    <a:schemeClr val="tx1"/>
                  </a:solidFill>
                  <a:sym typeface="+mn-ea"/>
                </a:rPr>
                <a:t>3</a:t>
              </a:r>
              <a:r>
                <a:rPr lang="zh-CN" altLang="en-US" sz="2400">
                  <a:solidFill>
                    <a:schemeClr val="tx1"/>
                  </a:solidFill>
                  <a:sym typeface="+mn-ea"/>
                </a:rPr>
                <a:t>年12月31日</a:t>
              </a:r>
              <a:endParaRPr lang="zh-CN" altLang="en-US" sz="2400">
                <a:solidFill>
                  <a:schemeClr val="tx1"/>
                </a:solidFill>
                <a:sym typeface="+mn-ea"/>
              </a:endParaRPr>
            </a:p>
            <a:p>
              <a:pPr marL="0" indent="0" algn="ctr">
                <a:buNone/>
              </a:pPr>
              <a:r>
                <a:rPr lang="zh-CN" altLang="en-US" sz="2400">
                  <a:solidFill>
                    <a:schemeClr val="tx1"/>
                  </a:solidFill>
                  <a:sym typeface="+mn-ea"/>
                </a:rPr>
                <a:t>对高校学生公寓免征房产税</a:t>
              </a:r>
              <a:endParaRPr lang="zh-CN" altLang="en-US" sz="2400">
                <a:solidFill>
                  <a:schemeClr val="tx1"/>
                </a:solidFill>
                <a:sym typeface="+mn-ea"/>
              </a:endParaRPr>
            </a:p>
            <a:p>
              <a:pPr marL="0" indent="0" algn="ctr">
                <a:buNone/>
              </a:pPr>
              <a:r>
                <a:rPr lang="zh-CN" altLang="en-US" sz="2400">
                  <a:solidFill>
                    <a:schemeClr val="tx1"/>
                  </a:solidFill>
                  <a:sym typeface="+mn-ea"/>
                </a:rPr>
                <a:t>对与高校学生签订的高校学生公寓租赁合同，免征印花税</a:t>
              </a:r>
              <a:endParaRPr lang="zh-CN" altLang="en-US" sz="2400">
                <a:solidFill>
                  <a:schemeClr val="tx1"/>
                </a:solidFill>
                <a:sym typeface="+mn-ea"/>
              </a:endParaRPr>
            </a:p>
          </p:txBody>
        </p:sp>
        <p:sp>
          <p:nvSpPr>
            <p:cNvPr id="7" name="单圆角矩形 6"/>
            <p:cNvSpPr/>
            <p:nvPr/>
          </p:nvSpPr>
          <p:spPr>
            <a:xfrm>
              <a:off x="4657" y="6740"/>
              <a:ext cx="10184" cy="3294"/>
            </a:xfrm>
            <a:prstGeom prst="round1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908685" y="1397635"/>
            <a:ext cx="10373995" cy="3420110"/>
            <a:chOff x="1297" y="2402"/>
            <a:chExt cx="16337" cy="2989"/>
          </a:xfrm>
        </p:grpSpPr>
        <p:grpSp>
          <p:nvGrpSpPr>
            <p:cNvPr id="13" name="组合 12"/>
            <p:cNvGrpSpPr/>
            <p:nvPr/>
          </p:nvGrpSpPr>
          <p:grpSpPr>
            <a:xfrm>
              <a:off x="1297" y="2402"/>
              <a:ext cx="16337" cy="2989"/>
              <a:chOff x="2278" y="4184"/>
              <a:chExt cx="3321" cy="5736"/>
            </a:xfrm>
          </p:grpSpPr>
          <p:sp>
            <p:nvSpPr>
              <p:cNvPr id="11" name="圆角矩形 10"/>
              <p:cNvSpPr/>
              <p:nvPr/>
            </p:nvSpPr>
            <p:spPr>
              <a:xfrm>
                <a:off x="2278" y="4184"/>
                <a:ext cx="3321" cy="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12" name="圆角矩形 11"/>
              <p:cNvSpPr/>
              <p:nvPr/>
            </p:nvSpPr>
            <p:spPr>
              <a:xfrm>
                <a:off x="2327" y="4480"/>
                <a:ext cx="3221" cy="5147"/>
              </a:xfrm>
              <a:prstGeom prst="roundRect">
                <a:avLst/>
              </a:prstGeom>
              <a:noFill/>
              <a:ln w="28575">
                <a:prstDash val="dash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
          <p:nvSpPr>
            <p:cNvPr id="14" name="文本框 13"/>
            <p:cNvSpPr txBox="1"/>
            <p:nvPr/>
          </p:nvSpPr>
          <p:spPr>
            <a:xfrm>
              <a:off x="1971" y="3120"/>
              <a:ext cx="15031" cy="1694"/>
            </a:xfrm>
            <a:prstGeom prst="rect">
              <a:avLst/>
            </a:prstGeom>
            <a:noFill/>
          </p:spPr>
          <p:txBody>
            <a:bodyPr wrap="square" rtlCol="0" anchor="t">
              <a:spAutoFit/>
            </a:bodyPr>
            <a:p>
              <a:r>
                <a:rPr lang="zh-CN" altLang="en-US" sz="2000">
                  <a:solidFill>
                    <a:srgbClr val="FF3300"/>
                  </a:solidFill>
                </a:rPr>
                <a:t>高校学生公寓</a:t>
              </a:r>
              <a:r>
                <a:rPr lang="zh-CN" altLang="en-US" sz="2000"/>
                <a:t>：是指为高校学生提供住宿服务，按照国家规定的收费标准收取住宿费的学生公寓。</a:t>
              </a:r>
              <a:endParaRPr lang="zh-CN" altLang="en-US" sz="2000"/>
            </a:p>
            <a:p>
              <a:endParaRPr lang="zh-CN" altLang="en-US" sz="2000"/>
            </a:p>
            <a:p>
              <a:pPr algn="ctr">
                <a:buClrTx/>
                <a:buSzTx/>
                <a:buNone/>
              </a:pPr>
              <a:r>
                <a:rPr lang="zh-CN" altLang="en-US" sz="2000">
                  <a:solidFill>
                    <a:schemeClr val="accent2"/>
                  </a:solidFill>
                </a:rPr>
                <a:t>企业享受本通知规定的免税政策，应按规定进行免税申报</a:t>
              </a:r>
              <a:endParaRPr lang="zh-CN" altLang="en-US" sz="2000">
                <a:solidFill>
                  <a:schemeClr val="accent2"/>
                </a:solidFill>
              </a:endParaRPr>
            </a:p>
            <a:p>
              <a:pPr algn="ctr">
                <a:buClrTx/>
                <a:buSzTx/>
                <a:buNone/>
              </a:pPr>
              <a:r>
                <a:rPr lang="zh-CN" altLang="en-US" sz="2000">
                  <a:solidFill>
                    <a:schemeClr val="accent2"/>
                  </a:solidFill>
                </a:rPr>
                <a:t>并将不动产权属证明、载有房产原值的相关材料、房产用途证明、租赁合同等资料留存备查。</a:t>
              </a:r>
              <a:endParaRPr lang="zh-CN" altLang="en-US" sz="2000">
                <a:solidFill>
                  <a:schemeClr val="accent2"/>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5414645" y="1084580"/>
            <a:ext cx="1314450" cy="69469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a:lstStyle>
          <a:p>
            <a:endParaRPr lang="zh-CN" altLang="en-US" b="1">
              <a:solidFill>
                <a:schemeClr val="bg1"/>
              </a:solidFill>
            </a:endParaRPr>
          </a:p>
        </p:txBody>
      </p:sp>
      <p:sp>
        <p:nvSpPr>
          <p:cNvPr id="3" name="内容占位符 2"/>
          <p:cNvSpPr>
            <a:spLocks noGrp="1"/>
          </p:cNvSpPr>
          <p:nvPr/>
        </p:nvSpPr>
        <p:spPr>
          <a:xfrm>
            <a:off x="4251325" y="2944495"/>
            <a:ext cx="3689985" cy="96901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400" b="1">
                <a:solidFill>
                  <a:schemeClr val="bg1"/>
                </a:solidFill>
              </a:rPr>
              <a:t>二、系统操作</a:t>
            </a:r>
            <a:endParaRPr lang="zh-CN" altLang="en-US" sz="4400" b="1">
              <a:solidFill>
                <a:schemeClr val="bg1"/>
              </a:solidFill>
            </a:endParaRPr>
          </a:p>
          <a:p>
            <a:pPr marL="0" indent="0">
              <a:buNone/>
            </a:pPr>
            <a:endParaRPr lang="zh-CN" altLang="en-US" sz="3600" b="1">
              <a:solidFill>
                <a:schemeClr val="bg1"/>
              </a:solidFill>
            </a:endParaRPr>
          </a:p>
          <a:p>
            <a:pPr marL="0" indent="0">
              <a:buNone/>
            </a:pPr>
            <a:endParaRPr lang="zh-CN" altLang="en-US" sz="3600" b="1">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一、新增土地减免税信息</a:t>
            </a:r>
            <a:endParaRPr sz="3200">
              <a:solidFill>
                <a:schemeClr val="bg1"/>
              </a:solidFill>
            </a:endParaRPr>
          </a:p>
        </p:txBody>
      </p:sp>
      <p:sp>
        <p:nvSpPr>
          <p:cNvPr id="100" name="文本框 99"/>
          <p:cNvSpPr txBox="1"/>
          <p:nvPr/>
        </p:nvSpPr>
        <p:spPr>
          <a:xfrm>
            <a:off x="1083310" y="1312545"/>
            <a:ext cx="10025380" cy="706755"/>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1、通过拖动页面下方滚动条至税源后方，点击需要增加减免税信息的土地税源后面</a:t>
            </a:r>
            <a:r>
              <a:rPr lang="zh-CN" sz="2000" b="1">
                <a:solidFill>
                  <a:schemeClr val="bg1"/>
                </a:solidFill>
                <a:ea typeface="宋体" panose="02010600030101010101" pitchFamily="2" charset="-122"/>
              </a:rPr>
              <a:t>操作</a:t>
            </a:r>
            <a:r>
              <a:rPr lang="zh-CN" sz="2000">
                <a:solidFill>
                  <a:schemeClr val="bg1"/>
                </a:solidFill>
                <a:ea typeface="宋体" panose="02010600030101010101" pitchFamily="2" charset="-122"/>
              </a:rPr>
              <a:t>栏目下的“应税信息”进入</a:t>
            </a:r>
            <a:r>
              <a:rPr lang="zh-CN" sz="2000" b="1">
                <a:solidFill>
                  <a:schemeClr val="bg1"/>
                </a:solidFill>
                <a:ea typeface="宋体" panose="02010600030101010101" pitchFamily="2" charset="-122"/>
              </a:rPr>
              <a:t>“维护应税明细”</a:t>
            </a:r>
            <a:r>
              <a:rPr lang="zh-CN" sz="2000">
                <a:solidFill>
                  <a:schemeClr val="bg1"/>
                </a:solidFill>
                <a:ea typeface="宋体" panose="02010600030101010101" pitchFamily="2" charset="-122"/>
              </a:rPr>
              <a:t>子页面</a:t>
            </a:r>
            <a:endParaRPr lang="zh-CN" altLang="en-US" sz="2000">
              <a:solidFill>
                <a:schemeClr val="bg1"/>
              </a:solidFill>
              <a:ea typeface="宋体" panose="02010600030101010101" pitchFamily="2" charset="-122"/>
            </a:endParaRPr>
          </a:p>
        </p:txBody>
      </p:sp>
      <p:sp>
        <p:nvSpPr>
          <p:cNvPr id="5" name="文本框 4"/>
          <p:cNvSpPr txBox="1"/>
          <p:nvPr/>
        </p:nvSpPr>
        <p:spPr>
          <a:xfrm>
            <a:off x="3623310" y="913765"/>
            <a:ext cx="4770120" cy="398780"/>
          </a:xfrm>
          <a:prstGeom prst="rect">
            <a:avLst/>
          </a:prstGeom>
          <a:noFill/>
        </p:spPr>
        <p:txBody>
          <a:bodyPr wrap="none" rtlCol="0" anchor="t">
            <a:spAutoFit/>
          </a:bodyPr>
          <a:p>
            <a:r>
              <a:rPr lang="zh-CN" sz="2000">
                <a:solidFill>
                  <a:schemeClr val="bg1"/>
                </a:solidFill>
                <a:ea typeface="宋体" panose="02010600030101010101" pitchFamily="2" charset="-122"/>
                <a:sym typeface="+mn-ea"/>
              </a:rPr>
              <a:t>在</a:t>
            </a:r>
            <a:r>
              <a:rPr lang="en-US" sz="2000">
                <a:solidFill>
                  <a:schemeClr val="bg1"/>
                </a:solidFill>
                <a:latin typeface="仿宋_GB2312" charset="0"/>
                <a:ea typeface="宋体" panose="02010600030101010101" pitchFamily="2" charset="-122"/>
                <a:sym typeface="+mn-ea"/>
              </a:rPr>
              <a:t>“</a:t>
            </a:r>
            <a:r>
              <a:rPr lang="zh-CN" sz="2000" b="1">
                <a:solidFill>
                  <a:schemeClr val="bg1"/>
                </a:solidFill>
                <a:ea typeface="宋体" panose="02010600030101010101" pitchFamily="2" charset="-122"/>
                <a:sym typeface="+mn-ea"/>
              </a:rPr>
              <a:t>城镇土地使用税税源明细</a:t>
            </a:r>
            <a:r>
              <a:rPr lang="en-US" sz="2000" b="1">
                <a:solidFill>
                  <a:schemeClr val="bg1"/>
                </a:solidFill>
                <a:latin typeface="仿宋_GB2312" charset="0"/>
                <a:ea typeface="宋体" panose="02010600030101010101" pitchFamily="2" charset="-122"/>
                <a:sym typeface="+mn-ea"/>
              </a:rPr>
              <a:t>”</a:t>
            </a:r>
            <a:r>
              <a:rPr lang="zh-CN" sz="2000">
                <a:solidFill>
                  <a:schemeClr val="bg1"/>
                </a:solidFill>
                <a:ea typeface="宋体" panose="02010600030101010101" pitchFamily="2" charset="-122"/>
                <a:sym typeface="+mn-ea"/>
              </a:rPr>
              <a:t>标签页下</a:t>
            </a:r>
            <a:endParaRPr lang="zh-CN" altLang="en-US" sz="2000"/>
          </a:p>
        </p:txBody>
      </p:sp>
      <p:pic>
        <p:nvPicPr>
          <p:cNvPr id="9" name="图片 1"/>
          <p:cNvPicPr>
            <a:picLocks noChangeAspect="1"/>
          </p:cNvPicPr>
          <p:nvPr/>
        </p:nvPicPr>
        <p:blipFill>
          <a:blip r:embed="rId1">
            <a:extLst>
              <a:ext uri="{28A0092B-C50C-407E-A947-70E740481C1C}">
                <a14:useLocalDpi xmlns:a14="http://schemas.microsoft.com/office/drawing/2010/main" val="0"/>
              </a:ext>
            </a:extLst>
          </a:blip>
          <a:srcRect l="5132" r="11234" b="34976"/>
          <a:stretch>
            <a:fillRect/>
          </a:stretch>
        </p:blipFill>
        <p:spPr>
          <a:xfrm>
            <a:off x="1426845" y="2077085"/>
            <a:ext cx="9337675" cy="453707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一、新增土地减免税信息</a:t>
            </a:r>
            <a:endParaRPr sz="3200">
              <a:solidFill>
                <a:schemeClr val="bg1"/>
              </a:solidFill>
            </a:endParaRPr>
          </a:p>
        </p:txBody>
      </p:sp>
      <p:sp>
        <p:nvSpPr>
          <p:cNvPr id="100" name="文本框 99"/>
          <p:cNvSpPr txBox="1"/>
          <p:nvPr/>
        </p:nvSpPr>
        <p:spPr>
          <a:xfrm>
            <a:off x="1082675" y="1367155"/>
            <a:ext cx="10025380" cy="706755"/>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2、在弹出的“维护应税明细”子页面中点击需要增加减免税信息的税源后部操作类型下的“变更”</a:t>
            </a:r>
            <a:endParaRPr lang="zh-CN" sz="2000">
              <a:solidFill>
                <a:schemeClr val="bg1"/>
              </a:solidFill>
              <a:ea typeface="宋体" panose="02010600030101010101" pitchFamily="2"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l="565" t="903" r="16642" b="52172"/>
          <a:stretch>
            <a:fillRect/>
          </a:stretch>
        </p:blipFill>
        <p:spPr>
          <a:xfrm>
            <a:off x="1097280" y="2401570"/>
            <a:ext cx="9995535" cy="354076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一、新增土地减免税信息</a:t>
            </a:r>
            <a:endParaRPr sz="3200">
              <a:solidFill>
                <a:schemeClr val="bg1"/>
              </a:solidFill>
            </a:endParaRPr>
          </a:p>
        </p:txBody>
      </p:sp>
      <p:sp>
        <p:nvSpPr>
          <p:cNvPr id="100" name="文本框 99"/>
          <p:cNvSpPr txBox="1"/>
          <p:nvPr/>
        </p:nvSpPr>
        <p:spPr>
          <a:xfrm>
            <a:off x="1082675" y="1367155"/>
            <a:ext cx="10025380" cy="39878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3、下方会自动带出可供修改的应税信息，点击左下方“减免税信息”右方的“增加行”。</a:t>
            </a:r>
            <a:endParaRPr lang="zh-CN" sz="2000">
              <a:solidFill>
                <a:schemeClr val="bg1"/>
              </a:solidFill>
              <a:ea typeface="宋体" panose="02010600030101010101" pitchFamily="2"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rcRect t="-1" r="17060" b="51136"/>
          <a:stretch>
            <a:fillRect/>
          </a:stretch>
        </p:blipFill>
        <p:spPr>
          <a:xfrm>
            <a:off x="1067435" y="2147570"/>
            <a:ext cx="10055225" cy="370268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一、新增土地减免税信息</a:t>
            </a:r>
            <a:endParaRPr sz="3200">
              <a:solidFill>
                <a:schemeClr val="bg1"/>
              </a:solidFill>
            </a:endParaRPr>
          </a:p>
        </p:txBody>
      </p:sp>
      <p:sp>
        <p:nvSpPr>
          <p:cNvPr id="100" name="文本框 99"/>
          <p:cNvSpPr txBox="1"/>
          <p:nvPr/>
        </p:nvSpPr>
        <p:spPr>
          <a:xfrm>
            <a:off x="1112520" y="984250"/>
            <a:ext cx="10025380" cy="101473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4、在增加的空白行内，按照优惠政策文件选择对应的减免性质代码后，系统将自动根据政策有效期带出减免起止时间起始月份和终止月份。按照实际可享受优惠的土地面积手工填写“减免税土地面积”后，系统自动计算“月减免税金额”。</a:t>
            </a:r>
            <a:endParaRPr lang="zh-CN" sz="2000">
              <a:solidFill>
                <a:schemeClr val="bg1"/>
              </a:solidFill>
              <a:ea typeface="宋体" panose="02010600030101010101" pitchFamily="2" charset="-122"/>
            </a:endParaRPr>
          </a:p>
        </p:txBody>
      </p:sp>
      <p:pic>
        <p:nvPicPr>
          <p:cNvPr id="6" name="图片 6"/>
          <p:cNvPicPr>
            <a:picLocks noChangeAspect="1"/>
          </p:cNvPicPr>
          <p:nvPr/>
        </p:nvPicPr>
        <p:blipFill>
          <a:blip r:embed="rId1"/>
          <a:srcRect l="7768" t="6880" r="8876" b="26934"/>
          <a:stretch>
            <a:fillRect/>
          </a:stretch>
        </p:blipFill>
        <p:spPr>
          <a:xfrm>
            <a:off x="1683385" y="2132965"/>
            <a:ext cx="8825865" cy="438023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二、终止土地减免税信息</a:t>
            </a:r>
            <a:endParaRPr sz="3200">
              <a:solidFill>
                <a:schemeClr val="bg1"/>
              </a:solidFill>
            </a:endParaRPr>
          </a:p>
        </p:txBody>
      </p:sp>
      <p:sp>
        <p:nvSpPr>
          <p:cNvPr id="100" name="文本框 99"/>
          <p:cNvSpPr txBox="1"/>
          <p:nvPr/>
        </p:nvSpPr>
        <p:spPr>
          <a:xfrm>
            <a:off x="1083310" y="1370330"/>
            <a:ext cx="10025380" cy="706755"/>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1、通过拖动页面下方滚动条至税源后方，点击已有的土地信息后面操作栏目下的“应税信息”进入“维护应税明细”子页面</a:t>
            </a:r>
            <a:endParaRPr lang="zh-CN" sz="2000">
              <a:solidFill>
                <a:schemeClr val="bg1"/>
              </a:solidFill>
              <a:ea typeface="宋体" panose="02010600030101010101" pitchFamily="2" charset="-122"/>
            </a:endParaRPr>
          </a:p>
        </p:txBody>
      </p:sp>
      <p:sp>
        <p:nvSpPr>
          <p:cNvPr id="5" name="文本框 4"/>
          <p:cNvSpPr txBox="1"/>
          <p:nvPr/>
        </p:nvSpPr>
        <p:spPr>
          <a:xfrm>
            <a:off x="3632835" y="1002030"/>
            <a:ext cx="4312920" cy="368300"/>
          </a:xfrm>
          <a:prstGeom prst="rect">
            <a:avLst/>
          </a:prstGeom>
          <a:noFill/>
        </p:spPr>
        <p:txBody>
          <a:bodyPr wrap="none" rtlCol="0" anchor="t">
            <a:spAutoFit/>
          </a:bodyPr>
          <a:p>
            <a:r>
              <a:rPr lang="zh-CN">
                <a:solidFill>
                  <a:schemeClr val="bg1"/>
                </a:solidFill>
                <a:ea typeface="宋体" panose="02010600030101010101" pitchFamily="2" charset="-122"/>
                <a:sym typeface="+mn-ea"/>
              </a:rPr>
              <a:t>在</a:t>
            </a:r>
            <a:r>
              <a:rPr lang="en-US">
                <a:solidFill>
                  <a:schemeClr val="bg1"/>
                </a:solidFill>
                <a:latin typeface="仿宋_GB2312" charset="0"/>
                <a:ea typeface="宋体" panose="02010600030101010101" pitchFamily="2" charset="-122"/>
                <a:sym typeface="+mn-ea"/>
              </a:rPr>
              <a:t>“</a:t>
            </a:r>
            <a:r>
              <a:rPr lang="zh-CN" b="1">
                <a:solidFill>
                  <a:schemeClr val="bg1"/>
                </a:solidFill>
                <a:ea typeface="宋体" panose="02010600030101010101" pitchFamily="2" charset="-122"/>
                <a:sym typeface="+mn-ea"/>
              </a:rPr>
              <a:t>城镇土地使用税税源明细</a:t>
            </a:r>
            <a:r>
              <a:rPr lang="en-US" b="1">
                <a:solidFill>
                  <a:schemeClr val="bg1"/>
                </a:solidFill>
                <a:latin typeface="仿宋_GB2312" charset="0"/>
                <a:ea typeface="宋体" panose="02010600030101010101" pitchFamily="2" charset="-122"/>
                <a:sym typeface="+mn-ea"/>
              </a:rPr>
              <a:t>”</a:t>
            </a:r>
            <a:r>
              <a:rPr lang="zh-CN">
                <a:solidFill>
                  <a:schemeClr val="bg1"/>
                </a:solidFill>
                <a:ea typeface="宋体" panose="02010600030101010101" pitchFamily="2" charset="-122"/>
                <a:sym typeface="+mn-ea"/>
              </a:rPr>
              <a:t>标签页下</a:t>
            </a:r>
            <a:endParaRPr lang="zh-CN" altLang="en-US"/>
          </a:p>
        </p:txBody>
      </p:sp>
      <p:pic>
        <p:nvPicPr>
          <p:cNvPr id="16" name="图片 16"/>
          <p:cNvPicPr>
            <a:picLocks noChangeAspect="1"/>
          </p:cNvPicPr>
          <p:nvPr/>
        </p:nvPicPr>
        <p:blipFill>
          <a:blip r:embed="rId1">
            <a:extLst>
              <a:ext uri="{28A0092B-C50C-407E-A947-70E740481C1C}">
                <a14:useLocalDpi xmlns:a14="http://schemas.microsoft.com/office/drawing/2010/main" val="0"/>
              </a:ext>
            </a:extLst>
          </a:blip>
          <a:srcRect l="5132" r="11234" b="34976"/>
          <a:stretch>
            <a:fillRect/>
          </a:stretch>
        </p:blipFill>
        <p:spPr>
          <a:xfrm>
            <a:off x="1705293" y="2268855"/>
            <a:ext cx="8781415" cy="426593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5414645" y="1084580"/>
            <a:ext cx="1314450" cy="69469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a:lstStyle>
          <a:p>
            <a:r>
              <a:rPr lang="zh-CN" altLang="en-US" b="1">
                <a:solidFill>
                  <a:schemeClr val="bg1"/>
                </a:solidFill>
              </a:rPr>
              <a:t>目录</a:t>
            </a:r>
            <a:endParaRPr lang="zh-CN" altLang="en-US" b="1">
              <a:solidFill>
                <a:schemeClr val="bg1"/>
              </a:solidFill>
            </a:endParaRPr>
          </a:p>
        </p:txBody>
      </p:sp>
      <p:sp>
        <p:nvSpPr>
          <p:cNvPr id="3" name="内容占位符 2"/>
          <p:cNvSpPr>
            <a:spLocks noGrp="1"/>
          </p:cNvSpPr>
          <p:nvPr/>
        </p:nvSpPr>
        <p:spPr>
          <a:xfrm>
            <a:off x="4552315" y="2315210"/>
            <a:ext cx="3039110" cy="326898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b="1">
                <a:solidFill>
                  <a:schemeClr val="bg1"/>
                </a:solidFill>
              </a:rPr>
              <a:t>一、政策介绍</a:t>
            </a:r>
            <a:endParaRPr lang="zh-CN" altLang="en-US" sz="3600" b="1">
              <a:solidFill>
                <a:schemeClr val="bg1"/>
              </a:solidFill>
            </a:endParaRPr>
          </a:p>
          <a:p>
            <a:pPr marL="0" indent="0">
              <a:buNone/>
            </a:pPr>
            <a:endParaRPr lang="zh-CN" altLang="en-US" sz="3600" b="1">
              <a:solidFill>
                <a:schemeClr val="bg1"/>
              </a:solidFill>
            </a:endParaRPr>
          </a:p>
          <a:p>
            <a:pPr marL="0" indent="0">
              <a:buNone/>
            </a:pPr>
            <a:r>
              <a:rPr lang="zh-CN" altLang="en-US" sz="3600" b="1">
                <a:solidFill>
                  <a:schemeClr val="bg1"/>
                </a:solidFill>
              </a:rPr>
              <a:t>二、系统操作</a:t>
            </a:r>
            <a:endParaRPr lang="zh-CN" altLang="en-US" sz="3600" b="1">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sym typeface="+mn-ea"/>
              </a:rPr>
              <a:t>二、终止土地减免税信息</a:t>
            </a:r>
            <a:endParaRPr sz="3200">
              <a:solidFill>
                <a:schemeClr val="bg1"/>
              </a:solidFill>
            </a:endParaRPr>
          </a:p>
        </p:txBody>
      </p:sp>
      <p:sp>
        <p:nvSpPr>
          <p:cNvPr id="100" name="文本框 99"/>
          <p:cNvSpPr txBox="1"/>
          <p:nvPr/>
        </p:nvSpPr>
        <p:spPr>
          <a:xfrm>
            <a:off x="1083310" y="1165860"/>
            <a:ext cx="10025380" cy="706755"/>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2、在弹出的“维护应税明细”子页面中点击需要终止减免税信息的税源后部操作类型下的“变更”</a:t>
            </a:r>
            <a:endParaRPr lang="zh-CN" sz="2000">
              <a:solidFill>
                <a:schemeClr val="bg1"/>
              </a:solidFill>
              <a:ea typeface="宋体" panose="02010600030101010101" pitchFamily="2" charset="-122"/>
            </a:endParaRPr>
          </a:p>
        </p:txBody>
      </p:sp>
      <p:pic>
        <p:nvPicPr>
          <p:cNvPr id="17" name="图片 17"/>
          <p:cNvPicPr>
            <a:picLocks noChangeAspect="1"/>
          </p:cNvPicPr>
          <p:nvPr/>
        </p:nvPicPr>
        <p:blipFill>
          <a:blip r:embed="rId1">
            <a:extLst>
              <a:ext uri="{28A0092B-C50C-407E-A947-70E740481C1C}">
                <a14:useLocalDpi xmlns:a14="http://schemas.microsoft.com/office/drawing/2010/main" val="0"/>
              </a:ext>
            </a:extLst>
          </a:blip>
          <a:srcRect r="17753" b="39858"/>
          <a:stretch>
            <a:fillRect/>
          </a:stretch>
        </p:blipFill>
        <p:spPr>
          <a:xfrm>
            <a:off x="1348740" y="2153285"/>
            <a:ext cx="9494520" cy="433959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sym typeface="+mn-ea"/>
              </a:rPr>
              <a:t>二、终止土地减免税信息</a:t>
            </a:r>
            <a:endParaRPr sz="3200">
              <a:solidFill>
                <a:schemeClr val="bg1"/>
              </a:solidFill>
            </a:endParaRPr>
          </a:p>
        </p:txBody>
      </p:sp>
      <p:sp>
        <p:nvSpPr>
          <p:cNvPr id="100" name="文本框 99"/>
          <p:cNvSpPr txBox="1"/>
          <p:nvPr/>
        </p:nvSpPr>
        <p:spPr>
          <a:xfrm>
            <a:off x="1082675" y="1089025"/>
            <a:ext cx="10025380" cy="706755"/>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3、下方会自动带出可供修改的应税信息，鼠标移至减免税性质代码下方，会在右方浮现“删除行”按钮，点击删除。</a:t>
            </a:r>
            <a:endParaRPr lang="zh-CN" sz="2000">
              <a:solidFill>
                <a:schemeClr val="bg1"/>
              </a:solidFill>
              <a:ea typeface="宋体" panose="02010600030101010101" pitchFamily="2" charset="-122"/>
            </a:endParaRPr>
          </a:p>
        </p:txBody>
      </p:sp>
      <p:pic>
        <p:nvPicPr>
          <p:cNvPr id="18" name="图片 18"/>
          <p:cNvPicPr>
            <a:picLocks noChangeAspect="1"/>
          </p:cNvPicPr>
          <p:nvPr/>
        </p:nvPicPr>
        <p:blipFill>
          <a:blip r:embed="rId1">
            <a:extLst>
              <a:ext uri="{28A0092B-C50C-407E-A947-70E740481C1C}">
                <a14:useLocalDpi xmlns:a14="http://schemas.microsoft.com/office/drawing/2010/main" val="0"/>
              </a:ext>
            </a:extLst>
          </a:blip>
          <a:srcRect t="1" r="17476" b="40301"/>
          <a:stretch>
            <a:fillRect/>
          </a:stretch>
        </p:blipFill>
        <p:spPr>
          <a:xfrm>
            <a:off x="1689100" y="1974850"/>
            <a:ext cx="8988425" cy="406400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sym typeface="+mn-ea"/>
              </a:rPr>
              <a:t>二、终止土地减免税信息</a:t>
            </a:r>
            <a:endParaRPr sz="3200">
              <a:solidFill>
                <a:schemeClr val="bg1"/>
              </a:solidFill>
            </a:endParaRPr>
          </a:p>
        </p:txBody>
      </p:sp>
      <p:sp>
        <p:nvSpPr>
          <p:cNvPr id="100" name="文本框 99"/>
          <p:cNvSpPr txBox="1"/>
          <p:nvPr/>
        </p:nvSpPr>
        <p:spPr>
          <a:xfrm>
            <a:off x="1082675" y="1089025"/>
            <a:ext cx="10025380" cy="706755"/>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4、填写变更时间：选择不能够享受优惠政策的前一天，即2020年10月1日的前一天2020年9月30日。</a:t>
            </a:r>
            <a:endParaRPr lang="zh-CN" sz="2000">
              <a:solidFill>
                <a:schemeClr val="bg1"/>
              </a:solidFill>
              <a:ea typeface="宋体" panose="02010600030101010101" pitchFamily="2" charset="-122"/>
            </a:endParaRPr>
          </a:p>
        </p:txBody>
      </p:sp>
      <p:pic>
        <p:nvPicPr>
          <p:cNvPr id="19" name="图片 19"/>
          <p:cNvPicPr>
            <a:picLocks noChangeAspect="1"/>
          </p:cNvPicPr>
          <p:nvPr/>
        </p:nvPicPr>
        <p:blipFill>
          <a:blip r:embed="rId1">
            <a:extLst>
              <a:ext uri="{28A0092B-C50C-407E-A947-70E740481C1C}">
                <a14:useLocalDpi xmlns:a14="http://schemas.microsoft.com/office/drawing/2010/main" val="0"/>
              </a:ext>
            </a:extLst>
          </a:blip>
          <a:srcRect r="17337" b="43409"/>
          <a:stretch>
            <a:fillRect/>
          </a:stretch>
        </p:blipFill>
        <p:spPr>
          <a:xfrm>
            <a:off x="1292225" y="1981200"/>
            <a:ext cx="9606280" cy="411035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sym typeface="+mn-ea"/>
              </a:rPr>
              <a:t>二、终止土地减免税信息</a:t>
            </a:r>
            <a:endParaRPr sz="3200">
              <a:solidFill>
                <a:schemeClr val="bg1"/>
              </a:solidFill>
            </a:endParaRPr>
          </a:p>
        </p:txBody>
      </p:sp>
      <p:sp>
        <p:nvSpPr>
          <p:cNvPr id="100" name="文本框 99"/>
          <p:cNvSpPr txBox="1"/>
          <p:nvPr/>
        </p:nvSpPr>
        <p:spPr>
          <a:xfrm>
            <a:off x="1082675" y="1089025"/>
            <a:ext cx="10025380" cy="39878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5、点击下方“保存”按钮，弹出提示框，点击“确定”</a:t>
            </a:r>
            <a:endParaRPr lang="zh-CN" sz="2000">
              <a:solidFill>
                <a:schemeClr val="bg1"/>
              </a:solidFill>
              <a:ea typeface="宋体" panose="02010600030101010101" pitchFamily="2" charset="-122"/>
            </a:endParaRPr>
          </a:p>
        </p:txBody>
      </p:sp>
      <p:pic>
        <p:nvPicPr>
          <p:cNvPr id="20" name="图片 20"/>
          <p:cNvPicPr>
            <a:picLocks noChangeAspect="1"/>
          </p:cNvPicPr>
          <p:nvPr/>
        </p:nvPicPr>
        <p:blipFill>
          <a:blip r:embed="rId1"/>
          <a:srcRect l="7655" t="7349" r="8877" b="36533"/>
          <a:stretch>
            <a:fillRect/>
          </a:stretch>
        </p:blipFill>
        <p:spPr>
          <a:xfrm>
            <a:off x="1569403" y="1691005"/>
            <a:ext cx="9053195" cy="380428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sym typeface="+mn-ea"/>
              </a:rPr>
              <a:t>二、终止土地减免税信息</a:t>
            </a:r>
            <a:endParaRPr sz="3200">
              <a:solidFill>
                <a:schemeClr val="bg1"/>
              </a:solidFill>
            </a:endParaRPr>
          </a:p>
        </p:txBody>
      </p:sp>
      <p:sp>
        <p:nvSpPr>
          <p:cNvPr id="100" name="文本框 99"/>
          <p:cNvSpPr txBox="1"/>
          <p:nvPr/>
        </p:nvSpPr>
        <p:spPr>
          <a:xfrm>
            <a:off x="1082675" y="1089025"/>
            <a:ext cx="10025380" cy="39878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6、提示“保存成功”，点击“确定”。</a:t>
            </a:r>
            <a:endParaRPr lang="zh-CN" sz="2000">
              <a:solidFill>
                <a:schemeClr val="bg1"/>
              </a:solidFill>
              <a:ea typeface="宋体" panose="02010600030101010101" pitchFamily="2" charset="-122"/>
            </a:endParaRPr>
          </a:p>
        </p:txBody>
      </p:sp>
      <p:pic>
        <p:nvPicPr>
          <p:cNvPr id="21" name="图片 21"/>
          <p:cNvPicPr>
            <a:picLocks noChangeAspect="1"/>
          </p:cNvPicPr>
          <p:nvPr/>
        </p:nvPicPr>
        <p:blipFill>
          <a:blip r:embed="rId1"/>
          <a:srcRect l="7906" t="6879" r="8876" b="37642"/>
          <a:stretch>
            <a:fillRect/>
          </a:stretch>
        </p:blipFill>
        <p:spPr>
          <a:xfrm>
            <a:off x="1087120" y="1691005"/>
            <a:ext cx="10017760" cy="417449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sym typeface="+mn-ea"/>
              </a:rPr>
              <a:t>二、终止土地减免税信息</a:t>
            </a:r>
            <a:endParaRPr sz="3200">
              <a:solidFill>
                <a:schemeClr val="bg1"/>
              </a:solidFill>
            </a:endParaRPr>
          </a:p>
        </p:txBody>
      </p:sp>
      <p:sp>
        <p:nvSpPr>
          <p:cNvPr id="100" name="文本框 99"/>
          <p:cNvSpPr txBox="1"/>
          <p:nvPr/>
        </p:nvSpPr>
        <p:spPr>
          <a:xfrm>
            <a:off x="1082675" y="993140"/>
            <a:ext cx="10025380" cy="101473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7、系统自动将原2020年2月1日-2020年12月31日的税源应税信息分为2段。即：</a:t>
            </a:r>
            <a:endParaRPr lang="zh-CN" sz="2000">
              <a:solidFill>
                <a:schemeClr val="bg1"/>
              </a:solidFill>
              <a:ea typeface="宋体" panose="02010600030101010101" pitchFamily="2" charset="-122"/>
            </a:endParaRPr>
          </a:p>
          <a:p>
            <a:pPr algn="l"/>
            <a:r>
              <a:rPr lang="zh-CN" sz="2000">
                <a:solidFill>
                  <a:schemeClr val="bg1"/>
                </a:solidFill>
                <a:ea typeface="宋体" panose="02010600030101010101" pitchFamily="2" charset="-122"/>
              </a:rPr>
              <a:t>2020年2月-2020年9月纳税人可享受优惠的开始时间至优惠期止；</a:t>
            </a:r>
            <a:endParaRPr lang="zh-CN" sz="2000">
              <a:solidFill>
                <a:schemeClr val="bg1"/>
              </a:solidFill>
              <a:ea typeface="宋体" panose="02010600030101010101" pitchFamily="2" charset="-122"/>
            </a:endParaRPr>
          </a:p>
          <a:p>
            <a:pPr algn="l"/>
            <a:r>
              <a:rPr lang="zh-CN" sz="2000">
                <a:solidFill>
                  <a:schemeClr val="bg1"/>
                </a:solidFill>
                <a:ea typeface="宋体" panose="02010600030101010101" pitchFamily="2" charset="-122"/>
              </a:rPr>
              <a:t>202</a:t>
            </a:r>
            <a:r>
              <a:rPr lang="en-US" altLang="zh-CN" sz="2000">
                <a:solidFill>
                  <a:schemeClr val="bg1"/>
                </a:solidFill>
                <a:ea typeface="宋体" panose="02010600030101010101" pitchFamily="2" charset="-122"/>
              </a:rPr>
              <a:t>0</a:t>
            </a:r>
            <a:r>
              <a:rPr lang="zh-CN" sz="2000">
                <a:solidFill>
                  <a:schemeClr val="bg1"/>
                </a:solidFill>
                <a:ea typeface="宋体" panose="02010600030101010101" pitchFamily="2" charset="-122"/>
              </a:rPr>
              <a:t>年10月-2020年12月；</a:t>
            </a:r>
            <a:endParaRPr lang="zh-CN" sz="2000">
              <a:solidFill>
                <a:schemeClr val="bg1"/>
              </a:solidFill>
              <a:ea typeface="宋体" panose="02010600030101010101" pitchFamily="2" charset="-122"/>
            </a:endParaRPr>
          </a:p>
        </p:txBody>
      </p:sp>
      <p:pic>
        <p:nvPicPr>
          <p:cNvPr id="22" name="图片 22"/>
          <p:cNvPicPr>
            <a:picLocks noChangeAspect="1"/>
          </p:cNvPicPr>
          <p:nvPr/>
        </p:nvPicPr>
        <p:blipFill>
          <a:blip r:embed="rId1">
            <a:extLst>
              <a:ext uri="{28A0092B-C50C-407E-A947-70E740481C1C}">
                <a14:useLocalDpi xmlns:a14="http://schemas.microsoft.com/office/drawing/2010/main" val="0"/>
              </a:ext>
            </a:extLst>
          </a:blip>
          <a:srcRect r="17060" b="42299"/>
          <a:stretch>
            <a:fillRect/>
          </a:stretch>
        </p:blipFill>
        <p:spPr>
          <a:xfrm>
            <a:off x="1258253" y="2224405"/>
            <a:ext cx="9675495" cy="420624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三、新增房产减免税信息</a:t>
            </a:r>
            <a:endParaRPr sz="3200">
              <a:solidFill>
                <a:schemeClr val="bg1"/>
              </a:solidFill>
            </a:endParaRPr>
          </a:p>
        </p:txBody>
      </p:sp>
      <p:sp>
        <p:nvSpPr>
          <p:cNvPr id="100" name="文本框 99"/>
          <p:cNvSpPr txBox="1"/>
          <p:nvPr/>
        </p:nvSpPr>
        <p:spPr>
          <a:xfrm>
            <a:off x="1082675" y="1005205"/>
            <a:ext cx="10025380" cy="706755"/>
          </a:xfrm>
          <a:prstGeom prst="rect">
            <a:avLst/>
          </a:prstGeom>
          <a:noFill/>
          <a:ln w="9525">
            <a:noFill/>
          </a:ln>
        </p:spPr>
        <p:txBody>
          <a:bodyPr wrap="square">
            <a:spAutoFit/>
          </a:bodyPr>
          <a:p>
            <a:pPr algn="ctr"/>
            <a:r>
              <a:rPr lang="zh-CN" sz="2000">
                <a:solidFill>
                  <a:schemeClr val="bg1"/>
                </a:solidFill>
                <a:ea typeface="宋体" panose="02010600030101010101" pitchFamily="2" charset="-122"/>
              </a:rPr>
              <a:t>进入“城镇土地使用税房产税税源信息采集”页面，默认显示的是“城镇土地使用税税源明细”标签页，点击点击“房产税税源明细”，切换至“房产税税源明细”标签页。</a:t>
            </a:r>
            <a:endParaRPr lang="zh-CN" sz="2000">
              <a:solidFill>
                <a:schemeClr val="bg1"/>
              </a:solidFill>
              <a:ea typeface="宋体" panose="02010600030101010101" pitchFamily="2" charset="-122"/>
            </a:endParaRPr>
          </a:p>
        </p:txBody>
      </p:sp>
      <p:pic>
        <p:nvPicPr>
          <p:cNvPr id="24" name="图片 24"/>
          <p:cNvPicPr>
            <a:picLocks noChangeAspect="1"/>
          </p:cNvPicPr>
          <p:nvPr/>
        </p:nvPicPr>
        <p:blipFill>
          <a:blip r:embed="rId1">
            <a:extLst>
              <a:ext uri="{28A0092B-C50C-407E-A947-70E740481C1C}">
                <a14:useLocalDpi xmlns:a14="http://schemas.microsoft.com/office/drawing/2010/main" val="0"/>
              </a:ext>
            </a:extLst>
          </a:blip>
          <a:srcRect t="19308" r="17753"/>
          <a:stretch>
            <a:fillRect/>
          </a:stretch>
        </p:blipFill>
        <p:spPr>
          <a:xfrm>
            <a:off x="2190433" y="1846580"/>
            <a:ext cx="7811135" cy="478917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三、新增房产减免税信息</a:t>
            </a:r>
            <a:endParaRPr sz="3200">
              <a:solidFill>
                <a:schemeClr val="bg1"/>
              </a:solidFill>
            </a:endParaRPr>
          </a:p>
        </p:txBody>
      </p:sp>
      <p:sp>
        <p:nvSpPr>
          <p:cNvPr id="100" name="文本框 99"/>
          <p:cNvSpPr txBox="1"/>
          <p:nvPr/>
        </p:nvSpPr>
        <p:spPr>
          <a:xfrm>
            <a:off x="1069975" y="1177925"/>
            <a:ext cx="10025380" cy="224536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1、点击需要增加减免税信息的房产税源后面操作栏目下的“应税明细”进入“维护应税明细”子页面，默认显示“房屋应税信息（从价）”标签页。</a:t>
            </a:r>
            <a:endParaRPr lang="zh-CN" sz="2000">
              <a:solidFill>
                <a:schemeClr val="bg1"/>
              </a:solidFill>
              <a:ea typeface="宋体" panose="02010600030101010101" pitchFamily="2" charset="-122"/>
            </a:endParaRPr>
          </a:p>
          <a:p>
            <a:pPr algn="l"/>
            <a:r>
              <a:rPr lang="en-US" altLang="zh-CN" sz="2000">
                <a:solidFill>
                  <a:schemeClr val="bg1"/>
                </a:solidFill>
                <a:ea typeface="宋体" panose="02010600030101010101" pitchFamily="2" charset="-122"/>
                <a:sym typeface="+mn-ea"/>
              </a:rPr>
              <a:t>2</a:t>
            </a:r>
            <a:r>
              <a:rPr lang="zh-CN" altLang="en-US" sz="2000">
                <a:solidFill>
                  <a:schemeClr val="bg1"/>
                </a:solidFill>
                <a:ea typeface="宋体" panose="02010600030101010101" pitchFamily="2" charset="-122"/>
                <a:sym typeface="+mn-ea"/>
              </a:rPr>
              <a:t>、</a:t>
            </a:r>
            <a:r>
              <a:rPr lang="zh-CN" sz="2000">
                <a:solidFill>
                  <a:schemeClr val="bg1"/>
                </a:solidFill>
                <a:ea typeface="宋体" panose="02010600030101010101" pitchFamily="2" charset="-122"/>
                <a:sym typeface="+mn-ea"/>
              </a:rPr>
              <a:t>现有信息显示：纳税人从2019年11月-2020年6月出租；2020年7月后出租房产原值和面积均为0代表收回自用。</a:t>
            </a:r>
            <a:endParaRPr lang="zh-CN" sz="2000">
              <a:solidFill>
                <a:schemeClr val="bg1"/>
              </a:solidFill>
              <a:ea typeface="宋体" panose="02010600030101010101" pitchFamily="2" charset="-122"/>
            </a:endParaRPr>
          </a:p>
          <a:p>
            <a:pPr algn="l"/>
            <a:r>
              <a:rPr lang="zh-CN" sz="2000">
                <a:solidFill>
                  <a:schemeClr val="bg1"/>
                </a:solidFill>
                <a:ea typeface="宋体" panose="02010600030101010101" pitchFamily="2" charset="-122"/>
                <a:sym typeface="+mn-ea"/>
              </a:rPr>
              <a:t>点击“房屋应税信息（从价）”标签页下对应应税信息后方的“变更”，弹出的“房屋应税信息（从价）”维护页</a:t>
            </a:r>
            <a:endParaRPr lang="zh-CN" sz="2000">
              <a:solidFill>
                <a:schemeClr val="bg1"/>
              </a:solidFill>
              <a:ea typeface="宋体" panose="02010600030101010101" pitchFamily="2" charset="-122"/>
            </a:endParaRPr>
          </a:p>
          <a:p>
            <a:pPr algn="l"/>
            <a:endParaRPr lang="zh-CN" sz="2000">
              <a:solidFill>
                <a:schemeClr val="bg1"/>
              </a:solidFill>
              <a:ea typeface="宋体" panose="02010600030101010101" pitchFamily="2" charset="-122"/>
            </a:endParaRPr>
          </a:p>
        </p:txBody>
      </p:sp>
      <p:pic>
        <p:nvPicPr>
          <p:cNvPr id="25" name="图片 25"/>
          <p:cNvPicPr>
            <a:picLocks noChangeAspect="1"/>
          </p:cNvPicPr>
          <p:nvPr/>
        </p:nvPicPr>
        <p:blipFill>
          <a:blip r:embed="rId1">
            <a:extLst>
              <a:ext uri="{28A0092B-C50C-407E-A947-70E740481C1C}">
                <a14:useLocalDpi xmlns:a14="http://schemas.microsoft.com/office/drawing/2010/main" val="0"/>
              </a:ext>
            </a:extLst>
          </a:blip>
          <a:srcRect r="18308" b="62159"/>
          <a:stretch>
            <a:fillRect/>
          </a:stretch>
        </p:blipFill>
        <p:spPr>
          <a:xfrm>
            <a:off x="1042035" y="3520440"/>
            <a:ext cx="10107930" cy="292608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三、新增房产减免税信息</a:t>
            </a:r>
            <a:endParaRPr sz="3200">
              <a:solidFill>
                <a:schemeClr val="bg1"/>
              </a:solidFill>
            </a:endParaRPr>
          </a:p>
        </p:txBody>
      </p:sp>
      <p:sp>
        <p:nvSpPr>
          <p:cNvPr id="100" name="文本框 99"/>
          <p:cNvSpPr txBox="1"/>
          <p:nvPr/>
        </p:nvSpPr>
        <p:spPr>
          <a:xfrm>
            <a:off x="1069975" y="986790"/>
            <a:ext cx="10025380" cy="39878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3、点击左下方减免税信息部分的“新增”按钮</a:t>
            </a:r>
            <a:endParaRPr lang="zh-CN" sz="2000">
              <a:solidFill>
                <a:schemeClr val="bg1"/>
              </a:solidFill>
              <a:ea typeface="宋体" panose="02010600030101010101" pitchFamily="2" charset="-122"/>
            </a:endParaRPr>
          </a:p>
        </p:txBody>
      </p:sp>
      <p:pic>
        <p:nvPicPr>
          <p:cNvPr id="26" name="图片 26"/>
          <p:cNvPicPr>
            <a:picLocks noChangeAspect="1"/>
          </p:cNvPicPr>
          <p:nvPr/>
        </p:nvPicPr>
        <p:blipFill>
          <a:blip r:embed="rId1">
            <a:extLst>
              <a:ext uri="{28A0092B-C50C-407E-A947-70E740481C1C}">
                <a14:useLocalDpi xmlns:a14="http://schemas.microsoft.com/office/drawing/2010/main" val="0"/>
              </a:ext>
            </a:extLst>
          </a:blip>
          <a:srcRect r="17614" b="45349"/>
          <a:stretch>
            <a:fillRect/>
          </a:stretch>
        </p:blipFill>
        <p:spPr>
          <a:xfrm>
            <a:off x="1730058" y="1691005"/>
            <a:ext cx="8731885" cy="361950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三、新增房产减免税信息</a:t>
            </a:r>
            <a:endParaRPr sz="3200">
              <a:solidFill>
                <a:schemeClr val="bg1"/>
              </a:solidFill>
            </a:endParaRPr>
          </a:p>
        </p:txBody>
      </p:sp>
      <p:sp>
        <p:nvSpPr>
          <p:cNvPr id="100" name="文本框 99"/>
          <p:cNvSpPr txBox="1"/>
          <p:nvPr/>
        </p:nvSpPr>
        <p:spPr>
          <a:xfrm>
            <a:off x="1069975" y="862330"/>
            <a:ext cx="10283825" cy="1630045"/>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在增加的空白行内</a:t>
            </a:r>
            <a:endParaRPr lang="zh-CN" sz="2000">
              <a:solidFill>
                <a:schemeClr val="bg1"/>
              </a:solidFill>
              <a:ea typeface="宋体" panose="02010600030101010101" pitchFamily="2" charset="-122"/>
            </a:endParaRPr>
          </a:p>
          <a:p>
            <a:pPr algn="l"/>
            <a:r>
              <a:rPr lang="zh-CN" sz="2000">
                <a:solidFill>
                  <a:schemeClr val="bg1"/>
                </a:solidFill>
                <a:ea typeface="宋体" panose="02010600030101010101" pitchFamily="2" charset="-122"/>
              </a:rPr>
              <a:t>填写减免性质代码：选择大修停用免征房产税，减免起止时间起始月份、减免起止时间终止月份自动跳出；需手工将终止月份修改成大修完成月份，即2021年5月。</a:t>
            </a:r>
            <a:endParaRPr lang="zh-CN" sz="2000">
              <a:solidFill>
                <a:schemeClr val="bg1"/>
              </a:solidFill>
              <a:ea typeface="宋体" panose="02010600030101010101" pitchFamily="2" charset="-122"/>
            </a:endParaRPr>
          </a:p>
          <a:p>
            <a:pPr algn="l"/>
            <a:r>
              <a:rPr lang="zh-CN" sz="2000">
                <a:solidFill>
                  <a:schemeClr val="bg1"/>
                </a:solidFill>
                <a:ea typeface="宋体" panose="02010600030101010101" pitchFamily="2" charset="-122"/>
              </a:rPr>
              <a:t>填写减免税房产原值：80万，月减免税金额由系统自动计算。</a:t>
            </a:r>
            <a:endParaRPr lang="zh-CN" sz="2000">
              <a:solidFill>
                <a:schemeClr val="bg1"/>
              </a:solidFill>
              <a:ea typeface="宋体" panose="02010600030101010101" pitchFamily="2" charset="-122"/>
            </a:endParaRPr>
          </a:p>
          <a:p>
            <a:pPr algn="l"/>
            <a:r>
              <a:rPr lang="zh-CN" sz="2000">
                <a:solidFill>
                  <a:schemeClr val="bg1"/>
                </a:solidFill>
                <a:ea typeface="宋体" panose="02010600030101010101" pitchFamily="2" charset="-122"/>
              </a:rPr>
              <a:t>填写变更时间：选择能够享受优惠政策的前一天，即2020年7月1日的前一天2020年6月30日。</a:t>
            </a:r>
            <a:endParaRPr lang="zh-CN" sz="2000">
              <a:solidFill>
                <a:schemeClr val="bg1"/>
              </a:solidFill>
              <a:ea typeface="宋体" panose="02010600030101010101" pitchFamily="2" charset="-122"/>
            </a:endParaRPr>
          </a:p>
        </p:txBody>
      </p:sp>
      <p:pic>
        <p:nvPicPr>
          <p:cNvPr id="44" name="图片 44"/>
          <p:cNvPicPr>
            <a:picLocks noChangeAspect="1"/>
          </p:cNvPicPr>
          <p:nvPr/>
        </p:nvPicPr>
        <p:blipFill>
          <a:blip r:embed="rId1">
            <a:extLst>
              <a:ext uri="{28A0092B-C50C-407E-A947-70E740481C1C}">
                <a14:useLocalDpi xmlns:a14="http://schemas.microsoft.com/office/drawing/2010/main" val="0"/>
              </a:ext>
            </a:extLst>
          </a:blip>
          <a:srcRect r="17198" b="45417"/>
          <a:stretch>
            <a:fillRect/>
          </a:stretch>
        </p:blipFill>
        <p:spPr>
          <a:xfrm>
            <a:off x="1399858" y="2580640"/>
            <a:ext cx="9392285" cy="386969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5414645" y="1084580"/>
            <a:ext cx="1314450" cy="69469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a:lstStyle>
          <a:p>
            <a:endParaRPr lang="zh-CN" altLang="en-US" b="1">
              <a:solidFill>
                <a:schemeClr val="bg1"/>
              </a:solidFill>
            </a:endParaRPr>
          </a:p>
        </p:txBody>
      </p:sp>
      <p:sp>
        <p:nvSpPr>
          <p:cNvPr id="3" name="内容占位符 2"/>
          <p:cNvSpPr>
            <a:spLocks noGrp="1"/>
          </p:cNvSpPr>
          <p:nvPr/>
        </p:nvSpPr>
        <p:spPr>
          <a:xfrm>
            <a:off x="4251325" y="2944495"/>
            <a:ext cx="3689985" cy="96901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400" b="1">
                <a:solidFill>
                  <a:schemeClr val="bg1"/>
                </a:solidFill>
              </a:rPr>
              <a:t>一、政策介绍</a:t>
            </a:r>
            <a:endParaRPr lang="zh-CN" altLang="en-US" sz="4400" b="1">
              <a:solidFill>
                <a:schemeClr val="bg1"/>
              </a:solidFill>
            </a:endParaRPr>
          </a:p>
          <a:p>
            <a:pPr marL="0" indent="0">
              <a:buNone/>
            </a:pPr>
            <a:endParaRPr lang="zh-CN" altLang="en-US" sz="3600" b="1">
              <a:solidFill>
                <a:schemeClr val="bg1"/>
              </a:solidFill>
            </a:endParaRPr>
          </a:p>
          <a:p>
            <a:pPr marL="0" indent="0">
              <a:buNone/>
            </a:pPr>
            <a:endParaRPr lang="zh-CN" altLang="en-US" sz="3600" b="1">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三、新增房产减免税信息</a:t>
            </a:r>
            <a:endParaRPr sz="3200">
              <a:solidFill>
                <a:schemeClr val="bg1"/>
              </a:solidFill>
            </a:endParaRPr>
          </a:p>
        </p:txBody>
      </p:sp>
      <p:sp>
        <p:nvSpPr>
          <p:cNvPr id="100" name="文本框 99"/>
          <p:cNvSpPr txBox="1"/>
          <p:nvPr/>
        </p:nvSpPr>
        <p:spPr>
          <a:xfrm>
            <a:off x="1069975" y="986790"/>
            <a:ext cx="10025380" cy="706755"/>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4、点击“保存”按钮，系统弹出提醒如果涉及从租情况变动需修改从租应税信息的对话框。点击“确定”。</a:t>
            </a:r>
            <a:endParaRPr lang="zh-CN" sz="2000">
              <a:solidFill>
                <a:schemeClr val="bg1"/>
              </a:solidFill>
              <a:ea typeface="宋体" panose="02010600030101010101" pitchFamily="2" charset="-122"/>
            </a:endParaRPr>
          </a:p>
        </p:txBody>
      </p:sp>
      <p:pic>
        <p:nvPicPr>
          <p:cNvPr id="47" name="图片 47"/>
          <p:cNvPicPr>
            <a:picLocks noChangeAspect="1"/>
          </p:cNvPicPr>
          <p:nvPr/>
        </p:nvPicPr>
        <p:blipFill>
          <a:blip r:embed="rId1">
            <a:extLst>
              <a:ext uri="{28A0092B-C50C-407E-A947-70E740481C1C}">
                <a14:useLocalDpi xmlns:a14="http://schemas.microsoft.com/office/drawing/2010/main" val="0"/>
              </a:ext>
            </a:extLst>
          </a:blip>
          <a:srcRect l="8460" t="23967" r="9015" b="20774"/>
          <a:stretch>
            <a:fillRect/>
          </a:stretch>
        </p:blipFill>
        <p:spPr>
          <a:xfrm>
            <a:off x="1269048" y="1914525"/>
            <a:ext cx="9653905" cy="404050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三、新增房产减免税信息</a:t>
            </a:r>
            <a:endParaRPr sz="3200">
              <a:solidFill>
                <a:schemeClr val="bg1"/>
              </a:solidFill>
            </a:endParaRPr>
          </a:p>
        </p:txBody>
      </p:sp>
      <p:sp>
        <p:nvSpPr>
          <p:cNvPr id="100" name="文本框 99"/>
          <p:cNvSpPr txBox="1"/>
          <p:nvPr/>
        </p:nvSpPr>
        <p:spPr>
          <a:xfrm>
            <a:off x="1083310" y="1158875"/>
            <a:ext cx="10025380" cy="101473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5、系统自动返回至“房屋应税信息（从价）”标签页，由于大修优惠享受截止至2021年5月，则系统将原2020年7月-2099年12月的从价应税信息自行分段为2020年7月-2021年5月享受房屋大修免征；2021年6月-2099年12月自用无税收优惠。</a:t>
            </a:r>
            <a:endParaRPr lang="zh-CN" sz="2000">
              <a:solidFill>
                <a:schemeClr val="bg1"/>
              </a:solidFill>
              <a:ea typeface="宋体" panose="02010600030101010101" pitchFamily="2" charset="-122"/>
            </a:endParaRPr>
          </a:p>
        </p:txBody>
      </p:sp>
      <p:pic>
        <p:nvPicPr>
          <p:cNvPr id="46" name="图片 46"/>
          <p:cNvPicPr>
            <a:picLocks noChangeAspect="1"/>
          </p:cNvPicPr>
          <p:nvPr/>
        </p:nvPicPr>
        <p:blipFill>
          <a:blip r:embed="rId1">
            <a:extLst>
              <a:ext uri="{28A0092B-C50C-407E-A947-70E740481C1C}">
                <a14:useLocalDpi xmlns:a14="http://schemas.microsoft.com/office/drawing/2010/main" val="0"/>
              </a:ext>
            </a:extLst>
          </a:blip>
          <a:srcRect r="17475" b="66142"/>
          <a:stretch>
            <a:fillRect/>
          </a:stretch>
        </p:blipFill>
        <p:spPr>
          <a:xfrm>
            <a:off x="769620" y="2724785"/>
            <a:ext cx="10652760" cy="273113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四、终止房产减免税信息</a:t>
            </a:r>
            <a:endParaRPr sz="3200">
              <a:solidFill>
                <a:schemeClr val="bg1"/>
              </a:solidFill>
            </a:endParaRPr>
          </a:p>
        </p:txBody>
      </p:sp>
      <p:sp>
        <p:nvSpPr>
          <p:cNvPr id="100" name="文本框 99"/>
          <p:cNvSpPr txBox="1"/>
          <p:nvPr/>
        </p:nvSpPr>
        <p:spPr>
          <a:xfrm>
            <a:off x="1082675" y="1005205"/>
            <a:ext cx="10025380" cy="1630045"/>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1、前序步骤同上，在“房产税税源明细”标签页下选择需要增加减免税信息的房产税源后面操作栏目下的“应税明细”进入“应税信息”子页面，默认显示“房屋应税信息（从价）”标签页。</a:t>
            </a:r>
            <a:endParaRPr lang="zh-CN" sz="2000">
              <a:solidFill>
                <a:schemeClr val="bg1"/>
              </a:solidFill>
              <a:ea typeface="宋体" panose="02010600030101010101" pitchFamily="2" charset="-122"/>
            </a:endParaRPr>
          </a:p>
          <a:p>
            <a:pPr algn="l"/>
            <a:r>
              <a:rPr lang="zh-CN" sz="2000">
                <a:solidFill>
                  <a:schemeClr val="bg1"/>
                </a:solidFill>
                <a:ea typeface="宋体" panose="02010600030101010101" pitchFamily="2" charset="-122"/>
              </a:rPr>
              <a:t>2、在“房屋应税信息（从价）”标签页中点击需要终止减免税信息的税源后部操作类型下的“变更”。弹出“房屋应税信息（从价）”维护页。</a:t>
            </a:r>
            <a:endParaRPr lang="zh-CN" sz="2000">
              <a:solidFill>
                <a:schemeClr val="bg1"/>
              </a:solidFill>
              <a:ea typeface="宋体" panose="02010600030101010101" pitchFamily="2" charset="-122"/>
            </a:endParaRPr>
          </a:p>
        </p:txBody>
      </p:sp>
      <p:pic>
        <p:nvPicPr>
          <p:cNvPr id="48" name="图片 48"/>
          <p:cNvPicPr>
            <a:picLocks noChangeAspect="1"/>
          </p:cNvPicPr>
          <p:nvPr/>
        </p:nvPicPr>
        <p:blipFill>
          <a:blip r:embed="rId1">
            <a:extLst>
              <a:ext uri="{28A0092B-C50C-407E-A947-70E740481C1C}">
                <a14:useLocalDpi xmlns:a14="http://schemas.microsoft.com/office/drawing/2010/main" val="0"/>
              </a:ext>
            </a:extLst>
          </a:blip>
          <a:srcRect t="1" r="17198" b="59491"/>
          <a:stretch>
            <a:fillRect/>
          </a:stretch>
        </p:blipFill>
        <p:spPr>
          <a:xfrm>
            <a:off x="988695" y="2740660"/>
            <a:ext cx="10214610" cy="3122930"/>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四、终止房产减免税信息</a:t>
            </a:r>
            <a:endParaRPr sz="3200">
              <a:solidFill>
                <a:schemeClr val="bg1"/>
              </a:solidFill>
            </a:endParaRPr>
          </a:p>
        </p:txBody>
      </p:sp>
      <p:sp>
        <p:nvSpPr>
          <p:cNvPr id="100" name="文本框 99"/>
          <p:cNvSpPr txBox="1"/>
          <p:nvPr/>
        </p:nvSpPr>
        <p:spPr>
          <a:xfrm>
            <a:off x="1082675" y="1005205"/>
            <a:ext cx="10025380" cy="101473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3、在弹出的“房屋应税信息（从价）”维护页下方的减免税信息中，选中原减免税信息，点击“删除”。</a:t>
            </a:r>
            <a:endParaRPr lang="zh-CN" sz="2000">
              <a:solidFill>
                <a:schemeClr val="bg1"/>
              </a:solidFill>
              <a:ea typeface="宋体" panose="02010600030101010101" pitchFamily="2" charset="-122"/>
            </a:endParaRPr>
          </a:p>
          <a:p>
            <a:pPr algn="l"/>
            <a:r>
              <a:rPr lang="zh-CN" sz="2000">
                <a:solidFill>
                  <a:schemeClr val="bg1"/>
                </a:solidFill>
                <a:ea typeface="宋体" panose="02010600030101010101" pitchFamily="2" charset="-122"/>
              </a:rPr>
              <a:t>系统弹出再次确认对话框，点击确定</a:t>
            </a:r>
            <a:endParaRPr lang="zh-CN" sz="2000">
              <a:solidFill>
                <a:schemeClr val="bg1"/>
              </a:solidFill>
              <a:ea typeface="宋体" panose="02010600030101010101" pitchFamily="2" charset="-122"/>
            </a:endParaRPr>
          </a:p>
        </p:txBody>
      </p:sp>
      <p:pic>
        <p:nvPicPr>
          <p:cNvPr id="49" name="图片 49"/>
          <p:cNvPicPr>
            <a:picLocks noChangeAspect="1"/>
          </p:cNvPicPr>
          <p:nvPr/>
        </p:nvPicPr>
        <p:blipFill>
          <a:blip r:embed="rId1">
            <a:extLst>
              <a:ext uri="{28A0092B-C50C-407E-A947-70E740481C1C}">
                <a14:useLocalDpi xmlns:a14="http://schemas.microsoft.com/office/drawing/2010/main" val="0"/>
              </a:ext>
            </a:extLst>
          </a:blip>
          <a:srcRect t="-1" r="17320" b="43961"/>
          <a:stretch>
            <a:fillRect/>
          </a:stretch>
        </p:blipFill>
        <p:spPr>
          <a:xfrm>
            <a:off x="1177925" y="2171700"/>
            <a:ext cx="9836150" cy="4167505"/>
          </a:xfrm>
          <a:prstGeom prst="rect">
            <a:avLst/>
          </a:prstGeom>
          <a:ln>
            <a:noFill/>
          </a:ln>
        </p:spPr>
      </p:pic>
      <p:pic>
        <p:nvPicPr>
          <p:cNvPr id="50" name="图片 50"/>
          <p:cNvPicPr>
            <a:picLocks noChangeAspect="1"/>
          </p:cNvPicPr>
          <p:nvPr/>
        </p:nvPicPr>
        <p:blipFill>
          <a:blip r:embed="rId2">
            <a:extLst>
              <a:ext uri="{28A0092B-C50C-407E-A947-70E740481C1C}">
                <a14:useLocalDpi xmlns:a14="http://schemas.microsoft.com/office/drawing/2010/main" val="0"/>
              </a:ext>
            </a:extLst>
          </a:blip>
          <a:srcRect l="8434" t="23856" r="9185" b="23129"/>
          <a:stretch>
            <a:fillRect/>
          </a:stretch>
        </p:blipFill>
        <p:spPr>
          <a:xfrm>
            <a:off x="1724343" y="2496820"/>
            <a:ext cx="8743315" cy="351726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四、终止房产减免税信息</a:t>
            </a:r>
            <a:endParaRPr sz="3200">
              <a:solidFill>
                <a:schemeClr val="bg1"/>
              </a:solidFill>
            </a:endParaRPr>
          </a:p>
        </p:txBody>
      </p:sp>
      <p:sp>
        <p:nvSpPr>
          <p:cNvPr id="100" name="文本框 99"/>
          <p:cNvSpPr txBox="1"/>
          <p:nvPr/>
        </p:nvSpPr>
        <p:spPr>
          <a:xfrm>
            <a:off x="1082675" y="1005205"/>
            <a:ext cx="10025380" cy="1322070"/>
          </a:xfrm>
          <a:prstGeom prst="rect">
            <a:avLst/>
          </a:prstGeom>
          <a:noFill/>
          <a:ln w="9525">
            <a:noFill/>
          </a:ln>
        </p:spPr>
        <p:txBody>
          <a:bodyPr wrap="square">
            <a:spAutoFit/>
          </a:bodyPr>
          <a:p>
            <a:pPr algn="l"/>
            <a:r>
              <a:rPr lang="en-US" altLang="zh-CN" sz="2000">
                <a:solidFill>
                  <a:schemeClr val="bg1"/>
                </a:solidFill>
                <a:ea typeface="宋体" panose="02010600030101010101" pitchFamily="2" charset="-122"/>
              </a:rPr>
              <a:t>4</a:t>
            </a:r>
            <a:r>
              <a:rPr lang="zh-CN" sz="2000">
                <a:solidFill>
                  <a:schemeClr val="bg1"/>
                </a:solidFill>
                <a:ea typeface="宋体" panose="02010600030101010101" pitchFamily="2" charset="-122"/>
              </a:rPr>
              <a:t>、减免税信息删除，变更日期选择重新开始从价计征的前一天，即2020年2月的前一天2021年1月31日。</a:t>
            </a:r>
            <a:endParaRPr lang="zh-CN" sz="2000">
              <a:solidFill>
                <a:schemeClr val="bg1"/>
              </a:solidFill>
              <a:ea typeface="宋体" panose="02010600030101010101" pitchFamily="2" charset="-122"/>
            </a:endParaRPr>
          </a:p>
          <a:p>
            <a:pPr algn="l"/>
            <a:r>
              <a:rPr lang="en-US" altLang="zh-CN" sz="2000">
                <a:solidFill>
                  <a:schemeClr val="bg1"/>
                </a:solidFill>
                <a:ea typeface="宋体" panose="02010600030101010101" pitchFamily="2" charset="-122"/>
              </a:rPr>
              <a:t>5</a:t>
            </a:r>
            <a:r>
              <a:rPr lang="zh-CN" sz="2000">
                <a:solidFill>
                  <a:schemeClr val="bg1"/>
                </a:solidFill>
                <a:ea typeface="宋体" panose="02010600030101010101" pitchFamily="2" charset="-122"/>
              </a:rPr>
              <a:t>、点击“保存”按钮，系统弹出提醒如果涉及从租情况变动需修改从租应税信息的对话框。点击“确定”。</a:t>
            </a:r>
            <a:endParaRPr lang="zh-CN" sz="2000">
              <a:solidFill>
                <a:schemeClr val="bg1"/>
              </a:solidFill>
              <a:ea typeface="宋体" panose="02010600030101010101" pitchFamily="2" charset="-122"/>
            </a:endParaRPr>
          </a:p>
        </p:txBody>
      </p:sp>
      <p:pic>
        <p:nvPicPr>
          <p:cNvPr id="52" name="图片 52"/>
          <p:cNvPicPr>
            <a:picLocks noChangeAspect="1"/>
          </p:cNvPicPr>
          <p:nvPr/>
        </p:nvPicPr>
        <p:blipFill>
          <a:blip r:embed="rId1">
            <a:extLst>
              <a:ext uri="{28A0092B-C50C-407E-A947-70E740481C1C}">
                <a14:useLocalDpi xmlns:a14="http://schemas.microsoft.com/office/drawing/2010/main" val="0"/>
              </a:ext>
            </a:extLst>
          </a:blip>
          <a:srcRect t="-1" r="17621" b="47675"/>
          <a:stretch>
            <a:fillRect/>
          </a:stretch>
        </p:blipFill>
        <p:spPr>
          <a:xfrm>
            <a:off x="1124903" y="2358390"/>
            <a:ext cx="9942195" cy="3946525"/>
          </a:xfrm>
          <a:prstGeom prst="rect">
            <a:avLst/>
          </a:prstGeom>
          <a:ln>
            <a:noFill/>
          </a:ln>
        </p:spPr>
      </p:pic>
      <p:pic>
        <p:nvPicPr>
          <p:cNvPr id="53" name="图片 53"/>
          <p:cNvPicPr>
            <a:picLocks noChangeAspect="1"/>
          </p:cNvPicPr>
          <p:nvPr/>
        </p:nvPicPr>
        <p:blipFill>
          <a:blip r:embed="rId2"/>
          <a:srcRect l="8434" t="23856" r="9488" b="25301"/>
          <a:stretch>
            <a:fillRect/>
          </a:stretch>
        </p:blipFill>
        <p:spPr>
          <a:xfrm>
            <a:off x="1559243" y="2574925"/>
            <a:ext cx="9073515" cy="351345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200">
                <a:solidFill>
                  <a:schemeClr val="bg1"/>
                </a:solidFill>
              </a:rPr>
              <a:t>四、终止房产减免税信息</a:t>
            </a:r>
            <a:endParaRPr sz="3200">
              <a:solidFill>
                <a:schemeClr val="bg1"/>
              </a:solidFill>
            </a:endParaRPr>
          </a:p>
        </p:txBody>
      </p:sp>
      <p:sp>
        <p:nvSpPr>
          <p:cNvPr id="100" name="文本框 99"/>
          <p:cNvSpPr txBox="1"/>
          <p:nvPr/>
        </p:nvSpPr>
        <p:spPr>
          <a:xfrm>
            <a:off x="1083310" y="1205865"/>
            <a:ext cx="10025380" cy="1014730"/>
          </a:xfrm>
          <a:prstGeom prst="rect">
            <a:avLst/>
          </a:prstGeom>
          <a:noFill/>
          <a:ln w="9525">
            <a:noFill/>
          </a:ln>
        </p:spPr>
        <p:txBody>
          <a:bodyPr wrap="square">
            <a:spAutoFit/>
          </a:bodyPr>
          <a:p>
            <a:pPr algn="l"/>
            <a:r>
              <a:rPr lang="zh-CN" sz="2000">
                <a:solidFill>
                  <a:schemeClr val="bg1"/>
                </a:solidFill>
                <a:ea typeface="宋体" panose="02010600030101010101" pitchFamily="2" charset="-122"/>
              </a:rPr>
              <a:t>系统返回至“房屋应税信息（从价）”标签页，由于大修优惠享受提前截止至2021年1月，则系统将原2020年7月-2021年5月的从价应税信息再次分段为2020年7月-2021年1月享受房屋大修免征；2021年2月-2021年5月自用无税收优惠。</a:t>
            </a:r>
            <a:endParaRPr lang="zh-CN" sz="2000">
              <a:solidFill>
                <a:schemeClr val="bg1"/>
              </a:solidFill>
              <a:ea typeface="宋体" panose="02010600030101010101" pitchFamily="2" charset="-122"/>
            </a:endParaRPr>
          </a:p>
        </p:txBody>
      </p:sp>
      <p:pic>
        <p:nvPicPr>
          <p:cNvPr id="54" name="图片 54"/>
          <p:cNvPicPr>
            <a:picLocks noChangeAspect="1"/>
          </p:cNvPicPr>
          <p:nvPr/>
        </p:nvPicPr>
        <p:blipFill>
          <a:blip r:embed="rId1">
            <a:extLst>
              <a:ext uri="{28A0092B-C50C-407E-A947-70E740481C1C}">
                <a14:useLocalDpi xmlns:a14="http://schemas.microsoft.com/office/drawing/2010/main" val="0"/>
              </a:ext>
            </a:extLst>
          </a:blip>
          <a:srcRect t="5782" r="18073" b="51712"/>
          <a:stretch>
            <a:fillRect/>
          </a:stretch>
        </p:blipFill>
        <p:spPr>
          <a:xfrm>
            <a:off x="1065213" y="2654935"/>
            <a:ext cx="10061575" cy="3261995"/>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24997"/>
        </a:solidFill>
        <a:effectLst/>
      </p:bgPr>
    </p:bg>
    <p:spTree>
      <p:nvGrpSpPr>
        <p:cNvPr id="1" name=""/>
        <p:cNvGrpSpPr/>
        <p:nvPr/>
      </p:nvGrpSpPr>
      <p:grpSpPr/>
      <p:sp>
        <p:nvSpPr>
          <p:cNvPr id="5" name="文本框 4"/>
          <p:cNvSpPr txBox="1"/>
          <p:nvPr/>
        </p:nvSpPr>
        <p:spPr>
          <a:xfrm>
            <a:off x="3035300" y="2987675"/>
            <a:ext cx="7513320" cy="645160"/>
          </a:xfrm>
          <a:prstGeom prst="rect">
            <a:avLst/>
          </a:prstGeom>
          <a:noFill/>
        </p:spPr>
        <p:txBody>
          <a:bodyPr>
            <a:spAutoFit/>
            <a:scene3d>
              <a:camera prst="orthographicFront"/>
              <a:lightRig rig="threePt" dir="t"/>
            </a:scene3d>
          </a:bodyPr>
          <a:lstStyle/>
          <a:p>
            <a:pPr marR="0" algn="ctr" defTabSz="914400" eaLnBrk="0" hangingPunct="0">
              <a:buClrTx/>
              <a:buSzTx/>
              <a:buFontTx/>
              <a:buNone/>
              <a:defRPr/>
            </a:pPr>
            <a:r>
              <a:rPr kumimoji="0" lang="zh-CN" altLang="en-US" sz="3600" b="1" kern="1200" cap="none" spc="0" normalizeH="0" baseline="0" noProof="1">
                <a:solidFill>
                  <a:srgbClr val="FFFFFF"/>
                </a:solidFill>
                <a:latin typeface="等线" pitchFamily="2" charset="-122"/>
                <a:ea typeface="等线" pitchFamily="2" charset="-122"/>
                <a:cs typeface="+mn-cs"/>
                <a:sym typeface="+mn-ea"/>
              </a:rPr>
              <a:t>国家税务总局上海市黄浦区税务局</a:t>
            </a:r>
            <a:endParaRPr kumimoji="0" lang="zh-CN" altLang="en-US" sz="3600" b="1" kern="1200" cap="none" spc="0" normalizeH="0" baseline="0" noProof="1">
              <a:solidFill>
                <a:srgbClr val="FFFFFF"/>
              </a:solidFill>
              <a:latin typeface="等线" pitchFamily="2" charset="-122"/>
              <a:ea typeface="等线" pitchFamily="2" charset="-122"/>
              <a:cs typeface="+mn-cs"/>
              <a:sym typeface="+mn-ea"/>
            </a:endParaRPr>
          </a:p>
        </p:txBody>
      </p:sp>
      <p:sp>
        <p:nvSpPr>
          <p:cNvPr id="2" name="文本框 1"/>
          <p:cNvSpPr txBox="1"/>
          <p:nvPr/>
        </p:nvSpPr>
        <p:spPr>
          <a:xfrm>
            <a:off x="1016000" y="247650"/>
            <a:ext cx="1911350" cy="368300"/>
          </a:xfrm>
          <a:prstGeom prst="rect">
            <a:avLst/>
          </a:prstGeom>
          <a:noFill/>
        </p:spPr>
        <p:txBody>
          <a:bodyPr wrap="square" rtlCol="0">
            <a:spAutoFit/>
          </a:bodyPr>
          <a:lstStyle/>
          <a:p>
            <a:pPr marR="0" defTabSz="914400">
              <a:buClrTx/>
              <a:buSzTx/>
              <a:buFontTx/>
              <a:buNone/>
              <a:defRPr/>
            </a:pPr>
            <a:r>
              <a:rPr kumimoji="0" lang="zh-CN" altLang="en-US" b="1" kern="1200" cap="none" spc="0" normalizeH="0" baseline="0" noProof="0">
                <a:solidFill>
                  <a:schemeClr val="bg1">
                    <a:lumMod val="95000"/>
                  </a:schemeClr>
                </a:solidFill>
                <a:latin typeface="等线" pitchFamily="2" charset="-122"/>
                <a:ea typeface="等线" pitchFamily="2" charset="-122"/>
                <a:cs typeface="+mn-cs"/>
              </a:rPr>
              <a:t>纳税人学堂</a:t>
            </a:r>
            <a:endParaRPr kumimoji="0" lang="zh-CN" altLang="en-US" b="1" kern="1200" cap="none" spc="0" normalizeH="0" baseline="0" noProof="0">
              <a:solidFill>
                <a:schemeClr val="bg1">
                  <a:lumMod val="95000"/>
                </a:schemeClr>
              </a:solidFill>
              <a:latin typeface="等线" pitchFamily="2" charset="-122"/>
              <a:ea typeface="等线" pitchFamily="2" charset="-122"/>
              <a:cs typeface="+mn-cs"/>
            </a:endParaRPr>
          </a:p>
        </p:txBody>
      </p:sp>
      <p:pic>
        <p:nvPicPr>
          <p:cNvPr id="16388" name="图片 2" descr="12366纳税缴费服务"/>
          <p:cNvPicPr>
            <a:picLocks noChangeAspect="1"/>
          </p:cNvPicPr>
          <p:nvPr/>
        </p:nvPicPr>
        <p:blipFill>
          <a:blip r:embed="rId1"/>
          <a:stretch>
            <a:fillRect/>
          </a:stretch>
        </p:blipFill>
        <p:spPr>
          <a:xfrm>
            <a:off x="1738313" y="2913063"/>
            <a:ext cx="1296987" cy="79533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a:solidFill>
                  <a:schemeClr val="bg1"/>
                </a:solidFill>
                <a:sym typeface="+mn-ea"/>
              </a:rPr>
              <a:t>一、政策介绍</a:t>
            </a:r>
            <a:endParaRPr lang="zh-CN" altLang="en-US" sz="3200"/>
          </a:p>
        </p:txBody>
      </p:sp>
      <p:sp>
        <p:nvSpPr>
          <p:cNvPr id="3" name="内容占位符 2"/>
          <p:cNvSpPr>
            <a:spLocks noGrp="1"/>
          </p:cNvSpPr>
          <p:nvPr>
            <p:ph idx="1"/>
          </p:nvPr>
        </p:nvSpPr>
        <p:spPr>
          <a:xfrm>
            <a:off x="838200" y="996950"/>
            <a:ext cx="10515600" cy="4864735"/>
          </a:xfrm>
        </p:spPr>
        <p:txBody>
          <a:bodyPr/>
          <a:p>
            <a:pPr marL="0" indent="0" latinLnBrk="0">
              <a:lnSpc>
                <a:spcPct val="100000"/>
              </a:lnSpc>
              <a:buNone/>
            </a:pPr>
            <a:r>
              <a:rPr lang="en-US" altLang="zh-CN" sz="2200">
                <a:solidFill>
                  <a:schemeClr val="bg1"/>
                </a:solidFill>
              </a:rPr>
              <a:t>1</a:t>
            </a:r>
            <a:r>
              <a:rPr lang="zh-CN" altLang="en-US" sz="2200">
                <a:solidFill>
                  <a:schemeClr val="bg1"/>
                </a:solidFill>
              </a:rPr>
              <a:t>：《财政部 税务总局 科技部 教育部关于科技企业孵化器 大学科技园和众创空间税收政策的通知》(财税〔2018〕120号)</a:t>
            </a:r>
            <a:endParaRPr lang="zh-CN" altLang="en-US" sz="2200">
              <a:solidFill>
                <a:schemeClr val="bg1"/>
              </a:solidFill>
            </a:endParaRPr>
          </a:p>
          <a:p>
            <a:pPr marL="0" indent="0" latinLnBrk="0">
              <a:lnSpc>
                <a:spcPct val="100000"/>
              </a:lnSpc>
              <a:buNone/>
            </a:pPr>
            <a:r>
              <a:rPr lang="en-US" altLang="zh-CN" sz="2200">
                <a:solidFill>
                  <a:schemeClr val="bg1"/>
                </a:solidFill>
              </a:rPr>
              <a:t>2</a:t>
            </a:r>
            <a:r>
              <a:rPr lang="zh-CN" altLang="en-US" sz="2200">
                <a:solidFill>
                  <a:schemeClr val="bg1"/>
                </a:solidFill>
              </a:rPr>
              <a:t>：</a:t>
            </a:r>
            <a:r>
              <a:rPr lang="zh-CN" altLang="en-US" sz="2200">
                <a:solidFill>
                  <a:schemeClr val="bg1"/>
                </a:solidFill>
                <a:sym typeface="+mn-ea"/>
              </a:rPr>
              <a:t>《财政部 税务总局关于继续对城市公交站场 道路客运站场 城市轨道交通系统减免城镇土地使用税优惠政策的通知》(财税〔2019〕11号)</a:t>
            </a:r>
            <a:endParaRPr lang="zh-CN" altLang="en-US" sz="2200">
              <a:solidFill>
                <a:schemeClr val="bg1"/>
              </a:solidFill>
              <a:sym typeface="+mn-ea"/>
            </a:endParaRPr>
          </a:p>
          <a:p>
            <a:pPr marL="0" indent="0" latinLnBrk="0">
              <a:lnSpc>
                <a:spcPct val="100000"/>
              </a:lnSpc>
              <a:buNone/>
            </a:pPr>
            <a:r>
              <a:rPr lang="en-US" altLang="zh-CN" sz="2200">
                <a:solidFill>
                  <a:schemeClr val="bg1"/>
                </a:solidFill>
              </a:rPr>
              <a:t>3</a:t>
            </a:r>
            <a:r>
              <a:rPr lang="zh-CN" altLang="en-US" sz="2200">
                <a:solidFill>
                  <a:schemeClr val="bg1"/>
                </a:solidFill>
              </a:rPr>
              <a:t>：</a:t>
            </a:r>
            <a:r>
              <a:rPr lang="zh-CN" altLang="en-US" sz="2200">
                <a:solidFill>
                  <a:schemeClr val="bg1"/>
                </a:solidFill>
                <a:sym typeface="+mn-ea"/>
              </a:rPr>
              <a:t>《财政部 税务总局关于继续实行农产品批发市场 农贸市场房产税 城镇土地使用税优惠政策的通知》(财税〔2019〕12号)</a:t>
            </a:r>
            <a:endParaRPr lang="zh-CN" altLang="en-US" sz="2200">
              <a:solidFill>
                <a:schemeClr val="bg1"/>
              </a:solidFill>
            </a:endParaRPr>
          </a:p>
          <a:p>
            <a:pPr marL="0" indent="0" latinLnBrk="0">
              <a:lnSpc>
                <a:spcPct val="100000"/>
              </a:lnSpc>
              <a:buNone/>
            </a:pPr>
            <a:r>
              <a:rPr lang="en-US" altLang="zh-CN" sz="2200">
                <a:solidFill>
                  <a:schemeClr val="bg1"/>
                </a:solidFill>
              </a:rPr>
              <a:t>4</a:t>
            </a:r>
            <a:r>
              <a:rPr lang="zh-CN" altLang="en-US" sz="2200">
                <a:solidFill>
                  <a:schemeClr val="bg1"/>
                </a:solidFill>
              </a:rPr>
              <a:t>：</a:t>
            </a:r>
            <a:r>
              <a:rPr lang="zh-CN" altLang="en-US" sz="2200">
                <a:solidFill>
                  <a:schemeClr val="bg1"/>
                </a:solidFill>
                <a:sym typeface="+mn-ea"/>
              </a:rPr>
              <a:t>《财政部 税务总局关于高校学生公寓房产税 印花税政策的通知》(财税〔2019〕14号)</a:t>
            </a:r>
            <a:endParaRPr lang="zh-CN" altLang="en-US" sz="2200">
              <a:solidFill>
                <a:schemeClr val="bg1"/>
              </a:solidFill>
            </a:endParaRPr>
          </a:p>
          <a:p>
            <a:pPr marL="0" indent="0">
              <a:buNone/>
            </a:pPr>
            <a:endParaRPr lang="zh-CN" altLang="en-US" sz="2400">
              <a:solidFill>
                <a:schemeClr val="tx1"/>
              </a:solidFill>
            </a:endParaRPr>
          </a:p>
        </p:txBody>
      </p:sp>
      <p:grpSp>
        <p:nvGrpSpPr>
          <p:cNvPr id="8" name="组合 7"/>
          <p:cNvGrpSpPr/>
          <p:nvPr/>
        </p:nvGrpSpPr>
        <p:grpSpPr>
          <a:xfrm>
            <a:off x="2845435" y="4174490"/>
            <a:ext cx="6680200" cy="2330450"/>
            <a:chOff x="4481" y="6574"/>
            <a:chExt cx="10520" cy="3670"/>
          </a:xfrm>
        </p:grpSpPr>
        <p:sp>
          <p:nvSpPr>
            <p:cNvPr id="4" name="单圆角矩形 3"/>
            <p:cNvSpPr/>
            <p:nvPr/>
          </p:nvSpPr>
          <p:spPr>
            <a:xfrm>
              <a:off x="4481" y="6574"/>
              <a:ext cx="10521" cy="3670"/>
            </a:xfrm>
            <a:prstGeom prst="round1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6" name="文本框 5"/>
            <p:cNvSpPr txBox="1"/>
            <p:nvPr/>
          </p:nvSpPr>
          <p:spPr>
            <a:xfrm>
              <a:off x="4635" y="7174"/>
              <a:ext cx="10213" cy="2470"/>
            </a:xfrm>
            <a:prstGeom prst="rect">
              <a:avLst/>
            </a:prstGeom>
            <a:noFill/>
          </p:spPr>
          <p:txBody>
            <a:bodyPr wrap="square" rtlCol="0" anchor="t">
              <a:spAutoFit/>
            </a:bodyPr>
            <a:p>
              <a:pPr marL="0" indent="0" algn="ctr">
                <a:buNone/>
              </a:pPr>
              <a:r>
                <a:rPr lang="zh-CN" altLang="en-US" sz="2400">
                  <a:sym typeface="+mn-ea"/>
                </a:rPr>
                <a:t>以上文件根据</a:t>
              </a:r>
              <a:endParaRPr lang="zh-CN" altLang="en-US" sz="2400">
                <a:solidFill>
                  <a:schemeClr val="tx1"/>
                </a:solidFill>
              </a:endParaRPr>
            </a:p>
            <a:p>
              <a:pPr marL="0" indent="0" algn="ctr">
                <a:buNone/>
              </a:pPr>
              <a:r>
                <a:rPr lang="zh-CN" altLang="en-US" sz="2400">
                  <a:sym typeface="+mn-ea"/>
                </a:rPr>
                <a:t>《关于延长部分税收优惠政策执行期限的公告》</a:t>
              </a:r>
              <a:endParaRPr lang="zh-CN" altLang="en-US" sz="2400">
                <a:solidFill>
                  <a:schemeClr val="tx1"/>
                </a:solidFill>
              </a:endParaRPr>
            </a:p>
            <a:p>
              <a:pPr marL="0" indent="0" algn="ctr">
                <a:buNone/>
              </a:pPr>
              <a:r>
                <a:rPr lang="zh-CN" altLang="en-US" sz="2400">
                  <a:sym typeface="+mn-ea"/>
                </a:rPr>
                <a:t>(财政部 税务总局公告〔2022〕4号)</a:t>
              </a:r>
              <a:endParaRPr lang="zh-CN" altLang="en-US" sz="2400">
                <a:solidFill>
                  <a:schemeClr val="tx1"/>
                </a:solidFill>
                <a:sym typeface="+mn-ea"/>
              </a:endParaRPr>
            </a:p>
            <a:p>
              <a:pPr marL="0" indent="0" algn="ctr">
                <a:buNone/>
              </a:pPr>
              <a:r>
                <a:rPr lang="zh-CN" altLang="en-US" sz="2400">
                  <a:sym typeface="+mn-ea"/>
                </a:rPr>
                <a:t>执行期限延长至2023年12月31日</a:t>
              </a:r>
              <a:endParaRPr lang="zh-CN" altLang="en-US" sz="2400"/>
            </a:p>
          </p:txBody>
        </p:sp>
        <p:sp>
          <p:nvSpPr>
            <p:cNvPr id="7" name="单圆角矩形 6"/>
            <p:cNvSpPr/>
            <p:nvPr/>
          </p:nvSpPr>
          <p:spPr>
            <a:xfrm>
              <a:off x="4657" y="6740"/>
              <a:ext cx="10184" cy="3294"/>
            </a:xfrm>
            <a:prstGeom prst="round1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31240"/>
            <a:ext cx="10515600" cy="1079500"/>
          </a:xfrm>
        </p:spPr>
        <p:txBody>
          <a:bodyPr/>
          <a:p>
            <a:pPr algn="ctr"/>
            <a:r>
              <a:rPr lang="zh-CN" altLang="en-US" sz="2800">
                <a:solidFill>
                  <a:schemeClr val="bg1"/>
                </a:solidFill>
                <a:sym typeface="+mn-ea"/>
              </a:rPr>
              <a:t>《财政部 税务总局 科技部 教育部关于科技企业孵化器 大学科技园和众创空间税收政策的通知》(财税〔2018〕120号)</a:t>
            </a:r>
            <a:endParaRPr lang="zh-CN" altLang="en-US" sz="2800"/>
          </a:p>
        </p:txBody>
      </p:sp>
      <p:grpSp>
        <p:nvGrpSpPr>
          <p:cNvPr id="8" name="组合 7"/>
          <p:cNvGrpSpPr/>
          <p:nvPr/>
        </p:nvGrpSpPr>
        <p:grpSpPr>
          <a:xfrm>
            <a:off x="1623695" y="2396490"/>
            <a:ext cx="9209405" cy="2927985"/>
            <a:chOff x="4481" y="6574"/>
            <a:chExt cx="10521" cy="3670"/>
          </a:xfrm>
        </p:grpSpPr>
        <p:sp>
          <p:nvSpPr>
            <p:cNvPr id="4" name="单圆角矩形 3"/>
            <p:cNvSpPr/>
            <p:nvPr/>
          </p:nvSpPr>
          <p:spPr>
            <a:xfrm>
              <a:off x="4481" y="6574"/>
              <a:ext cx="10521" cy="3670"/>
            </a:xfrm>
            <a:prstGeom prst="round1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6" name="文本框 5"/>
            <p:cNvSpPr txBox="1"/>
            <p:nvPr/>
          </p:nvSpPr>
          <p:spPr>
            <a:xfrm>
              <a:off x="4635" y="7174"/>
              <a:ext cx="10213" cy="2429"/>
            </a:xfrm>
            <a:prstGeom prst="rect">
              <a:avLst/>
            </a:prstGeom>
            <a:noFill/>
          </p:spPr>
          <p:txBody>
            <a:bodyPr wrap="square" rtlCol="0" anchor="t">
              <a:spAutoFit/>
            </a:bodyPr>
            <a:p>
              <a:pPr marL="0" indent="0">
                <a:buNone/>
              </a:pPr>
              <a:r>
                <a:rPr lang="zh-CN" altLang="en-US" sz="2400">
                  <a:solidFill>
                    <a:schemeClr val="tx1"/>
                  </a:solidFill>
                  <a:sym typeface="+mn-ea"/>
                </a:rPr>
                <a:t>自2019年1月1日至202</a:t>
              </a:r>
              <a:r>
                <a:rPr lang="en-US" altLang="zh-CN" sz="2400">
                  <a:solidFill>
                    <a:schemeClr val="tx1"/>
                  </a:solidFill>
                  <a:sym typeface="+mn-ea"/>
                </a:rPr>
                <a:t>3</a:t>
              </a:r>
              <a:r>
                <a:rPr lang="zh-CN" altLang="en-US" sz="2400">
                  <a:solidFill>
                    <a:schemeClr val="tx1"/>
                  </a:solidFill>
                  <a:sym typeface="+mn-ea"/>
                </a:rPr>
                <a:t>年12月31日，对国家级、省级科技企业孵化器、大学科技园和国家备案众创空间自用以及无偿或通过出租等方式提供给在孵对象使用的房产、土地，免征房产税和城镇土地使用税；对其向在孵对象提供孵化服务取得的收入，免征增值税。</a:t>
              </a:r>
              <a:endParaRPr lang="zh-CN" altLang="en-US" sz="2400">
                <a:solidFill>
                  <a:schemeClr val="tx1"/>
                </a:solidFill>
                <a:sym typeface="+mn-ea"/>
              </a:endParaRPr>
            </a:p>
          </p:txBody>
        </p:sp>
        <p:sp>
          <p:nvSpPr>
            <p:cNvPr id="7" name="单圆角矩形 6"/>
            <p:cNvSpPr/>
            <p:nvPr/>
          </p:nvSpPr>
          <p:spPr>
            <a:xfrm>
              <a:off x="4657" y="6740"/>
              <a:ext cx="10184" cy="3294"/>
            </a:xfrm>
            <a:prstGeom prst="round1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909320" y="2479675"/>
            <a:ext cx="10373360" cy="1897380"/>
            <a:chOff x="1297" y="2402"/>
            <a:chExt cx="16336" cy="2988"/>
          </a:xfrm>
        </p:grpSpPr>
        <p:grpSp>
          <p:nvGrpSpPr>
            <p:cNvPr id="13" name="组合 12"/>
            <p:cNvGrpSpPr/>
            <p:nvPr/>
          </p:nvGrpSpPr>
          <p:grpSpPr>
            <a:xfrm>
              <a:off x="1297" y="2402"/>
              <a:ext cx="16337" cy="2989"/>
              <a:chOff x="2278" y="4184"/>
              <a:chExt cx="3321" cy="5736"/>
            </a:xfrm>
          </p:grpSpPr>
          <p:sp>
            <p:nvSpPr>
              <p:cNvPr id="11" name="圆角矩形 10"/>
              <p:cNvSpPr/>
              <p:nvPr/>
            </p:nvSpPr>
            <p:spPr>
              <a:xfrm>
                <a:off x="2278" y="4184"/>
                <a:ext cx="3321" cy="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12" name="圆角矩形 11"/>
              <p:cNvSpPr/>
              <p:nvPr/>
            </p:nvSpPr>
            <p:spPr>
              <a:xfrm>
                <a:off x="2327" y="4480"/>
                <a:ext cx="3221" cy="5147"/>
              </a:xfrm>
              <a:prstGeom prst="roundRect">
                <a:avLst/>
              </a:prstGeom>
              <a:noFill/>
              <a:ln w="28575">
                <a:prstDash val="dash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
          <p:nvSpPr>
            <p:cNvPr id="14" name="文本框 13"/>
            <p:cNvSpPr txBox="1"/>
            <p:nvPr/>
          </p:nvSpPr>
          <p:spPr>
            <a:xfrm>
              <a:off x="1971" y="3120"/>
              <a:ext cx="15031" cy="1598"/>
            </a:xfrm>
            <a:prstGeom prst="rect">
              <a:avLst/>
            </a:prstGeom>
            <a:noFill/>
          </p:spPr>
          <p:txBody>
            <a:bodyPr wrap="square" rtlCol="0" anchor="t">
              <a:spAutoFit/>
            </a:bodyPr>
            <a:p>
              <a:r>
                <a:rPr lang="zh-CN" altLang="en-US" sz="2000">
                  <a:solidFill>
                    <a:srgbClr val="FF3300"/>
                  </a:solidFill>
                </a:rPr>
                <a:t>孵化服务</a:t>
              </a:r>
              <a:r>
                <a:rPr lang="zh-CN" altLang="en-US" sz="2000"/>
                <a:t>：是指为在孵对象提供的经纪代理、经营租赁、研发和技术、信息技术、鉴证咨询服务。</a:t>
              </a:r>
              <a:endParaRPr lang="zh-CN" altLang="en-US" sz="2000"/>
            </a:p>
            <a:p>
              <a:r>
                <a:rPr lang="zh-CN" altLang="en-US" sz="2000">
                  <a:solidFill>
                    <a:srgbClr val="FF3300"/>
                  </a:solidFill>
                </a:rPr>
                <a:t>在孵对象</a:t>
              </a:r>
              <a:r>
                <a:rPr lang="zh-CN" altLang="en-US" sz="2000"/>
                <a:t>：是指符合前款认定和管理办法规定的孵化企业、创业团队和个人。</a:t>
              </a:r>
              <a:endParaRPr lang="zh-CN" altLang="en-US" sz="200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909003" y="648970"/>
            <a:ext cx="10373995" cy="5963285"/>
            <a:chOff x="1297" y="2402"/>
            <a:chExt cx="16337" cy="2989"/>
          </a:xfrm>
        </p:grpSpPr>
        <p:grpSp>
          <p:nvGrpSpPr>
            <p:cNvPr id="13" name="组合 12"/>
            <p:cNvGrpSpPr/>
            <p:nvPr/>
          </p:nvGrpSpPr>
          <p:grpSpPr>
            <a:xfrm>
              <a:off x="1297" y="2402"/>
              <a:ext cx="16337" cy="2989"/>
              <a:chOff x="2278" y="4184"/>
              <a:chExt cx="3321" cy="5736"/>
            </a:xfrm>
          </p:grpSpPr>
          <p:sp>
            <p:nvSpPr>
              <p:cNvPr id="11" name="圆角矩形 10"/>
              <p:cNvSpPr/>
              <p:nvPr/>
            </p:nvSpPr>
            <p:spPr>
              <a:xfrm>
                <a:off x="2278" y="4184"/>
                <a:ext cx="3321" cy="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12" name="圆角矩形 11"/>
              <p:cNvSpPr/>
              <p:nvPr/>
            </p:nvSpPr>
            <p:spPr>
              <a:xfrm>
                <a:off x="2327" y="4379"/>
                <a:ext cx="3221" cy="5387"/>
              </a:xfrm>
              <a:prstGeom prst="roundRect">
                <a:avLst/>
              </a:prstGeom>
              <a:noFill/>
              <a:ln w="28575">
                <a:prstDash val="dash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
          <p:nvSpPr>
            <p:cNvPr id="14" name="文本框 13"/>
            <p:cNvSpPr txBox="1"/>
            <p:nvPr/>
          </p:nvSpPr>
          <p:spPr>
            <a:xfrm>
              <a:off x="1945" y="2616"/>
              <a:ext cx="15031" cy="2514"/>
            </a:xfrm>
            <a:prstGeom prst="rect">
              <a:avLst/>
            </a:prstGeom>
            <a:noFill/>
          </p:spPr>
          <p:txBody>
            <a:bodyPr wrap="square" rtlCol="0" anchor="t">
              <a:spAutoFit/>
            </a:bodyPr>
            <a:p>
              <a:r>
                <a:rPr lang="en-US" altLang="zh-CN" sz="2000" b="1">
                  <a:solidFill>
                    <a:srgbClr val="FF3300"/>
                  </a:solidFill>
                </a:rPr>
                <a:t>1</a:t>
              </a:r>
              <a:r>
                <a:rPr lang="zh-CN" altLang="en-US" sz="2000" b="1">
                  <a:solidFill>
                    <a:srgbClr val="FF3300"/>
                  </a:solidFill>
                </a:rPr>
                <a:t>：</a:t>
              </a:r>
              <a:r>
                <a:rPr lang="zh-CN" altLang="en-US" sz="2000"/>
                <a:t>国家级、省级科技企业孵化器、大学科技园和国家备案众创空间应当</a:t>
              </a:r>
              <a:r>
                <a:rPr lang="zh-CN" altLang="en-US" sz="2000">
                  <a:solidFill>
                    <a:schemeClr val="accent1"/>
                  </a:solidFill>
                </a:rPr>
                <a:t>单独核算</a:t>
              </a:r>
              <a:r>
                <a:rPr lang="zh-CN" altLang="en-US" sz="2000"/>
                <a:t>孵化服务收入。</a:t>
              </a:r>
              <a:endParaRPr lang="zh-CN" altLang="en-US" sz="2000"/>
            </a:p>
            <a:p>
              <a:r>
                <a:rPr lang="en-US" altLang="zh-CN" sz="2000" b="1">
                  <a:solidFill>
                    <a:srgbClr val="FF3300"/>
                  </a:solidFill>
                </a:rPr>
                <a:t>2：</a:t>
              </a:r>
              <a:r>
                <a:rPr lang="zh-CN" altLang="en-US" sz="2000"/>
                <a:t>国家级科技企业孵化器、大学科技园和国家备案众创空间认定和管理办法由</a:t>
              </a:r>
              <a:r>
                <a:rPr lang="zh-CN" altLang="en-US" sz="2000">
                  <a:solidFill>
                    <a:schemeClr val="accent1"/>
                  </a:solidFill>
                </a:rPr>
                <a:t>国务院科技、教育部门</a:t>
              </a:r>
              <a:r>
                <a:rPr lang="zh-CN" altLang="en-US" sz="2000">
                  <a:solidFill>
                    <a:schemeClr val="tx1"/>
                  </a:solidFill>
                </a:rPr>
                <a:t>另行发布</a:t>
              </a:r>
              <a:r>
                <a:rPr lang="zh-CN" altLang="en-US" sz="2000"/>
                <a:t>；省级科技企业孵化器、大学科技园认定和管理办法由</a:t>
              </a:r>
              <a:r>
                <a:rPr lang="zh-CN" altLang="en-US" sz="2000">
                  <a:solidFill>
                    <a:schemeClr val="accent1"/>
                  </a:solidFill>
                </a:rPr>
                <a:t>省级科技、教育部门</a:t>
              </a:r>
              <a:r>
                <a:rPr lang="zh-CN" altLang="en-US" sz="2000"/>
                <a:t>另行发布。</a:t>
              </a:r>
              <a:endParaRPr lang="zh-CN" altLang="en-US" sz="2000"/>
            </a:p>
            <a:p>
              <a:r>
                <a:rPr lang="en-US" altLang="zh-CN" sz="2000" b="1">
                  <a:solidFill>
                    <a:srgbClr val="FF3300"/>
                  </a:solidFill>
                </a:rPr>
                <a:t>3：</a:t>
              </a:r>
              <a:r>
                <a:rPr lang="zh-CN" altLang="en-US" sz="2000"/>
                <a:t>国家级、省级科技企业孵化器、大学科技园和国家备案众创空间应按规定申报享受免税政策，并将房产土地权属资料、房产原值资料、房产土地租赁合同、孵化协议等</a:t>
              </a:r>
              <a:r>
                <a:rPr lang="zh-CN" altLang="en-US" sz="2000">
                  <a:solidFill>
                    <a:schemeClr val="accent1"/>
                  </a:solidFill>
                </a:rPr>
                <a:t>留存备查</a:t>
              </a:r>
              <a:r>
                <a:rPr lang="zh-CN" altLang="en-US" sz="2000"/>
                <a:t>，税务部门依法加强后续管理。</a:t>
              </a:r>
              <a:endParaRPr lang="en-US" altLang="zh-CN" sz="2000"/>
            </a:p>
            <a:p>
              <a:r>
                <a:rPr lang="en-US" altLang="zh-CN" sz="2000" b="1">
                  <a:solidFill>
                    <a:srgbClr val="FF3300"/>
                  </a:solidFill>
                </a:rPr>
                <a:t>4：</a:t>
              </a:r>
              <a:r>
                <a:rPr lang="zh-CN" altLang="en-US" sz="2000">
                  <a:solidFill>
                    <a:schemeClr val="accent1"/>
                  </a:solidFill>
                </a:rPr>
                <a:t>2018年12月31日以前</a:t>
              </a:r>
              <a:r>
                <a:rPr lang="zh-CN" altLang="en-US" sz="2000"/>
                <a:t>认定的国家级科技企业孵化器、大学科技园，</a:t>
              </a:r>
              <a:r>
                <a:rPr lang="zh-CN" altLang="en-US" sz="2000">
                  <a:solidFill>
                    <a:schemeClr val="accent1"/>
                  </a:solidFill>
                </a:rPr>
                <a:t>自2019年1月1日起</a:t>
              </a:r>
              <a:r>
                <a:rPr lang="zh-CN" altLang="en-US" sz="2000"/>
                <a:t>享受本通知规定的税收优惠政策。</a:t>
              </a:r>
              <a:r>
                <a:rPr lang="zh-CN" altLang="en-US" sz="2000">
                  <a:solidFill>
                    <a:schemeClr val="accent1"/>
                  </a:solidFill>
                </a:rPr>
                <a:t>2019年1月1日以后</a:t>
              </a:r>
              <a:r>
                <a:rPr lang="zh-CN" altLang="en-US" sz="2000"/>
                <a:t>认定的国家级、省级科技企业孵化器、大学科技园和国家备案众创空间，自</a:t>
              </a:r>
              <a:r>
                <a:rPr lang="zh-CN" altLang="en-US" sz="2000">
                  <a:solidFill>
                    <a:schemeClr val="accent1"/>
                  </a:solidFill>
                </a:rPr>
                <a:t>认定之日次月</a:t>
              </a:r>
              <a:r>
                <a:rPr lang="zh-CN" altLang="en-US" sz="2000"/>
                <a:t>起享受本通知规定的税收优惠政策。</a:t>
              </a:r>
              <a:r>
                <a:rPr lang="zh-CN" altLang="en-US" sz="2000">
                  <a:solidFill>
                    <a:schemeClr val="accent1"/>
                  </a:solidFill>
                </a:rPr>
                <a:t>2019年1月1日</a:t>
              </a:r>
              <a:r>
                <a:rPr lang="zh-CN" altLang="en-US" sz="2000"/>
                <a:t>以后被取消资格的，</a:t>
              </a:r>
              <a:r>
                <a:rPr lang="zh-CN" altLang="en-US" sz="2000">
                  <a:solidFill>
                    <a:schemeClr val="accent1"/>
                  </a:solidFill>
                </a:rPr>
                <a:t>自取消资格之日次月</a:t>
              </a:r>
              <a:r>
                <a:rPr lang="zh-CN" altLang="en-US" sz="2000"/>
                <a:t>起停止享受本通知规定的税收优惠政策。</a:t>
              </a:r>
              <a:endParaRPr lang="zh-CN" altLang="en-US" sz="2000"/>
            </a:p>
            <a:p>
              <a:r>
                <a:rPr lang="en-US" altLang="zh-CN" sz="2000" b="1">
                  <a:solidFill>
                    <a:srgbClr val="FF3300"/>
                  </a:solidFill>
                </a:rPr>
                <a:t>5：</a:t>
              </a:r>
              <a:r>
                <a:rPr lang="zh-CN" altLang="en-US" sz="2000"/>
                <a:t>科技、教育和税务部门应建立信息共享机制，及时共享国家级、省级科技企业孵化器、大学科技园和国家备案众创空间相关信息，加强协调配合，保障优惠政策落实到位。</a:t>
              </a:r>
              <a:endParaRPr lang="zh-CN" altLang="en-US" sz="200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520190"/>
            <a:ext cx="10515600" cy="1079500"/>
          </a:xfrm>
        </p:spPr>
        <p:txBody>
          <a:bodyPr/>
          <a:p>
            <a:pPr algn="ctr"/>
            <a:r>
              <a:rPr lang="zh-CN" altLang="en-US" sz="2800">
                <a:solidFill>
                  <a:schemeClr val="bg1"/>
                </a:solidFill>
                <a:sym typeface="+mn-ea"/>
              </a:rPr>
              <a:t>《财政部 税务总局关于继续对城市公交站场 道路客运站场 城市轨道交通系统减免城镇土地使用税优惠政策的通知》</a:t>
            </a:r>
            <a:br>
              <a:rPr lang="zh-CN" altLang="en-US" sz="2800">
                <a:solidFill>
                  <a:schemeClr val="bg1"/>
                </a:solidFill>
                <a:sym typeface="+mn-ea"/>
              </a:rPr>
            </a:br>
            <a:r>
              <a:rPr lang="zh-CN" altLang="en-US" sz="2800">
                <a:solidFill>
                  <a:schemeClr val="bg1"/>
                </a:solidFill>
                <a:sym typeface="+mn-ea"/>
              </a:rPr>
              <a:t>(财税〔2019〕11号)</a:t>
            </a:r>
            <a:endParaRPr lang="zh-CN" altLang="en-US" sz="2800"/>
          </a:p>
        </p:txBody>
      </p:sp>
      <p:grpSp>
        <p:nvGrpSpPr>
          <p:cNvPr id="8" name="组合 7"/>
          <p:cNvGrpSpPr/>
          <p:nvPr/>
        </p:nvGrpSpPr>
        <p:grpSpPr>
          <a:xfrm>
            <a:off x="1710055" y="3364865"/>
            <a:ext cx="9209405" cy="1414780"/>
            <a:chOff x="4481" y="6574"/>
            <a:chExt cx="10521" cy="3670"/>
          </a:xfrm>
        </p:grpSpPr>
        <p:sp>
          <p:nvSpPr>
            <p:cNvPr id="4" name="单圆角矩形 3"/>
            <p:cNvSpPr/>
            <p:nvPr/>
          </p:nvSpPr>
          <p:spPr>
            <a:xfrm>
              <a:off x="4481" y="6574"/>
              <a:ext cx="10521" cy="3670"/>
            </a:xfrm>
            <a:prstGeom prst="round1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6" name="文本框 5"/>
            <p:cNvSpPr txBox="1"/>
            <p:nvPr/>
          </p:nvSpPr>
          <p:spPr>
            <a:xfrm>
              <a:off x="4635" y="7174"/>
              <a:ext cx="10213" cy="2153"/>
            </a:xfrm>
            <a:prstGeom prst="rect">
              <a:avLst/>
            </a:prstGeom>
            <a:noFill/>
          </p:spPr>
          <p:txBody>
            <a:bodyPr wrap="square" rtlCol="0" anchor="t">
              <a:spAutoFit/>
            </a:bodyPr>
            <a:p>
              <a:pPr marL="0" indent="0">
                <a:buNone/>
              </a:pPr>
              <a:r>
                <a:rPr lang="zh-CN" altLang="en-US" sz="2400">
                  <a:solidFill>
                    <a:schemeClr val="tx1"/>
                  </a:solidFill>
                  <a:sym typeface="+mn-ea"/>
                </a:rPr>
                <a:t>自2019年1月1日至202</a:t>
              </a:r>
              <a:r>
                <a:rPr lang="en-US" altLang="zh-CN" sz="2400">
                  <a:solidFill>
                    <a:schemeClr val="tx1"/>
                  </a:solidFill>
                  <a:sym typeface="+mn-ea"/>
                </a:rPr>
                <a:t>3</a:t>
              </a:r>
              <a:r>
                <a:rPr lang="zh-CN" altLang="en-US" sz="2400">
                  <a:solidFill>
                    <a:schemeClr val="tx1"/>
                  </a:solidFill>
                  <a:sym typeface="+mn-ea"/>
                </a:rPr>
                <a:t>年12月31日，对城市公交站场、道路客运站场、城市轨道交通系统运营用地，免征城镇土地使用税。</a:t>
              </a:r>
              <a:endParaRPr lang="zh-CN" altLang="en-US" sz="2400">
                <a:solidFill>
                  <a:schemeClr val="tx1"/>
                </a:solidFill>
                <a:sym typeface="+mn-ea"/>
              </a:endParaRPr>
            </a:p>
          </p:txBody>
        </p:sp>
        <p:sp>
          <p:nvSpPr>
            <p:cNvPr id="7" name="单圆角矩形 6"/>
            <p:cNvSpPr/>
            <p:nvPr/>
          </p:nvSpPr>
          <p:spPr>
            <a:xfrm>
              <a:off x="4657" y="6740"/>
              <a:ext cx="10184" cy="3294"/>
            </a:xfrm>
            <a:prstGeom prst="round1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909003" y="707390"/>
            <a:ext cx="10373995" cy="5932170"/>
            <a:chOff x="1297" y="2402"/>
            <a:chExt cx="16337" cy="2989"/>
          </a:xfrm>
        </p:grpSpPr>
        <p:grpSp>
          <p:nvGrpSpPr>
            <p:cNvPr id="13" name="组合 12"/>
            <p:cNvGrpSpPr/>
            <p:nvPr/>
          </p:nvGrpSpPr>
          <p:grpSpPr>
            <a:xfrm>
              <a:off x="1297" y="2402"/>
              <a:ext cx="16337" cy="2989"/>
              <a:chOff x="2278" y="4184"/>
              <a:chExt cx="3321" cy="5736"/>
            </a:xfrm>
          </p:grpSpPr>
          <p:sp>
            <p:nvSpPr>
              <p:cNvPr id="11" name="圆角矩形 10"/>
              <p:cNvSpPr/>
              <p:nvPr/>
            </p:nvSpPr>
            <p:spPr>
              <a:xfrm>
                <a:off x="2278" y="4184"/>
                <a:ext cx="3321" cy="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12" name="圆角矩形 11"/>
              <p:cNvSpPr/>
              <p:nvPr/>
            </p:nvSpPr>
            <p:spPr>
              <a:xfrm>
                <a:off x="2327" y="4362"/>
                <a:ext cx="3221" cy="5364"/>
              </a:xfrm>
              <a:prstGeom prst="roundRect">
                <a:avLst/>
              </a:prstGeom>
              <a:noFill/>
              <a:ln w="28575">
                <a:prstDash val="dash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grpSp>
        <p:sp>
          <p:nvSpPr>
            <p:cNvPr id="14" name="文本框 13"/>
            <p:cNvSpPr txBox="1"/>
            <p:nvPr/>
          </p:nvSpPr>
          <p:spPr>
            <a:xfrm>
              <a:off x="1945" y="2622"/>
              <a:ext cx="15031" cy="2062"/>
            </a:xfrm>
            <a:prstGeom prst="rect">
              <a:avLst/>
            </a:prstGeom>
            <a:noFill/>
          </p:spPr>
          <p:txBody>
            <a:bodyPr wrap="square" rtlCol="0" anchor="t">
              <a:spAutoFit/>
            </a:bodyPr>
            <a:p>
              <a:r>
                <a:rPr lang="zh-CN" altLang="en-US" sz="2000">
                  <a:solidFill>
                    <a:srgbClr val="FF3300"/>
                  </a:solidFill>
                </a:rPr>
                <a:t>城市公交站场运营用地</a:t>
              </a:r>
              <a:r>
                <a:rPr lang="zh-CN" altLang="en-US" sz="2000"/>
                <a:t>：包括城市公交首末车站、停车场、保养场、站场办公用地、生产辅助用地。</a:t>
              </a:r>
              <a:endParaRPr lang="zh-CN" altLang="en-US" sz="2000"/>
            </a:p>
            <a:p>
              <a:r>
                <a:rPr lang="zh-CN" altLang="en-US" sz="2000">
                  <a:solidFill>
                    <a:srgbClr val="FF3300"/>
                  </a:solidFill>
                </a:rPr>
                <a:t>道路客运站场运营用地</a:t>
              </a:r>
              <a:r>
                <a:rPr lang="zh-CN" altLang="en-US" sz="2000"/>
                <a:t>：包括站前广场、停车场、发车位、站务用地、站场办公用地、生产辅助用地。</a:t>
              </a:r>
              <a:endParaRPr lang="zh-CN" altLang="en-US" sz="2000"/>
            </a:p>
            <a:p>
              <a:r>
                <a:rPr lang="zh-CN" altLang="en-US" sz="2000">
                  <a:solidFill>
                    <a:srgbClr val="FF3300"/>
                  </a:solidFill>
                  <a:sym typeface="+mn-ea"/>
                </a:rPr>
                <a:t>城市轨道交通系统运营用地</a:t>
              </a:r>
              <a:r>
                <a:rPr lang="zh-CN" altLang="en-US" sz="2000">
                  <a:sym typeface="+mn-ea"/>
                </a:rPr>
                <a:t>：包括车站（含出入口、通道、公共配套及附属设施）、运营控制中心、车辆基地（含单独的综合维修中心、车辆段）以及线路用地，不包括购物中心、商铺等商业设施用地。</a:t>
              </a:r>
              <a:endParaRPr lang="zh-CN" altLang="en-US" sz="2000">
                <a:sym typeface="+mn-ea"/>
              </a:endParaRPr>
            </a:p>
            <a:p>
              <a:r>
                <a:rPr lang="zh-CN" altLang="en-US" sz="2000">
                  <a:solidFill>
                    <a:srgbClr val="FF3300"/>
                  </a:solidFill>
                  <a:sym typeface="+mn-ea"/>
                </a:rPr>
                <a:t>城市公交站场、道路客运站场</a:t>
              </a:r>
              <a:r>
                <a:rPr lang="zh-CN" altLang="en-US" sz="2000">
                  <a:sym typeface="+mn-ea"/>
                </a:rPr>
                <a:t>：是指经县级以上（含县级）人民政府交通运输主管部门等批准建设的，为公众及旅客、运输经营者提供站务服务的场所。</a:t>
              </a:r>
              <a:endParaRPr lang="zh-CN" altLang="en-US" sz="2000">
                <a:sym typeface="+mn-ea"/>
              </a:endParaRPr>
            </a:p>
            <a:p>
              <a:r>
                <a:rPr lang="zh-CN" altLang="en-US" sz="2000">
                  <a:solidFill>
                    <a:srgbClr val="FF3300"/>
                  </a:solidFill>
                  <a:sym typeface="+mn-ea"/>
                </a:rPr>
                <a:t>城市轨道交通系统</a:t>
              </a:r>
              <a:r>
                <a:rPr lang="zh-CN" altLang="en-US" sz="2000">
                  <a:sym typeface="+mn-ea"/>
                </a:rPr>
                <a:t>：是指依规定批准建设的，采用专用轨道导向运行的城市公共客运交通系统，包括地铁系统、轻轨系统、单轨系统、有轨电车、磁浮系统、自动导向轨道系统、市域快速轨道系统，不包括旅游景区等单位内部为特定人群服务的轨道系统。</a:t>
              </a:r>
              <a:endParaRPr lang="zh-CN" altLang="en-US" sz="2000"/>
            </a:p>
          </p:txBody>
        </p:sp>
      </p:grpSp>
      <p:sp>
        <p:nvSpPr>
          <p:cNvPr id="2" name="文本框 1"/>
          <p:cNvSpPr txBox="1"/>
          <p:nvPr/>
        </p:nvSpPr>
        <p:spPr>
          <a:xfrm>
            <a:off x="2832735" y="5236210"/>
            <a:ext cx="7148830" cy="1014730"/>
          </a:xfrm>
          <a:prstGeom prst="rect">
            <a:avLst/>
          </a:prstGeom>
          <a:noFill/>
        </p:spPr>
        <p:txBody>
          <a:bodyPr wrap="square" rtlCol="0" anchor="t">
            <a:spAutoFit/>
          </a:bodyPr>
          <a:p>
            <a:pPr algn="ctr"/>
            <a:r>
              <a:rPr lang="zh-CN" altLang="en-US" sz="2000">
                <a:solidFill>
                  <a:schemeClr val="accent2"/>
                </a:solidFill>
              </a:rPr>
              <a:t>纳税人享受本通知规定的免税政策</a:t>
            </a:r>
            <a:endParaRPr lang="zh-CN" altLang="en-US" sz="2000">
              <a:solidFill>
                <a:schemeClr val="accent2"/>
              </a:solidFill>
            </a:endParaRPr>
          </a:p>
          <a:p>
            <a:pPr algn="ctr"/>
            <a:r>
              <a:rPr lang="zh-CN" altLang="en-US" sz="2000">
                <a:solidFill>
                  <a:schemeClr val="accent2"/>
                </a:solidFill>
              </a:rPr>
              <a:t>应按规定进行免税申报，并将不动产权属证明、土地用途证明等资料留存备查。</a:t>
            </a:r>
            <a:endParaRPr lang="zh-CN" altLang="en-US" sz="2000">
              <a:solidFill>
                <a:schemeClr val="accent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8EAADB"/>
      </a:dk2>
      <a:lt2>
        <a:srgbClr val="E7E6E6"/>
      </a:lt2>
      <a:accent1>
        <a:srgbClr val="4472C4"/>
      </a:accent1>
      <a:accent2>
        <a:srgbClr val="2F5496"/>
      </a:accent2>
      <a:accent3>
        <a:srgbClr val="A5A5A5"/>
      </a:accent3>
      <a:accent4>
        <a:srgbClr val="FFC000"/>
      </a:accent4>
      <a:accent5>
        <a:srgbClr val="5B9BD5"/>
      </a:accent5>
      <a:accent6>
        <a:srgbClr val="2F5496"/>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4299</Words>
  <Application>WPS 演示</Application>
  <PresentationFormat/>
  <Paragraphs>188</Paragraphs>
  <Slides>36</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36</vt:i4>
      </vt:variant>
    </vt:vector>
  </HeadingPairs>
  <TitlesOfParts>
    <vt:vector size="52" baseType="lpstr">
      <vt:lpstr>Arial</vt:lpstr>
      <vt:lpstr>宋体</vt:lpstr>
      <vt:lpstr>Wingdings</vt:lpstr>
      <vt:lpstr>等线</vt:lpstr>
      <vt:lpstr>等线 Light</vt:lpstr>
      <vt:lpstr>等线</vt:lpstr>
      <vt:lpstr>Calibri</vt:lpstr>
      <vt:lpstr>微软雅黑</vt:lpstr>
      <vt:lpstr>Arial Unicode MS</vt:lpstr>
      <vt:lpstr>仿宋_GB2312</vt:lpstr>
      <vt:lpstr>仿宋</vt:lpstr>
      <vt:lpstr>等线</vt:lpstr>
      <vt:lpstr>等线 Light</vt:lpstr>
      <vt:lpstr>Office 主题​​</vt:lpstr>
      <vt:lpstr>1_自定义设计方案</vt:lpstr>
      <vt:lpstr>自定义设计方案</vt:lpstr>
      <vt:lpstr>部分延长执行期限的优惠政策</vt:lpstr>
      <vt:lpstr>PowerPoint 演示文稿</vt:lpstr>
      <vt:lpstr>PowerPoint 演示文稿</vt:lpstr>
      <vt:lpstr>一、政策介绍</vt:lpstr>
      <vt:lpstr>《财政部 税务总局 科技部 教育部关于科技企业孵化器 大学科技园和众创空间税收政策的通知》(财税〔2018〕120号)</vt:lpstr>
      <vt:lpstr>PowerPoint 演示文稿</vt:lpstr>
      <vt:lpstr>PowerPoint 演示文稿</vt:lpstr>
      <vt:lpstr>《财政部 税务总局关于继续对城市公交站场 道路客运站场 城市轨道交通系统减免城镇土地使用税优惠政策的通知》 (财税〔2019〕11号)</vt:lpstr>
      <vt:lpstr>PowerPoint 演示文稿</vt:lpstr>
      <vt:lpstr>《财政部 税务总局关于继续实行农产品批发市场 农贸市场房产税 城镇土地使用税优惠政策的通知》(财税〔2019〕12号)</vt:lpstr>
      <vt:lpstr>PowerPoint 演示文稿</vt:lpstr>
      <vt:lpstr>《财政部 税务总局关于继续实行农产品批发市场 农贸市场房产税 城镇土地使用税优惠政策的通知》(财税〔2019〕12号)</vt:lpstr>
      <vt:lpstr>PowerPoint 演示文稿</vt:lpstr>
      <vt:lpstr>PowerPoint 演示文稿</vt:lpstr>
      <vt:lpstr>一、新增土地减免税信息</vt:lpstr>
      <vt:lpstr>一、新增土地减免税信息</vt:lpstr>
      <vt:lpstr>一、新增土地减免税信息</vt:lpstr>
      <vt:lpstr>一、新增土地减免税信息</vt:lpstr>
      <vt:lpstr>二、终止土地减免税信息</vt:lpstr>
      <vt:lpstr>二、终止土地减免税信息</vt:lpstr>
      <vt:lpstr>二、终止土地减免税信息</vt:lpstr>
      <vt:lpstr>二、终止土地减免税信息</vt:lpstr>
      <vt:lpstr>二、终止土地减免税信息</vt:lpstr>
      <vt:lpstr>二、终止土地减免税信息</vt:lpstr>
      <vt:lpstr>二、终止土地减免税信息</vt:lpstr>
      <vt:lpstr>三、新增房产减免税信息</vt:lpstr>
      <vt:lpstr>三、新增房产减免税信息</vt:lpstr>
      <vt:lpstr>三、新增房产减免税信息</vt:lpstr>
      <vt:lpstr>三、新增房产减免税信息</vt:lpstr>
      <vt:lpstr>三、新增房产减免税信息</vt:lpstr>
      <vt:lpstr>三、新增房产减免税信息</vt:lpstr>
      <vt:lpstr>四、终止房产减免税信息</vt:lpstr>
      <vt:lpstr>四、终止房产减免税信息</vt:lpstr>
      <vt:lpstr>四、终止房产减免税信息</vt:lpstr>
      <vt:lpstr>四、终止房产减免税信息</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dc:creator>
  <cp:lastModifiedBy>黄薇</cp:lastModifiedBy>
  <cp:revision>1216</cp:revision>
  <dcterms:created xsi:type="dcterms:W3CDTF">2017-10-13T12:54:00Z</dcterms:created>
  <dcterms:modified xsi:type="dcterms:W3CDTF">2022-02-23T08:26:04Z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