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handoutMasters/handoutMaster1.xml" ContentType="application/vnd.openxmlformats-officedocument.presentationml.handoutMaster+xml"/>
  <Override PartName="/ppt/theme/theme4.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howSpecialPlsOnTitleSld="0">
  <p:sldMasterIdLst>
    <p:sldMasterId id="2147483672" r:id="rId1"/>
    <p:sldMasterId id="2147483673" r:id="rId2"/>
  </p:sldMasterIdLst>
  <p:notesMasterIdLst>
    <p:notesMasterId r:id="rId3"/>
  </p:notesMasterIdLst>
  <p:handoutMasterIdLst>
    <p:handoutMasterId r:id="rId4"/>
  </p:handoutMasterIdLst>
  <p:sldIdLst>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Lst>
  <p:sldSz type="screen16x9" cy="5143500" cx="9144000"/>
  <p:notesSz cx="6858000" cy="9144000"/>
  <p:defaultTex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clrMru>
    <a:srgbClr val="005DA2"/>
    <a:srgbClr val="0070C0"/>
    <a:srgbClr val="FFFFFF"/>
    <a:srgbClr val="F73164"/>
    <a:srgbClr val="E2405F"/>
    <a:srgbClr val="2BA570"/>
    <a:srgbClr val="F81A3F"/>
    <a:srgbClr val="F42858"/>
    <a:srgbClr val="EADFA8"/>
    <a:srgbClr val="F11553"/>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lastView="sldThumbnailView">
  <p:normalViewPr showOutlineIcons="0" horzBarState="maximized">
    <p:restoredLeft sz="11935" autoAdjust="0"/>
    <p:restoredTop sz="94660" autoAdjust="0"/>
  </p:normalViewPr>
  <p:slideViewPr>
    <p:cSldViewPr>
      <p:cViewPr varScale="1">
        <p:scale>
          <a:sx n="152" d="100"/>
          <a:sy n="152" d="100"/>
        </p:scale>
        <p:origin x="-618" y="-90"/>
      </p:cViewPr>
      <p:guideLst>
        <p:guide orient="horz" pos="1578"/>
        <p:guide pos="30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952" y="-102"/>
      </p:cViewPr>
      <p:guideLst>
        <p:guide orient="horz" pos="2804"/>
        <p:guide pos="2265"/>
      </p:guideLst>
    </p:cSldViewPr>
  </p:notesViewPr>
  <p:gridSpacing cx="73736200" cy="7373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tableStyles" Target="tableStyle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14" name=""/>
        <p:cNvGrpSpPr/>
        <p:nvPr/>
      </p:nvGrpSpPr>
      <p:grpSpPr>
        <a:xfrm>
          <a:off x="0" y="0"/>
          <a:ext cx="0" cy="0"/>
          <a:chOff x="0" y="0"/>
          <a:chExt cx="0" cy="0"/>
        </a:xfrm>
      </p:grpSpPr>
      <p:sp>
        <p:nvSpPr>
          <p:cNvPr id="1048777" name="页眉占位符 1"/>
          <p:cNvSpPr>
            <a:spLocks noGrp="1"/>
          </p:cNvSpPr>
          <p:nvPr>
            <p:ph type="hdr" sz="quarter"/>
          </p:nvPr>
        </p:nvSpPr>
        <p:spPr>
          <a:xfrm>
            <a:off x="0" y="0"/>
            <a:ext cx="2971800" cy="457200"/>
          </a:xfrm>
          <a:prstGeom prst="rect"/>
        </p:spPr>
        <p:txBody>
          <a:bodyPr bIns="45720" lIns="91440" rIns="91440" rtlCol="0" tIns="45720" vert="horz"/>
          <a:lstStyle>
            <a:lvl1pPr algn="l">
              <a:defRPr sz="1200"/>
            </a:lvl1pPr>
          </a:lstStyle>
          <a:p>
            <a:r>
              <a:rPr altLang="en-US" lang="zh-CN"/>
              <a:t>国家税务总局</a:t>
            </a:r>
          </a:p>
        </p:txBody>
      </p:sp>
      <p:sp>
        <p:nvSpPr>
          <p:cNvPr id="1048778" name="日期占位符 2"/>
          <p:cNvSpPr>
            <a:spLocks noGrp="1"/>
          </p:cNvSpPr>
          <p:nvPr>
            <p:ph type="dt" sz="quarter" idx="1"/>
          </p:nvPr>
        </p:nvSpPr>
        <p:spPr>
          <a:xfrm>
            <a:off x="3884613" y="0"/>
            <a:ext cx="2971800" cy="457200"/>
          </a:xfrm>
          <a:prstGeom prst="rect"/>
        </p:spPr>
        <p:txBody>
          <a:bodyPr bIns="45720" lIns="91440" rIns="91440" rtlCol="0" tIns="45720" vert="horz"/>
          <a:lstStyle>
            <a:lvl1pPr algn="r">
              <a:defRPr sz="1200"/>
            </a:lvl1pPr>
          </a:lstStyle>
          <a:p>
            <a:fld id="{2353A075-29DF-4CAE-8BA7-CDA0ED456C88}" type="datetimeFigureOut">
              <a:rPr altLang="en-US" lang="zh-CN" smtClean="0"/>
              <a:t>2022/4/28</a:t>
            </a:fld>
            <a:endParaRPr altLang="en-US" lang="zh-CN"/>
          </a:p>
        </p:txBody>
      </p:sp>
      <p:sp>
        <p:nvSpPr>
          <p:cNvPr id="1048779" name="页脚占位符 3"/>
          <p:cNvSpPr>
            <a:spLocks noGrp="1"/>
          </p:cNvSpPr>
          <p:nvPr>
            <p:ph type="ftr" sz="quarter" idx="2"/>
          </p:nvPr>
        </p:nvSpPr>
        <p:spPr>
          <a:xfrm>
            <a:off x="0" y="8685213"/>
            <a:ext cx="2971800" cy="457200"/>
          </a:xfrm>
          <a:prstGeom prst="rect"/>
        </p:spPr>
        <p:txBody>
          <a:bodyPr anchor="b" bIns="45720" lIns="91440" rIns="91440" rtlCol="0" tIns="45720" vert="horz"/>
          <a:lstStyle>
            <a:lvl1pPr algn="l">
              <a:defRPr sz="1200"/>
            </a:lvl1pPr>
          </a:lstStyle>
          <a:p>
            <a:endParaRPr altLang="en-US" lang="zh-CN"/>
          </a:p>
        </p:txBody>
      </p:sp>
      <p:sp>
        <p:nvSpPr>
          <p:cNvPr id="1048780" name="灯片编号占位符 4"/>
          <p:cNvSpPr>
            <a:spLocks noGrp="1"/>
          </p:cNvSpPr>
          <p:nvPr>
            <p:ph type="sldNum" sz="quarter" idx="3"/>
          </p:nvPr>
        </p:nvSpPr>
        <p:spPr>
          <a:xfrm>
            <a:off x="3884613" y="8685213"/>
            <a:ext cx="2971800" cy="457200"/>
          </a:xfrm>
          <a:prstGeom prst="rect"/>
        </p:spPr>
        <p:txBody>
          <a:bodyPr anchor="b" bIns="45720" lIns="91440" rIns="91440" rtlCol="0" tIns="45720" vert="horz"/>
          <a:lstStyle>
            <a:lvl1pPr algn="r">
              <a:defRPr sz="1200"/>
            </a:lvl1pPr>
          </a:lstStyle>
          <a:p>
            <a:fld id="{3E3924EE-29F1-4E68-A53A-86CBCBDF827A}" type="slidenum">
              <a:rPr altLang="en-US" lang="zh-CN" smtClean="0"/>
              <a:t>‹#›</a:t>
            </a:fld>
            <a:endParaRPr altLang="en-US" lang="zh-CN"/>
          </a:p>
        </p:txBody>
      </p:sp>
    </p:spTree>
  </p:cSld>
  <p:clrMap accent1="accent1" accent2="accent2" accent3="accent3" accent4="accent4" accent5="accent5" accent6="accent6" bg1="lt1" bg2="lt2" tx1="dk1" tx2="dk2" hlink="hlink" folHlink="folHlink"/>
  <p:hf dt="0" ftr="0" hdr="1" sldNum="1"/>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13" name=""/>
        <p:cNvGrpSpPr/>
        <p:nvPr/>
      </p:nvGrpSpPr>
      <p:grpSpPr>
        <a:xfrm>
          <a:off x="0" y="0"/>
          <a:ext cx="0" cy="0"/>
          <a:chOff x="0" y="0"/>
          <a:chExt cx="0" cy="0"/>
        </a:xfrm>
      </p:grpSpPr>
      <p:sp>
        <p:nvSpPr>
          <p:cNvPr id="1048771" name="页眉占位符 1"/>
          <p:cNvSpPr>
            <a:spLocks noGrp="1"/>
          </p:cNvSpPr>
          <p:nvPr>
            <p:ph type="hdr" sz="quarter"/>
          </p:nvPr>
        </p:nvSpPr>
        <p:spPr>
          <a:xfrm>
            <a:off x="0" y="0"/>
            <a:ext cx="2971800" cy="457200"/>
          </a:xfrm>
          <a:prstGeom prst="rect"/>
        </p:spPr>
        <p:txBody>
          <a:bodyPr bIns="45720" lIns="91440" rIns="91440" rtlCol="0" tIns="45720" vert="horz"/>
          <a:lstStyle>
            <a:lvl1pPr algn="l">
              <a:defRPr sz="1200"/>
            </a:lvl1pPr>
          </a:lstStyle>
          <a:p>
            <a:r>
              <a:rPr altLang="en-US" lang="zh-CN"/>
              <a:t>国家税务总局</a:t>
            </a:r>
          </a:p>
        </p:txBody>
      </p:sp>
      <p:sp>
        <p:nvSpPr>
          <p:cNvPr id="1048772" name="日期占位符 2"/>
          <p:cNvSpPr>
            <a:spLocks noGrp="1"/>
          </p:cNvSpPr>
          <p:nvPr>
            <p:ph type="dt" idx="1"/>
          </p:nvPr>
        </p:nvSpPr>
        <p:spPr>
          <a:xfrm>
            <a:off x="3884613" y="0"/>
            <a:ext cx="2971800" cy="457200"/>
          </a:xfrm>
          <a:prstGeom prst="rect"/>
        </p:spPr>
        <p:txBody>
          <a:bodyPr bIns="45720" lIns="91440" rIns="91440" rtlCol="0" tIns="45720" vert="horz"/>
          <a:lstStyle>
            <a:lvl1pPr algn="r">
              <a:defRPr sz="1200"/>
            </a:lvl1pPr>
          </a:lstStyle>
          <a:p>
            <a:fld id="{6A2B73EA-EE91-4E33-A9C1-8BF5DD7139A2}" type="datetimeFigureOut">
              <a:rPr altLang="en-US" lang="zh-CN" smtClean="0"/>
              <a:t>2022/4/28</a:t>
            </a:fld>
            <a:endParaRPr altLang="en-US" lang="zh-CN"/>
          </a:p>
        </p:txBody>
      </p:sp>
      <p:sp>
        <p:nvSpPr>
          <p:cNvPr id="1048773" name="幻灯片图像占位符 3"/>
          <p:cNvSpPr>
            <a:spLocks noChangeAspect="1" noRot="1" noGrp="1"/>
          </p:cNvSpPr>
          <p:nvPr>
            <p:ph type="sldImg" idx="2"/>
          </p:nvPr>
        </p:nvSpPr>
        <p:spPr>
          <a:xfrm>
            <a:off x="381000" y="685800"/>
            <a:ext cx="6096000" cy="3429000"/>
          </a:xfrm>
          <a:prstGeom prst="rect"/>
          <a:noFill/>
          <a:ln w="12700">
            <a:solidFill>
              <a:prstClr val="black"/>
            </a:solidFill>
          </a:ln>
        </p:spPr>
        <p:txBody>
          <a:bodyPr anchor="ctr" bIns="45720" lIns="91440" rIns="91440" rtlCol="0" tIns="45720" vert="horz"/>
          <a:p>
            <a:endParaRPr altLang="en-US" lang="zh-CN"/>
          </a:p>
        </p:txBody>
      </p:sp>
      <p:sp>
        <p:nvSpPr>
          <p:cNvPr id="1048774" name="备注占位符 4"/>
          <p:cNvSpPr>
            <a:spLocks noGrp="1"/>
          </p:cNvSpPr>
          <p:nvPr>
            <p:ph type="body" sz="quarter" idx="3"/>
          </p:nvPr>
        </p:nvSpPr>
        <p:spPr>
          <a:xfrm>
            <a:off x="685800" y="4343400"/>
            <a:ext cx="5486400" cy="4114800"/>
          </a:xfrm>
          <a:prstGeom prst="rect"/>
        </p:spPr>
        <p:txBody>
          <a:bodyPr bIns="45720" lIns="91440" rIns="91440" rtlCol="0" tIns="45720" vert="horz"/>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775" name="页脚占位符 5"/>
          <p:cNvSpPr>
            <a:spLocks noGrp="1"/>
          </p:cNvSpPr>
          <p:nvPr>
            <p:ph type="ftr" sz="quarter" idx="4"/>
          </p:nvPr>
        </p:nvSpPr>
        <p:spPr>
          <a:xfrm>
            <a:off x="0" y="8685213"/>
            <a:ext cx="2971800" cy="457200"/>
          </a:xfrm>
          <a:prstGeom prst="rect"/>
        </p:spPr>
        <p:txBody>
          <a:bodyPr anchor="b" bIns="45720" lIns="91440" rIns="91440" rtlCol="0" tIns="45720" vert="horz"/>
          <a:lstStyle>
            <a:lvl1pPr algn="l">
              <a:defRPr sz="1200"/>
            </a:lvl1pPr>
          </a:lstStyle>
          <a:p>
            <a:endParaRPr altLang="en-US" lang="zh-CN"/>
          </a:p>
        </p:txBody>
      </p:sp>
      <p:sp>
        <p:nvSpPr>
          <p:cNvPr id="1048776" name="灯片编号占位符 6"/>
          <p:cNvSpPr>
            <a:spLocks noGrp="1"/>
          </p:cNvSpPr>
          <p:nvPr>
            <p:ph type="sldNum" sz="quarter" idx="5"/>
          </p:nvPr>
        </p:nvSpPr>
        <p:spPr>
          <a:xfrm>
            <a:off x="3884613" y="8685213"/>
            <a:ext cx="2971800" cy="457200"/>
          </a:xfrm>
          <a:prstGeom prst="rect"/>
        </p:spPr>
        <p:txBody>
          <a:bodyPr anchor="b" bIns="45720" lIns="91440" rIns="91440" rtlCol="0" tIns="45720" vert="horz"/>
          <a:lstStyle>
            <a:lvl1pPr algn="r">
              <a:defRPr sz="1200"/>
            </a:lvl1pPr>
          </a:lstStyle>
          <a:p>
            <a:fld id="{7392B679-AE23-4750-8FB0-6513430B8953}" type="slidenum">
              <a:rPr altLang="en-US" lang="zh-CN" smtClean="0"/>
              <a:t>‹#›</a:t>
            </a:fld>
            <a:endParaRPr altLang="en-US" lang="zh-CN"/>
          </a:p>
        </p:txBody>
      </p:sp>
    </p:spTree>
  </p:cSld>
  <p:clrMap accent1="accent1" accent2="accent2" accent3="accent3" accent4="accent4" accent5="accent5" accent6="accent6" bg1="lt1" bg2="lt2" tx1="dk1" tx2="dk2" hlink="hlink" folHlink="folHlink"/>
  <p:hf dt="0" ftr="0" hdr="1" sldNum="1"/>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104" name=""/>
        <p:cNvGrpSpPr/>
        <p:nvPr/>
      </p:nvGrpSpPr>
      <p:grpSpPr>
        <a:xfrm>
          <a:off x="0" y="0"/>
          <a:ext cx="0" cy="0"/>
          <a:chOff x="0" y="0"/>
          <a:chExt cx="0" cy="0"/>
        </a:xfrm>
      </p:grpSpPr>
      <p:sp>
        <p:nvSpPr>
          <p:cNvPr id="1048738" name="标题 1"/>
          <p:cNvSpPr>
            <a:spLocks noGrp="1"/>
          </p:cNvSpPr>
          <p:nvPr>
            <p:ph type="ctrTitle"/>
          </p:nvPr>
        </p:nvSpPr>
        <p:spPr>
          <a:xfrm>
            <a:off x="685800" y="1597819"/>
            <a:ext cx="7772400" cy="1102519"/>
          </a:xfrm>
          <a:prstGeom prst="rect"/>
        </p:spPr>
        <p:txBody>
          <a:bodyPr/>
          <a:p>
            <a:r>
              <a:rPr altLang="en-US" lang="zh-CN"/>
              <a:t>单击此处编辑母版标题样式</a:t>
            </a:r>
          </a:p>
        </p:txBody>
      </p:sp>
      <p:sp>
        <p:nvSpPr>
          <p:cNvPr id="1048739" name="副标题 2"/>
          <p:cNvSpPr>
            <a:spLocks noGrp="1"/>
          </p:cNvSpPr>
          <p:nvPr>
            <p:ph type="subTitle" idx="1"/>
          </p:nvPr>
        </p:nvSpPr>
        <p:spPr>
          <a:xfrm>
            <a:off x="1371600" y="2914650"/>
            <a:ext cx="6400800" cy="1314450"/>
          </a:xfrm>
        </p:spPr>
        <p:txBody>
          <a:bodyPr/>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altLang="en-US" lang="zh-CN"/>
              <a:t>单击此处编辑母版副标题样式</a:t>
            </a:r>
          </a:p>
        </p:txBody>
      </p:sp>
      <p:sp>
        <p:nvSpPr>
          <p:cNvPr id="1048740" name="灯片编号占位符 3"/>
          <p:cNvSpPr>
            <a:spLocks noGrp="1"/>
          </p:cNvSpPr>
          <p:nvPr>
            <p:ph type="sldNum" sz="quarter" idx="10"/>
          </p:nvPr>
        </p:nvSpPr>
        <p:spPr/>
        <p:txBody>
          <a:bodyPr/>
          <a:p>
            <a:fld id="{B18D3EC3-5D18-4493-A831-A92CD7BB431D}" type="slidenum">
              <a:rPr altLang="en-US" lang="zh-CN" smtClean="0"/>
              <a:t>‹#›</a:t>
            </a:fld>
            <a:endParaRPr altLang="en-US" lang="zh-CN"/>
          </a:p>
        </p:txBody>
      </p:sp>
      <p:sp>
        <p:nvSpPr>
          <p:cNvPr id="1048741" name="页脚占位符 4"/>
          <p:cNvSpPr>
            <a:spLocks noGrp="1"/>
          </p:cNvSpPr>
          <p:nvPr>
            <p:ph type="ftr" sz="quarter" idx="11"/>
          </p:nvPr>
        </p:nvSpPr>
        <p:spPr/>
        <p:txBody>
          <a:bodyPr/>
          <a:p>
            <a:endParaRPr altLang="en-US"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objTx">
  <p:cSld name="内容与标题">
    <p:spTree>
      <p:nvGrpSpPr>
        <p:cNvPr id="107" name=""/>
        <p:cNvGrpSpPr/>
        <p:nvPr/>
      </p:nvGrpSpPr>
      <p:grpSpPr>
        <a:xfrm>
          <a:off x="0" y="0"/>
          <a:ext cx="0" cy="0"/>
          <a:chOff x="0" y="0"/>
          <a:chExt cx="0" cy="0"/>
        </a:xfrm>
      </p:grpSpPr>
      <p:sp>
        <p:nvSpPr>
          <p:cNvPr id="1048749" name="标题 1"/>
          <p:cNvSpPr>
            <a:spLocks noGrp="1"/>
          </p:cNvSpPr>
          <p:nvPr>
            <p:ph type="title"/>
          </p:nvPr>
        </p:nvSpPr>
        <p:spPr>
          <a:xfrm>
            <a:off x="457201" y="204787"/>
            <a:ext cx="3008313" cy="871538"/>
          </a:xfrm>
          <a:prstGeom prst="rect"/>
        </p:spPr>
        <p:txBody>
          <a:bodyPr anchor="b"/>
          <a:lstStyle>
            <a:lvl1pPr algn="l">
              <a:defRPr b="1" sz="2000"/>
            </a:lvl1pPr>
          </a:lstStyle>
          <a:p>
            <a:r>
              <a:rPr altLang="en-US" lang="zh-CN"/>
              <a:t>单击此处编辑母版标题样式</a:t>
            </a:r>
          </a:p>
        </p:txBody>
      </p:sp>
      <p:sp>
        <p:nvSpPr>
          <p:cNvPr id="1048750"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751" name="文本占位符 3"/>
          <p:cNvSpPr>
            <a:spLocks noGrp="1"/>
          </p:cNvSpPr>
          <p:nvPr>
            <p:ph type="body" sz="half" idx="2"/>
          </p:nvPr>
        </p:nvSpPr>
        <p:spPr>
          <a:xfrm>
            <a:off x="457201" y="1076326"/>
            <a:ext cx="3008313" cy="3518297"/>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altLang="en-US" lang="zh-CN"/>
              <a:t>单击此处编辑母版文本样式</a:t>
            </a:r>
          </a:p>
        </p:txBody>
      </p:sp>
      <p:sp>
        <p:nvSpPr>
          <p:cNvPr id="1048752" name="灯片编号占位符 4"/>
          <p:cNvSpPr>
            <a:spLocks noGrp="1"/>
          </p:cNvSpPr>
          <p:nvPr>
            <p:ph type="sldNum" sz="quarter" idx="10"/>
          </p:nvPr>
        </p:nvSpPr>
        <p:spPr/>
        <p:txBody>
          <a:bodyPr/>
          <a:p>
            <a:fld id="{B18D3EC3-5D18-4493-A831-A92CD7BB431D}" type="slidenum">
              <a:rPr altLang="en-US" lang="zh-CN" smtClean="0"/>
              <a:t>‹#›</a:t>
            </a:fld>
            <a:endParaRPr altLang="en-US" lang="zh-CN"/>
          </a:p>
        </p:txBody>
      </p:sp>
      <p:sp>
        <p:nvSpPr>
          <p:cNvPr id="1048753" name="页脚占位符 5"/>
          <p:cNvSpPr>
            <a:spLocks noGrp="1"/>
          </p:cNvSpPr>
          <p:nvPr>
            <p:ph type="ftr" sz="quarter" idx="11"/>
          </p:nvPr>
        </p:nvSpPr>
        <p:spPr/>
        <p:txBody>
          <a:bodyPr/>
          <a:p>
            <a:endParaRPr altLang="en-US"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type="title">
  <p:cSld name="标题幻灯片">
    <p:spTree>
      <p:nvGrpSpPr>
        <p:cNvPr id="83" name=""/>
        <p:cNvGrpSpPr/>
        <p:nvPr/>
      </p:nvGrpSpPr>
      <p:grpSpPr>
        <a:xfrm>
          <a:off x="0" y="0"/>
          <a:ext cx="0" cy="0"/>
          <a:chOff x="0" y="0"/>
          <a:chExt cx="0" cy="0"/>
        </a:xfrm>
      </p:grpSpPr>
      <p:sp>
        <p:nvSpPr>
          <p:cNvPr id="1048711" name="标题 1"/>
          <p:cNvSpPr>
            <a:spLocks noGrp="1"/>
          </p:cNvSpPr>
          <p:nvPr>
            <p:ph type="ctrTitle"/>
          </p:nvPr>
        </p:nvSpPr>
        <p:spPr>
          <a:xfrm>
            <a:off x="685800" y="1597821"/>
            <a:ext cx="7772400" cy="1102519"/>
          </a:xfrm>
          <a:prstGeom prst="rect"/>
        </p:spPr>
        <p:txBody>
          <a:bodyPr/>
          <a:p>
            <a:r>
              <a:rPr altLang="en-US" lang="zh-CN"/>
              <a:t>单击此处编辑母版标题样式</a:t>
            </a:r>
          </a:p>
        </p:txBody>
      </p:sp>
      <p:sp>
        <p:nvSpPr>
          <p:cNvPr id="1048712" name="副标题 2"/>
          <p:cNvSpPr>
            <a:spLocks noGrp="1"/>
          </p:cNvSpPr>
          <p:nvPr>
            <p:ph type="subTitle" idx="1"/>
          </p:nvPr>
        </p:nvSpPr>
        <p:spPr>
          <a:xfrm>
            <a:off x="1371600" y="2914650"/>
            <a:ext cx="6400800" cy="1314450"/>
          </a:xfrm>
          <a:prstGeom prst="rect"/>
        </p:spPr>
        <p:txBody>
          <a:bodyPr/>
          <a:lstStyle>
            <a:lvl1pPr algn="ctr" indent="0" marL="0">
              <a:buNone/>
              <a:defRPr>
                <a:solidFill>
                  <a:schemeClr val="tx1">
                    <a:tint val="75000"/>
                  </a:schemeClr>
                </a:solidFill>
              </a:defRPr>
            </a:lvl1pPr>
            <a:lvl2pPr algn="ctr" indent="0" marL="457154">
              <a:buNone/>
              <a:defRPr>
                <a:solidFill>
                  <a:schemeClr val="tx1">
                    <a:tint val="75000"/>
                  </a:schemeClr>
                </a:solidFill>
              </a:defRPr>
            </a:lvl2pPr>
            <a:lvl3pPr algn="ctr" indent="0" marL="914309">
              <a:buNone/>
              <a:defRPr>
                <a:solidFill>
                  <a:schemeClr val="tx1">
                    <a:tint val="75000"/>
                  </a:schemeClr>
                </a:solidFill>
              </a:defRPr>
            </a:lvl3pPr>
            <a:lvl4pPr algn="ctr" indent="0" marL="1371463">
              <a:buNone/>
              <a:defRPr>
                <a:solidFill>
                  <a:schemeClr val="tx1">
                    <a:tint val="75000"/>
                  </a:schemeClr>
                </a:solidFill>
              </a:defRPr>
            </a:lvl4pPr>
            <a:lvl5pPr algn="ctr" indent="0" marL="1828617">
              <a:buNone/>
              <a:defRPr>
                <a:solidFill>
                  <a:schemeClr val="tx1">
                    <a:tint val="75000"/>
                  </a:schemeClr>
                </a:solidFill>
              </a:defRPr>
            </a:lvl5pPr>
            <a:lvl6pPr algn="ctr" indent="0" marL="2285771">
              <a:buNone/>
              <a:defRPr>
                <a:solidFill>
                  <a:schemeClr val="tx1">
                    <a:tint val="75000"/>
                  </a:schemeClr>
                </a:solidFill>
              </a:defRPr>
            </a:lvl6pPr>
            <a:lvl7pPr algn="ctr" indent="0" marL="2742926">
              <a:buNone/>
              <a:defRPr>
                <a:solidFill>
                  <a:schemeClr val="tx1">
                    <a:tint val="75000"/>
                  </a:schemeClr>
                </a:solidFill>
              </a:defRPr>
            </a:lvl7pPr>
            <a:lvl8pPr algn="ctr" indent="0" marL="3200080">
              <a:buNone/>
              <a:defRPr>
                <a:solidFill>
                  <a:schemeClr val="tx1">
                    <a:tint val="75000"/>
                  </a:schemeClr>
                </a:solidFill>
              </a:defRPr>
            </a:lvl8pPr>
            <a:lvl9pPr algn="ctr" indent="0" marL="3657234">
              <a:buNone/>
              <a:defRPr>
                <a:solidFill>
                  <a:schemeClr val="tx1">
                    <a:tint val="75000"/>
                  </a:schemeClr>
                </a:solidFill>
              </a:defRPr>
            </a:lvl9pPr>
          </a:lstStyle>
          <a:p>
            <a:r>
              <a:rPr altLang="en-US" lang="zh-CN"/>
              <a:t>单击此处编辑母版副标题样式</a:t>
            </a:r>
          </a:p>
        </p:txBody>
      </p:sp>
      <p:sp>
        <p:nvSpPr>
          <p:cNvPr id="1048713" name="日期占位符 3"/>
          <p:cNvSpPr>
            <a:spLocks noGrp="1"/>
          </p:cNvSpPr>
          <p:nvPr>
            <p:ph type="dt" sz="half" idx="10"/>
          </p:nvPr>
        </p:nvSpPr>
        <p:spPr>
          <a:xfrm>
            <a:off x="457200" y="4767265"/>
            <a:ext cx="2133600" cy="274637"/>
          </a:xfrm>
          <a:prstGeom prst="rect"/>
        </p:spPr>
        <p:txBody>
          <a:bodyPr/>
          <a:p>
            <a:fld id="{5E3E6279-216B-44F1-9BC9-163208674713}" type="datetimeFigureOut">
              <a:rPr altLang="en-US" lang="zh-CN"/>
              <a:t>2022/4/28</a:t>
            </a:fld>
            <a:endParaRPr altLang="en-US" lang="zh-CN"/>
          </a:p>
        </p:txBody>
      </p:sp>
      <p:sp>
        <p:nvSpPr>
          <p:cNvPr id="1048714" name="页脚占位符 4"/>
          <p:cNvSpPr>
            <a:spLocks noGrp="1"/>
          </p:cNvSpPr>
          <p:nvPr>
            <p:ph type="ftr" sz="quarter" idx="11"/>
          </p:nvPr>
        </p:nvSpPr>
        <p:spPr>
          <a:xfrm>
            <a:off x="3124201" y="4767265"/>
            <a:ext cx="2895600" cy="274637"/>
          </a:xfrm>
          <a:prstGeom prst="rect"/>
        </p:spPr>
        <p:txBody>
          <a:bodyPr/>
          <a:p>
            <a:endParaRPr altLang="en-US" lang="zh-CN"/>
          </a:p>
        </p:txBody>
      </p:sp>
      <p:sp>
        <p:nvSpPr>
          <p:cNvPr id="1048715" name="灯片编号占位符 5"/>
          <p:cNvSpPr>
            <a:spLocks noGrp="1"/>
          </p:cNvSpPr>
          <p:nvPr>
            <p:ph type="sldNum" sz="quarter" idx="12"/>
          </p:nvPr>
        </p:nvSpPr>
        <p:spPr>
          <a:xfrm>
            <a:off x="6553201" y="4767265"/>
            <a:ext cx="2133600" cy="274637"/>
          </a:xfrm>
          <a:prstGeom prst="rect"/>
        </p:spPr>
        <p:txBody>
          <a:bodyPr/>
          <a:p>
            <a:fld id="{4F2C229D-7A91-411F-AA7D-E77D892D643F}" type="slidenum">
              <a:rPr altLang="en-US" lang="zh-CN"/>
              <a:t>‹#›</a:t>
            </a:fld>
            <a:endParaRPr altLang="en-US"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仅标题">
    <p:bg>
      <p:bgPr>
        <a:solidFill>
          <a:schemeClr val="bg1"/>
        </a:solidFill>
        <a:effectLst/>
      </p:bgPr>
    </p:bg>
    <p:spTree>
      <p:nvGrpSpPr>
        <p:cNvPr id="103"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type="blank">
  <p:cSld name="空白">
    <p:bg>
      <p:bgPr>
        <a:solidFill>
          <a:schemeClr val="bg1"/>
        </a:solidFill>
        <a:effectLst/>
      </p:bgPr>
    </p:bg>
    <p:spTree>
      <p:nvGrpSpPr>
        <p:cNvPr id="102" name=""/>
        <p:cNvGrpSpPr/>
        <p:nvPr/>
      </p:nvGrpSpPr>
      <p:grpSpPr>
        <a:xfrm>
          <a:off x="0" y="0"/>
          <a:ext cx="0" cy="0"/>
          <a:chOff x="0" y="0"/>
          <a:chExt cx="0" cy="0"/>
        </a:xfrm>
      </p:grpSpPr>
      <p:sp>
        <p:nvSpPr>
          <p:cNvPr id="1048737" name="圆角矩形 2"/>
          <p:cNvSpPr/>
          <p:nvPr userDrawn="1"/>
        </p:nvSpPr>
        <p:spPr>
          <a:xfrm>
            <a:off x="251118" y="184196"/>
            <a:ext cx="8641369" cy="4763919"/>
          </a:xfrm>
          <a:custGeom>
            <a:avLst/>
            <a:gdLst>
              <a:gd name="connsiteX0" fmla="*/ 0 w 8640960"/>
              <a:gd name="connsiteY0" fmla="*/ 792104 h 4752528"/>
              <a:gd name="connsiteX1" fmla="*/ 792104 w 8640960"/>
              <a:gd name="connsiteY1" fmla="*/ 0 h 4752528"/>
              <a:gd name="connsiteX2" fmla="*/ 7848856 w 8640960"/>
              <a:gd name="connsiteY2" fmla="*/ 0 h 4752528"/>
              <a:gd name="connsiteX3" fmla="*/ 8640960 w 8640960"/>
              <a:gd name="connsiteY3" fmla="*/ 792104 h 4752528"/>
              <a:gd name="connsiteX4" fmla="*/ 8640960 w 8640960"/>
              <a:gd name="connsiteY4" fmla="*/ 3960424 h 4752528"/>
              <a:gd name="connsiteX5" fmla="*/ 7848856 w 8640960"/>
              <a:gd name="connsiteY5" fmla="*/ 4752528 h 4752528"/>
              <a:gd name="connsiteX6" fmla="*/ 792104 w 8640960"/>
              <a:gd name="connsiteY6" fmla="*/ 4752528 h 4752528"/>
              <a:gd name="connsiteX7" fmla="*/ 0 w 8640960"/>
              <a:gd name="connsiteY7" fmla="*/ 3960424 h 4752528"/>
              <a:gd name="connsiteX8" fmla="*/ 0 w 8640960"/>
              <a:gd name="connsiteY8" fmla="*/ 792104 h 4752528"/>
              <a:gd name="connsiteX0-1" fmla="*/ 404 w 8641364"/>
              <a:gd name="connsiteY0-2" fmla="*/ 792104 h 4752528"/>
              <a:gd name="connsiteX1-3" fmla="*/ 408686 w 8641364"/>
              <a:gd name="connsiteY1-4" fmla="*/ 0 h 4752528"/>
              <a:gd name="connsiteX2-5" fmla="*/ 7849260 w 8641364"/>
              <a:gd name="connsiteY2-6" fmla="*/ 0 h 4752528"/>
              <a:gd name="connsiteX3-7" fmla="*/ 8641364 w 8641364"/>
              <a:gd name="connsiteY3-8" fmla="*/ 792104 h 4752528"/>
              <a:gd name="connsiteX4-9" fmla="*/ 8641364 w 8641364"/>
              <a:gd name="connsiteY4-10" fmla="*/ 3960424 h 4752528"/>
              <a:gd name="connsiteX5-11" fmla="*/ 7849260 w 8641364"/>
              <a:gd name="connsiteY5-12" fmla="*/ 4752528 h 4752528"/>
              <a:gd name="connsiteX6-13" fmla="*/ 792508 w 8641364"/>
              <a:gd name="connsiteY6-14" fmla="*/ 4752528 h 4752528"/>
              <a:gd name="connsiteX7-15" fmla="*/ 404 w 8641364"/>
              <a:gd name="connsiteY7-16" fmla="*/ 3960424 h 4752528"/>
              <a:gd name="connsiteX8-17" fmla="*/ 404 w 8641364"/>
              <a:gd name="connsiteY8-18" fmla="*/ 792104 h 4752528"/>
              <a:gd name="connsiteX0-19" fmla="*/ 404 w 8641364"/>
              <a:gd name="connsiteY0-20" fmla="*/ 487304 h 4752528"/>
              <a:gd name="connsiteX1-21" fmla="*/ 408686 w 8641364"/>
              <a:gd name="connsiteY1-22" fmla="*/ 0 h 4752528"/>
              <a:gd name="connsiteX2-23" fmla="*/ 7849260 w 8641364"/>
              <a:gd name="connsiteY2-24" fmla="*/ 0 h 4752528"/>
              <a:gd name="connsiteX3-25" fmla="*/ 8641364 w 8641364"/>
              <a:gd name="connsiteY3-26" fmla="*/ 792104 h 4752528"/>
              <a:gd name="connsiteX4-27" fmla="*/ 8641364 w 8641364"/>
              <a:gd name="connsiteY4-28" fmla="*/ 3960424 h 4752528"/>
              <a:gd name="connsiteX5-29" fmla="*/ 7849260 w 8641364"/>
              <a:gd name="connsiteY5-30" fmla="*/ 4752528 h 4752528"/>
              <a:gd name="connsiteX6-31" fmla="*/ 792508 w 8641364"/>
              <a:gd name="connsiteY6-32" fmla="*/ 4752528 h 4752528"/>
              <a:gd name="connsiteX7-33" fmla="*/ 404 w 8641364"/>
              <a:gd name="connsiteY7-34" fmla="*/ 3960424 h 4752528"/>
              <a:gd name="connsiteX8-35" fmla="*/ 404 w 8641364"/>
              <a:gd name="connsiteY8-36" fmla="*/ 487304 h 4752528"/>
              <a:gd name="connsiteX0-37" fmla="*/ 404 w 8641364"/>
              <a:gd name="connsiteY0-38" fmla="*/ 487304 h 4752528"/>
              <a:gd name="connsiteX1-39" fmla="*/ 408686 w 8641364"/>
              <a:gd name="connsiteY1-40" fmla="*/ 0 h 4752528"/>
              <a:gd name="connsiteX2-41" fmla="*/ 7849260 w 8641364"/>
              <a:gd name="connsiteY2-42" fmla="*/ 0 h 4752528"/>
              <a:gd name="connsiteX3-43" fmla="*/ 8641364 w 8641364"/>
              <a:gd name="connsiteY3-44" fmla="*/ 792104 h 4752528"/>
              <a:gd name="connsiteX4-45" fmla="*/ 8641364 w 8641364"/>
              <a:gd name="connsiteY4-46" fmla="*/ 3960424 h 4752528"/>
              <a:gd name="connsiteX5-47" fmla="*/ 7849260 w 8641364"/>
              <a:gd name="connsiteY5-48" fmla="*/ 4752528 h 4752528"/>
              <a:gd name="connsiteX6-49" fmla="*/ 792508 w 8641364"/>
              <a:gd name="connsiteY6-50" fmla="*/ 4752528 h 4752528"/>
              <a:gd name="connsiteX7-51" fmla="*/ 11693 w 8641364"/>
              <a:gd name="connsiteY7-52" fmla="*/ 4287802 h 4752528"/>
              <a:gd name="connsiteX8-53" fmla="*/ 404 w 8641364"/>
              <a:gd name="connsiteY8-54" fmla="*/ 487304 h 4752528"/>
              <a:gd name="connsiteX0-55" fmla="*/ 404 w 8641364"/>
              <a:gd name="connsiteY0-56" fmla="*/ 487304 h 4752528"/>
              <a:gd name="connsiteX1-57" fmla="*/ 408686 w 8641364"/>
              <a:gd name="connsiteY1-58" fmla="*/ 0 h 4752528"/>
              <a:gd name="connsiteX2-59" fmla="*/ 7849260 w 8641364"/>
              <a:gd name="connsiteY2-60" fmla="*/ 0 h 4752528"/>
              <a:gd name="connsiteX3-61" fmla="*/ 8641364 w 8641364"/>
              <a:gd name="connsiteY3-62" fmla="*/ 792104 h 4752528"/>
              <a:gd name="connsiteX4-63" fmla="*/ 8641364 w 8641364"/>
              <a:gd name="connsiteY4-64" fmla="*/ 3960424 h 4752528"/>
              <a:gd name="connsiteX5-65" fmla="*/ 7849260 w 8641364"/>
              <a:gd name="connsiteY5-66" fmla="*/ 4752528 h 4752528"/>
              <a:gd name="connsiteX6-67" fmla="*/ 431263 w 8641364"/>
              <a:gd name="connsiteY6-68" fmla="*/ 4729950 h 4752528"/>
              <a:gd name="connsiteX7-69" fmla="*/ 11693 w 8641364"/>
              <a:gd name="connsiteY7-70" fmla="*/ 4287802 h 4752528"/>
              <a:gd name="connsiteX8-71" fmla="*/ 404 w 8641364"/>
              <a:gd name="connsiteY8-72" fmla="*/ 487304 h 4752528"/>
              <a:gd name="connsiteX0-73" fmla="*/ 404 w 8646147"/>
              <a:gd name="connsiteY0-74" fmla="*/ 487304 h 4752528"/>
              <a:gd name="connsiteX1-75" fmla="*/ 408686 w 8646147"/>
              <a:gd name="connsiteY1-76" fmla="*/ 0 h 4752528"/>
              <a:gd name="connsiteX2-77" fmla="*/ 8278238 w 8646147"/>
              <a:gd name="connsiteY2-78" fmla="*/ 0 h 4752528"/>
              <a:gd name="connsiteX3-79" fmla="*/ 8641364 w 8646147"/>
              <a:gd name="connsiteY3-80" fmla="*/ 792104 h 4752528"/>
              <a:gd name="connsiteX4-81" fmla="*/ 8641364 w 8646147"/>
              <a:gd name="connsiteY4-82" fmla="*/ 3960424 h 4752528"/>
              <a:gd name="connsiteX5-83" fmla="*/ 7849260 w 8646147"/>
              <a:gd name="connsiteY5-84" fmla="*/ 4752528 h 4752528"/>
              <a:gd name="connsiteX6-85" fmla="*/ 431263 w 8646147"/>
              <a:gd name="connsiteY6-86" fmla="*/ 4729950 h 4752528"/>
              <a:gd name="connsiteX7-87" fmla="*/ 11693 w 8646147"/>
              <a:gd name="connsiteY7-88" fmla="*/ 4287802 h 4752528"/>
              <a:gd name="connsiteX8-89" fmla="*/ 404 w 8646147"/>
              <a:gd name="connsiteY8-90" fmla="*/ 487304 h 4752528"/>
              <a:gd name="connsiteX0-91" fmla="*/ 404 w 8641364"/>
              <a:gd name="connsiteY0-92" fmla="*/ 487304 h 4752528"/>
              <a:gd name="connsiteX1-93" fmla="*/ 408686 w 8641364"/>
              <a:gd name="connsiteY1-94" fmla="*/ 0 h 4752528"/>
              <a:gd name="connsiteX2-95" fmla="*/ 8278238 w 8641364"/>
              <a:gd name="connsiteY2-96" fmla="*/ 0 h 4752528"/>
              <a:gd name="connsiteX3-97" fmla="*/ 8630076 w 8641364"/>
              <a:gd name="connsiteY3-98" fmla="*/ 555037 h 4752528"/>
              <a:gd name="connsiteX4-99" fmla="*/ 8641364 w 8641364"/>
              <a:gd name="connsiteY4-100" fmla="*/ 3960424 h 4752528"/>
              <a:gd name="connsiteX5-101" fmla="*/ 7849260 w 8641364"/>
              <a:gd name="connsiteY5-102" fmla="*/ 4752528 h 4752528"/>
              <a:gd name="connsiteX6-103" fmla="*/ 431263 w 8641364"/>
              <a:gd name="connsiteY6-104" fmla="*/ 4729950 h 4752528"/>
              <a:gd name="connsiteX7-105" fmla="*/ 11693 w 8641364"/>
              <a:gd name="connsiteY7-106" fmla="*/ 4287802 h 4752528"/>
              <a:gd name="connsiteX8-107" fmla="*/ 404 w 8641364"/>
              <a:gd name="connsiteY8-108" fmla="*/ 487304 h 4752528"/>
              <a:gd name="connsiteX0-109" fmla="*/ 404 w 8641364"/>
              <a:gd name="connsiteY0-110" fmla="*/ 487304 h 4764381"/>
              <a:gd name="connsiteX1-111" fmla="*/ 408686 w 8641364"/>
              <a:gd name="connsiteY1-112" fmla="*/ 0 h 4764381"/>
              <a:gd name="connsiteX2-113" fmla="*/ 8278238 w 8641364"/>
              <a:gd name="connsiteY2-114" fmla="*/ 0 h 4764381"/>
              <a:gd name="connsiteX3-115" fmla="*/ 8630076 w 8641364"/>
              <a:gd name="connsiteY3-116" fmla="*/ 555037 h 4764381"/>
              <a:gd name="connsiteX4-117" fmla="*/ 8641364 w 8641364"/>
              <a:gd name="connsiteY4-118" fmla="*/ 4423269 h 4764381"/>
              <a:gd name="connsiteX5-119" fmla="*/ 7849260 w 8641364"/>
              <a:gd name="connsiteY5-120" fmla="*/ 4752528 h 4764381"/>
              <a:gd name="connsiteX6-121" fmla="*/ 431263 w 8641364"/>
              <a:gd name="connsiteY6-122" fmla="*/ 4729950 h 4764381"/>
              <a:gd name="connsiteX7-123" fmla="*/ 11693 w 8641364"/>
              <a:gd name="connsiteY7-124" fmla="*/ 4287802 h 4764381"/>
              <a:gd name="connsiteX8-125" fmla="*/ 404 w 8641364"/>
              <a:gd name="connsiteY8-126" fmla="*/ 487304 h 4764381"/>
              <a:gd name="connsiteX0-127" fmla="*/ 404 w 8641364"/>
              <a:gd name="connsiteY0-128" fmla="*/ 487304 h 4752630"/>
              <a:gd name="connsiteX1-129" fmla="*/ 408686 w 8641364"/>
              <a:gd name="connsiteY1-130" fmla="*/ 0 h 4752630"/>
              <a:gd name="connsiteX2-131" fmla="*/ 8278238 w 8641364"/>
              <a:gd name="connsiteY2-132" fmla="*/ 0 h 4752630"/>
              <a:gd name="connsiteX3-133" fmla="*/ 8630076 w 8641364"/>
              <a:gd name="connsiteY3-134" fmla="*/ 555037 h 4752630"/>
              <a:gd name="connsiteX4-135" fmla="*/ 8641364 w 8641364"/>
              <a:gd name="connsiteY4-136" fmla="*/ 4332958 h 4752630"/>
              <a:gd name="connsiteX5-137" fmla="*/ 7849260 w 8641364"/>
              <a:gd name="connsiteY5-138" fmla="*/ 4752528 h 4752630"/>
              <a:gd name="connsiteX6-139" fmla="*/ 431263 w 8641364"/>
              <a:gd name="connsiteY6-140" fmla="*/ 4729950 h 4752630"/>
              <a:gd name="connsiteX7-141" fmla="*/ 11693 w 8641364"/>
              <a:gd name="connsiteY7-142" fmla="*/ 4287802 h 4752630"/>
              <a:gd name="connsiteX8-143" fmla="*/ 404 w 8641364"/>
              <a:gd name="connsiteY8-144" fmla="*/ 487304 h 4752630"/>
              <a:gd name="connsiteX0-145" fmla="*/ 404 w 8641369"/>
              <a:gd name="connsiteY0-146" fmla="*/ 487304 h 4752630"/>
              <a:gd name="connsiteX1-147" fmla="*/ 408686 w 8641369"/>
              <a:gd name="connsiteY1-148" fmla="*/ 0 h 4752630"/>
              <a:gd name="connsiteX2-149" fmla="*/ 8278238 w 8641369"/>
              <a:gd name="connsiteY2-150" fmla="*/ 0 h 4752630"/>
              <a:gd name="connsiteX3-151" fmla="*/ 8630076 w 8641369"/>
              <a:gd name="connsiteY3-152" fmla="*/ 555037 h 4752630"/>
              <a:gd name="connsiteX4-153" fmla="*/ 8641364 w 8641369"/>
              <a:gd name="connsiteY4-154" fmla="*/ 4332958 h 4752630"/>
              <a:gd name="connsiteX5-155" fmla="*/ 8210504 w 8641369"/>
              <a:gd name="connsiteY5-156" fmla="*/ 4752528 h 4752630"/>
              <a:gd name="connsiteX6-157" fmla="*/ 431263 w 8641369"/>
              <a:gd name="connsiteY6-158" fmla="*/ 4729950 h 4752630"/>
              <a:gd name="connsiteX7-159" fmla="*/ 11693 w 8641369"/>
              <a:gd name="connsiteY7-160" fmla="*/ 4287802 h 4752630"/>
              <a:gd name="connsiteX8-161" fmla="*/ 404 w 8641369"/>
              <a:gd name="connsiteY8-162" fmla="*/ 487304 h 4752630"/>
              <a:gd name="connsiteX0-163" fmla="*/ 404 w 8641369"/>
              <a:gd name="connsiteY0-164" fmla="*/ 487304 h 4752630"/>
              <a:gd name="connsiteX1-165" fmla="*/ 408686 w 8641369"/>
              <a:gd name="connsiteY1-166" fmla="*/ 0 h 4752630"/>
              <a:gd name="connsiteX2-167" fmla="*/ 8278238 w 8641369"/>
              <a:gd name="connsiteY2-168" fmla="*/ 0 h 4752630"/>
              <a:gd name="connsiteX3-169" fmla="*/ 8630076 w 8641369"/>
              <a:gd name="connsiteY3-170" fmla="*/ 566326 h 4752630"/>
              <a:gd name="connsiteX4-171" fmla="*/ 8641364 w 8641369"/>
              <a:gd name="connsiteY4-172" fmla="*/ 4332958 h 4752630"/>
              <a:gd name="connsiteX5-173" fmla="*/ 8210504 w 8641369"/>
              <a:gd name="connsiteY5-174" fmla="*/ 4752528 h 4752630"/>
              <a:gd name="connsiteX6-175" fmla="*/ 431263 w 8641369"/>
              <a:gd name="connsiteY6-176" fmla="*/ 4729950 h 4752630"/>
              <a:gd name="connsiteX7-177" fmla="*/ 11693 w 8641369"/>
              <a:gd name="connsiteY7-178" fmla="*/ 4287802 h 4752630"/>
              <a:gd name="connsiteX8-179" fmla="*/ 404 w 8641369"/>
              <a:gd name="connsiteY8-180" fmla="*/ 487304 h 4752630"/>
              <a:gd name="connsiteX0-181" fmla="*/ 404 w 8641369"/>
              <a:gd name="connsiteY0-182" fmla="*/ 498593 h 4763919"/>
              <a:gd name="connsiteX1-183" fmla="*/ 408686 w 8641369"/>
              <a:gd name="connsiteY1-184" fmla="*/ 11289 h 4763919"/>
              <a:gd name="connsiteX2-185" fmla="*/ 8221793 w 8641369"/>
              <a:gd name="connsiteY2-186" fmla="*/ 0 h 4763919"/>
              <a:gd name="connsiteX3-187" fmla="*/ 8630076 w 8641369"/>
              <a:gd name="connsiteY3-188" fmla="*/ 577615 h 4763919"/>
              <a:gd name="connsiteX4-189" fmla="*/ 8641364 w 8641369"/>
              <a:gd name="connsiteY4-190" fmla="*/ 4344247 h 4763919"/>
              <a:gd name="connsiteX5-191" fmla="*/ 8210504 w 8641369"/>
              <a:gd name="connsiteY5-192" fmla="*/ 4763817 h 4763919"/>
              <a:gd name="connsiteX6-193" fmla="*/ 431263 w 8641369"/>
              <a:gd name="connsiteY6-194" fmla="*/ 4741239 h 4763919"/>
              <a:gd name="connsiteX7-195" fmla="*/ 11693 w 8641369"/>
              <a:gd name="connsiteY7-196" fmla="*/ 4299091 h 4763919"/>
              <a:gd name="connsiteX8-197" fmla="*/ 404 w 8641369"/>
              <a:gd name="connsiteY8-198" fmla="*/ 498593 h 47639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641369" h="4763919">
                <a:moveTo>
                  <a:pt x="404" y="498593"/>
                </a:moveTo>
                <a:cubicBezTo>
                  <a:pt x="404" y="61126"/>
                  <a:pt x="-28781" y="11289"/>
                  <a:pt x="408686" y="11289"/>
                </a:cubicBezTo>
                <a:lnTo>
                  <a:pt x="8221793" y="0"/>
                </a:lnTo>
                <a:cubicBezTo>
                  <a:pt x="8659260" y="0"/>
                  <a:pt x="8630076" y="140148"/>
                  <a:pt x="8630076" y="577615"/>
                </a:cubicBezTo>
                <a:cubicBezTo>
                  <a:pt x="8633839" y="1712744"/>
                  <a:pt x="8637601" y="3209118"/>
                  <a:pt x="8641364" y="4344247"/>
                </a:cubicBezTo>
                <a:cubicBezTo>
                  <a:pt x="8641364" y="4781714"/>
                  <a:pt x="8647971" y="4763817"/>
                  <a:pt x="8210504" y="4763817"/>
                </a:cubicBezTo>
                <a:lnTo>
                  <a:pt x="431263" y="4741239"/>
                </a:lnTo>
                <a:cubicBezTo>
                  <a:pt x="-6204" y="4741239"/>
                  <a:pt x="11693" y="4736558"/>
                  <a:pt x="11693" y="4299091"/>
                </a:cubicBezTo>
                <a:lnTo>
                  <a:pt x="404" y="498593"/>
                </a:lnTo>
                <a:close/>
              </a:path>
            </a:pathLst>
          </a:custGeom>
          <a:gradFill flip="none" rotWithShape="1">
            <a:gsLst>
              <a:gs pos="0">
                <a:srgbClr val="FFFFFF">
                  <a:alpha val="51000"/>
                </a:srgbClr>
              </a:gs>
              <a:gs pos="81000">
                <a:schemeClr val="bg1">
                  <a:alpha val="0"/>
                </a:schemeClr>
              </a:gs>
              <a:gs pos="100000">
                <a:schemeClr val="bg1">
                  <a:alpha val="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1350"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25" name=""/>
        <p:cNvGrpSpPr/>
        <p:nvPr/>
      </p:nvGrpSpPr>
      <p:grpSpPr>
        <a:xfrm>
          <a:off x="0" y="0"/>
          <a:ext cx="0" cy="0"/>
          <a:chOff x="0" y="0"/>
          <a:chExt cx="0" cy="0"/>
        </a:xfrm>
      </p:grpSpPr>
      <p:cxnSp>
        <p:nvCxnSpPr>
          <p:cNvPr id="3145728" name="直接连接符 6"/>
          <p:cNvCxnSpPr>
            <a:cxnSpLocks/>
          </p:cNvCxnSpPr>
          <p:nvPr userDrawn="1"/>
        </p:nvCxnSpPr>
        <p:spPr>
          <a:xfrm>
            <a:off x="755576" y="625398"/>
            <a:ext cx="7848872" cy="0"/>
          </a:xfrm>
          <a:prstGeom prst="line"/>
          <a:ln w="63500" cmpd="sng">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6" name="Group 7"/>
          <p:cNvGrpSpPr/>
          <p:nvPr userDrawn="1"/>
        </p:nvGrpSpPr>
        <p:grpSpPr bwMode="auto">
          <a:xfrm>
            <a:off x="323528" y="292895"/>
            <a:ext cx="390372" cy="205979"/>
            <a:chOff x="0" y="0"/>
            <a:chExt cx="1041399" cy="549275"/>
          </a:xfrm>
        </p:grpSpPr>
        <p:sp>
          <p:nvSpPr>
            <p:cNvPr id="1048579"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p:spPr>
          <p:txBody>
            <a:bodyPr/>
            <a:p>
              <a:endParaRPr altLang="en-US" lang="zh-CN"/>
            </a:p>
          </p:txBody>
        </p:sp>
        <p:sp>
          <p:nvSpPr>
            <p:cNvPr id="1048580"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p:spPr>
          <p:txBody>
            <a:bodyPr/>
            <a:p>
              <a:endParaRPr altLang="en-US" lang="zh-CN"/>
            </a:p>
          </p:txBody>
        </p:sp>
        <p:sp>
          <p:nvSpPr>
            <p:cNvPr id="1048581"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p:spPr>
          <p:txBody>
            <a:bodyPr/>
            <a:p>
              <a:endParaRPr altLang="en-US" lang="zh-CN"/>
            </a:p>
          </p:txBody>
        </p:sp>
      </p:grpSp>
      <p:sp>
        <p:nvSpPr>
          <p:cNvPr id="1048582" name="灯片编号占位符 7"/>
          <p:cNvSpPr>
            <a:spLocks noGrp="1"/>
          </p:cNvSpPr>
          <p:nvPr>
            <p:ph type="sldNum" sz="quarter" idx="10"/>
          </p:nvPr>
        </p:nvSpPr>
        <p:spPr/>
        <p:txBody>
          <a:bodyPr/>
          <a:p>
            <a:fld id="{B18D3EC3-5D18-4493-A831-A92CD7BB431D}" type="slidenum">
              <a:rPr altLang="en-US" lang="zh-CN" smtClean="0"/>
              <a:t>‹#›</a:t>
            </a:fld>
            <a:endParaRPr altLang="en-US" lang="zh-CN"/>
          </a:p>
        </p:txBody>
      </p:sp>
      <p:sp>
        <p:nvSpPr>
          <p:cNvPr id="1048583" name="页脚占位符 8"/>
          <p:cNvSpPr>
            <a:spLocks noGrp="1"/>
          </p:cNvSpPr>
          <p:nvPr>
            <p:ph type="ftr" sz="quarter" idx="11"/>
          </p:nvPr>
        </p:nvSpPr>
        <p:spPr/>
        <p:txBody>
          <a:bodyPr/>
          <a:p>
            <a:endParaRPr altLang="en-US" lang="zh-CN"/>
          </a:p>
        </p:txBody>
      </p:sp>
      <p:pic>
        <p:nvPicPr>
          <p:cNvPr id="2097153" name="图片 1" descr="无标题"/>
          <p:cNvPicPr>
            <a:picLocks noChangeAspect="1"/>
          </p:cNvPicPr>
          <p:nvPr userDrawn="1"/>
        </p:nvPicPr>
        <p:blipFill>
          <a:blip xmlns:r="http://schemas.openxmlformats.org/officeDocument/2006/relationships" r:embed="rId1" cstate="print"/>
          <a:stretch>
            <a:fillRect/>
          </a:stretch>
        </p:blipFill>
        <p:spPr>
          <a:xfrm>
            <a:off x="7668260" y="195580"/>
            <a:ext cx="1212215" cy="286385"/>
          </a:xfrm>
          <a:prstGeom prst="rect"/>
        </p:spPr>
      </p:pic>
      <p:pic>
        <p:nvPicPr>
          <p:cNvPr id="2097154" name="图片 2" descr="无标题"/>
          <p:cNvPicPr>
            <a:picLocks noChangeAspect="1"/>
          </p:cNvPicPr>
          <p:nvPr userDrawn="1"/>
        </p:nvPicPr>
        <p:blipFill>
          <a:blip xmlns:r="http://schemas.openxmlformats.org/officeDocument/2006/relationships" r:embed="rId2" cstate="print"/>
          <a:stretch>
            <a:fillRect/>
          </a:stretch>
        </p:blipFill>
        <p:spPr>
          <a:xfrm>
            <a:off x="7602855" y="158750"/>
            <a:ext cx="1343025" cy="340360"/>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 presetSubtype="8">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additive="base">
                                        <p:cTn dur="500" fill="hold" id="7"/>
                                        <p:tgtEl>
                                          <p:spTgt spid="26"/>
                                        </p:tgtEl>
                                        <p:attrNameLst>
                                          <p:attrName>ppt_x</p:attrName>
                                        </p:attrNameLst>
                                      </p:cBhvr>
                                      <p:tavLst>
                                        <p:tav tm="0">
                                          <p:val>
                                            <p:strVal val="0-#ppt_w/2"/>
                                          </p:val>
                                        </p:tav>
                                        <p:tav tm="100000">
                                          <p:val>
                                            <p:strVal val="#ppt_x"/>
                                          </p:val>
                                        </p:tav>
                                      </p:tavLst>
                                    </p:anim>
                                    <p:anim calcmode="lin" valueType="num">
                                      <p:cBhvr additive="base">
                                        <p:cTn dur="500" fill="hold" id="8"/>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08" name=""/>
        <p:cNvGrpSpPr/>
        <p:nvPr/>
      </p:nvGrpSpPr>
      <p:grpSpPr>
        <a:xfrm>
          <a:off x="0" y="0"/>
          <a:ext cx="0" cy="0"/>
          <a:chOff x="0" y="0"/>
          <a:chExt cx="0" cy="0"/>
        </a:xfrm>
      </p:grpSpPr>
      <p:sp>
        <p:nvSpPr>
          <p:cNvPr id="1048754" name="灯片编号占位符 1"/>
          <p:cNvSpPr>
            <a:spLocks noGrp="1"/>
          </p:cNvSpPr>
          <p:nvPr>
            <p:ph type="sldNum" sz="quarter" idx="10"/>
          </p:nvPr>
        </p:nvSpPr>
        <p:spPr/>
        <p:txBody>
          <a:bodyPr/>
          <a:p>
            <a:fld id="{B18D3EC3-5D18-4493-A831-A92CD7BB431D}" type="slidenum">
              <a:rPr altLang="en-US" lang="zh-CN" smtClean="0"/>
              <a:t>‹#›</a:t>
            </a:fld>
            <a:endParaRPr altLang="en-US" lang="zh-CN"/>
          </a:p>
        </p:txBody>
      </p:sp>
      <p:sp>
        <p:nvSpPr>
          <p:cNvPr id="1048755" name="页脚占位符 2"/>
          <p:cNvSpPr>
            <a:spLocks noGrp="1"/>
          </p:cNvSpPr>
          <p:nvPr>
            <p:ph type="ftr" sz="quarter" idx="11"/>
          </p:nvPr>
        </p:nvSpPr>
        <p:spPr/>
        <p:txBody>
          <a:bodyPr/>
          <a:p>
            <a:endParaRPr altLang="en-US"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09" name=""/>
        <p:cNvGrpSpPr/>
        <p:nvPr/>
      </p:nvGrpSpPr>
      <p:grpSpPr>
        <a:xfrm>
          <a:off x="0" y="0"/>
          <a:ext cx="0" cy="0"/>
          <a:chOff x="0" y="0"/>
          <a:chExt cx="0" cy="0"/>
        </a:xfrm>
      </p:grpSpPr>
      <p:sp>
        <p:nvSpPr>
          <p:cNvPr id="1048756" name="页脚占位符 2"/>
          <p:cNvSpPr>
            <a:spLocks noGrp="1"/>
          </p:cNvSpPr>
          <p:nvPr>
            <p:ph type="ftr" sz="quarter" idx="11"/>
          </p:nvPr>
        </p:nvSpPr>
        <p:spPr/>
        <p:txBody>
          <a:bodyPr/>
          <a:p>
            <a:endParaRPr altLang="en-US"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secHead">
  <p:cSld name="节标题">
    <p:spTree>
      <p:nvGrpSpPr>
        <p:cNvPr id="110" name=""/>
        <p:cNvGrpSpPr/>
        <p:nvPr/>
      </p:nvGrpSpPr>
      <p:grpSpPr>
        <a:xfrm>
          <a:off x="0" y="0"/>
          <a:ext cx="0" cy="0"/>
          <a:chOff x="0" y="0"/>
          <a:chExt cx="0" cy="0"/>
        </a:xfrm>
      </p:grpSpPr>
      <p:sp>
        <p:nvSpPr>
          <p:cNvPr id="1048757" name="标题 1"/>
          <p:cNvSpPr>
            <a:spLocks noGrp="1"/>
          </p:cNvSpPr>
          <p:nvPr>
            <p:ph type="title"/>
          </p:nvPr>
        </p:nvSpPr>
        <p:spPr>
          <a:xfrm>
            <a:off x="722313" y="3305176"/>
            <a:ext cx="7772400" cy="1021556"/>
          </a:xfrm>
          <a:prstGeom prst="rect"/>
        </p:spPr>
        <p:txBody>
          <a:bodyPr anchor="t"/>
          <a:lstStyle>
            <a:lvl1pPr algn="l">
              <a:defRPr b="1" cap="all" sz="4000"/>
            </a:lvl1pPr>
          </a:lstStyle>
          <a:p>
            <a:r>
              <a:rPr altLang="en-US" lang="zh-CN"/>
              <a:t>单击此处编辑母版标题样式</a:t>
            </a:r>
          </a:p>
        </p:txBody>
      </p:sp>
      <p:sp>
        <p:nvSpPr>
          <p:cNvPr id="1048758" name="文本占位符 2"/>
          <p:cNvSpPr>
            <a:spLocks noGrp="1"/>
          </p:cNvSpPr>
          <p:nvPr>
            <p:ph type="body" idx="1"/>
          </p:nvPr>
        </p:nvSpPr>
        <p:spPr>
          <a:xfrm>
            <a:off x="722313" y="2180035"/>
            <a:ext cx="7772400" cy="1125140"/>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altLang="en-US" lang="zh-CN"/>
              <a:t>单击此处编辑母版文本样式</a:t>
            </a:r>
          </a:p>
        </p:txBody>
      </p:sp>
      <p:sp>
        <p:nvSpPr>
          <p:cNvPr id="1048759" name="灯片编号占位符 3"/>
          <p:cNvSpPr>
            <a:spLocks noGrp="1"/>
          </p:cNvSpPr>
          <p:nvPr>
            <p:ph type="sldNum" sz="quarter" idx="10"/>
          </p:nvPr>
        </p:nvSpPr>
        <p:spPr/>
        <p:txBody>
          <a:bodyPr/>
          <a:p>
            <a:fld id="{B18D3EC3-5D18-4493-A831-A92CD7BB431D}" type="slidenum">
              <a:rPr altLang="en-US" lang="zh-CN" smtClean="0"/>
              <a:t>‹#›</a:t>
            </a:fld>
            <a:endParaRPr altLang="en-US" lang="zh-CN"/>
          </a:p>
        </p:txBody>
      </p:sp>
      <p:sp>
        <p:nvSpPr>
          <p:cNvPr id="1048760" name="页脚占位符 4"/>
          <p:cNvSpPr>
            <a:spLocks noGrp="1"/>
          </p:cNvSpPr>
          <p:nvPr>
            <p:ph type="ftr" sz="quarter" idx="11"/>
          </p:nvPr>
        </p:nvSpPr>
        <p:spPr/>
        <p:txBody>
          <a:bodyPr/>
          <a:p>
            <a:endParaRPr altLang="en-US"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woObj">
  <p:cSld name="两栏内容">
    <p:spTree>
      <p:nvGrpSpPr>
        <p:cNvPr id="105" name=""/>
        <p:cNvGrpSpPr/>
        <p:nvPr/>
      </p:nvGrpSpPr>
      <p:grpSpPr>
        <a:xfrm>
          <a:off x="0" y="0"/>
          <a:ext cx="0" cy="0"/>
          <a:chOff x="0" y="0"/>
          <a:chExt cx="0" cy="0"/>
        </a:xfrm>
      </p:grpSpPr>
      <p:sp>
        <p:nvSpPr>
          <p:cNvPr id="1048742" name="标题 1"/>
          <p:cNvSpPr>
            <a:spLocks noGrp="1"/>
          </p:cNvSpPr>
          <p:nvPr>
            <p:ph type="title"/>
          </p:nvPr>
        </p:nvSpPr>
        <p:spPr>
          <a:xfrm>
            <a:off x="7072330" y="205979"/>
            <a:ext cx="1614470" cy="294069"/>
          </a:xfrm>
          <a:prstGeom prst="rect"/>
        </p:spPr>
        <p:txBody>
          <a:bodyPr/>
          <a:p>
            <a:r>
              <a:rPr altLang="en-US" lang="zh-CN"/>
              <a:t>单击此处编辑母版标题样式</a:t>
            </a:r>
          </a:p>
        </p:txBody>
      </p:sp>
      <p:sp>
        <p:nvSpPr>
          <p:cNvPr id="104874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74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745" name="灯片编号占位符 4"/>
          <p:cNvSpPr>
            <a:spLocks noGrp="1"/>
          </p:cNvSpPr>
          <p:nvPr>
            <p:ph type="sldNum" sz="quarter" idx="10"/>
          </p:nvPr>
        </p:nvSpPr>
        <p:spPr/>
        <p:txBody>
          <a:bodyPr/>
          <a:p>
            <a:fld id="{B18D3EC3-5D18-4493-A831-A92CD7BB431D}" type="slidenum">
              <a:rPr altLang="en-US" lang="zh-CN" smtClean="0"/>
              <a:t>‹#›</a:t>
            </a:fld>
            <a:endParaRPr altLang="en-US" lang="zh-CN"/>
          </a:p>
        </p:txBody>
      </p:sp>
      <p:sp>
        <p:nvSpPr>
          <p:cNvPr id="1048746" name="页脚占位符 5"/>
          <p:cNvSpPr>
            <a:spLocks noGrp="1"/>
          </p:cNvSpPr>
          <p:nvPr>
            <p:ph type="ftr" sz="quarter" idx="11"/>
          </p:nvPr>
        </p:nvSpPr>
        <p:spPr/>
        <p:txBody>
          <a:bodyPr/>
          <a:p>
            <a:endParaRPr altLang="en-US"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111" name=""/>
        <p:cNvGrpSpPr/>
        <p:nvPr/>
      </p:nvGrpSpPr>
      <p:grpSpPr>
        <a:xfrm>
          <a:off x="0" y="0"/>
          <a:ext cx="0" cy="0"/>
          <a:chOff x="0" y="0"/>
          <a:chExt cx="0" cy="0"/>
        </a:xfrm>
      </p:grpSpPr>
      <p:sp>
        <p:nvSpPr>
          <p:cNvPr id="1048761" name="标题 1"/>
          <p:cNvSpPr>
            <a:spLocks noGrp="1"/>
          </p:cNvSpPr>
          <p:nvPr>
            <p:ph type="title"/>
          </p:nvPr>
        </p:nvSpPr>
        <p:spPr>
          <a:xfrm>
            <a:off x="7072330" y="205979"/>
            <a:ext cx="1614470" cy="294069"/>
          </a:xfrm>
          <a:prstGeom prst="rect"/>
        </p:spPr>
        <p:txBody>
          <a:bodyPr/>
          <a:p>
            <a:r>
              <a:rPr altLang="en-US" dirty="0" lang="zh-CN"/>
              <a:t>单击此处编辑母版标题样式</a:t>
            </a:r>
          </a:p>
        </p:txBody>
      </p:sp>
      <p:sp>
        <p:nvSpPr>
          <p:cNvPr id="1048762" name="文本占位符 2"/>
          <p:cNvSpPr>
            <a:spLocks noGrp="1"/>
          </p:cNvSpPr>
          <p:nvPr>
            <p:ph type="body" idx="1"/>
          </p:nvPr>
        </p:nvSpPr>
        <p:spPr>
          <a:xfrm>
            <a:off x="457200" y="1151335"/>
            <a:ext cx="4040188" cy="47982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a:t>单击此处编辑母版文本样式</a:t>
            </a:r>
          </a:p>
        </p:txBody>
      </p:sp>
      <p:sp>
        <p:nvSpPr>
          <p:cNvPr id="1048763"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altLang="en-US" dirty="0" lang="zh-CN"/>
              <a:t>单击此处编辑母版文本样式</a:t>
            </a:r>
          </a:p>
          <a:p>
            <a:pPr lvl="1"/>
            <a:r>
              <a:rPr altLang="en-US" dirty="0" lang="zh-CN"/>
              <a:t>第二级</a:t>
            </a:r>
          </a:p>
          <a:p>
            <a:pPr lvl="2"/>
            <a:r>
              <a:rPr altLang="en-US" dirty="0" lang="zh-CN"/>
              <a:t>第三级</a:t>
            </a:r>
          </a:p>
          <a:p>
            <a:pPr lvl="3"/>
            <a:r>
              <a:rPr altLang="en-US" dirty="0" lang="zh-CN"/>
              <a:t>第四级</a:t>
            </a:r>
          </a:p>
          <a:p>
            <a:pPr lvl="4"/>
            <a:r>
              <a:rPr altLang="en-US" dirty="0" lang="zh-CN"/>
              <a:t>第五级</a:t>
            </a:r>
          </a:p>
        </p:txBody>
      </p:sp>
      <p:sp>
        <p:nvSpPr>
          <p:cNvPr id="1048764" name="文本占位符 4"/>
          <p:cNvSpPr>
            <a:spLocks noGrp="1"/>
          </p:cNvSpPr>
          <p:nvPr>
            <p:ph type="body" sz="quarter" idx="3"/>
          </p:nvPr>
        </p:nvSpPr>
        <p:spPr>
          <a:xfrm>
            <a:off x="4645026" y="1151335"/>
            <a:ext cx="4041775" cy="47982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a:t>单击此处编辑母版文本样式</a:t>
            </a:r>
          </a:p>
        </p:txBody>
      </p:sp>
      <p:sp>
        <p:nvSpPr>
          <p:cNvPr id="1048765"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766" name="灯片编号占位符 6"/>
          <p:cNvSpPr>
            <a:spLocks noGrp="1"/>
          </p:cNvSpPr>
          <p:nvPr>
            <p:ph type="sldNum" sz="quarter" idx="10"/>
          </p:nvPr>
        </p:nvSpPr>
        <p:spPr/>
        <p:txBody>
          <a:bodyPr/>
          <a:p>
            <a:fld id="{B18D3EC3-5D18-4493-A831-A92CD7BB431D}" type="slidenum">
              <a:rPr altLang="en-US" lang="zh-CN" smtClean="0"/>
              <a:t>‹#›</a:t>
            </a:fld>
            <a:endParaRPr altLang="en-US" lang="zh-CN"/>
          </a:p>
        </p:txBody>
      </p:sp>
      <p:sp>
        <p:nvSpPr>
          <p:cNvPr id="1048767" name="页脚占位符 7"/>
          <p:cNvSpPr>
            <a:spLocks noGrp="1"/>
          </p:cNvSpPr>
          <p:nvPr>
            <p:ph type="ftr" sz="quarter" idx="11"/>
          </p:nvPr>
        </p:nvSpPr>
        <p:spPr/>
        <p:txBody>
          <a:bodyPr/>
          <a:p>
            <a:endParaRPr altLang="en-US"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12" name=""/>
        <p:cNvGrpSpPr/>
        <p:nvPr/>
      </p:nvGrpSpPr>
      <p:grpSpPr>
        <a:xfrm>
          <a:off x="0" y="0"/>
          <a:ext cx="0" cy="0"/>
          <a:chOff x="0" y="0"/>
          <a:chExt cx="0" cy="0"/>
        </a:xfrm>
      </p:grpSpPr>
      <p:sp>
        <p:nvSpPr>
          <p:cNvPr id="1048768" name="标题 3"/>
          <p:cNvSpPr>
            <a:spLocks noGrp="1"/>
          </p:cNvSpPr>
          <p:nvPr>
            <p:ph type="title"/>
          </p:nvPr>
        </p:nvSpPr>
        <p:spPr>
          <a:xfrm>
            <a:off x="457200" y="206375"/>
            <a:ext cx="8229600" cy="857250"/>
          </a:xfrm>
          <a:prstGeom prst="rect"/>
        </p:spPr>
        <p:txBody>
          <a:bodyPr/>
          <a:p>
            <a:r>
              <a:rPr altLang="en-US" lang="zh-CN"/>
              <a:t>单击此处编辑母版标题样式</a:t>
            </a:r>
          </a:p>
        </p:txBody>
      </p:sp>
      <p:sp>
        <p:nvSpPr>
          <p:cNvPr id="1048769" name="灯片编号占位符 2"/>
          <p:cNvSpPr>
            <a:spLocks noGrp="1"/>
          </p:cNvSpPr>
          <p:nvPr>
            <p:ph type="sldNum" sz="quarter" idx="10"/>
          </p:nvPr>
        </p:nvSpPr>
        <p:spPr/>
        <p:txBody>
          <a:bodyPr/>
          <a:p>
            <a:fld id="{B18D3EC3-5D18-4493-A831-A92CD7BB431D}" type="slidenum">
              <a:rPr altLang="en-US" lang="zh-CN" smtClean="0"/>
              <a:t>‹#›</a:t>
            </a:fld>
            <a:endParaRPr altLang="en-US" lang="zh-CN"/>
          </a:p>
        </p:txBody>
      </p:sp>
      <p:sp>
        <p:nvSpPr>
          <p:cNvPr id="1048770" name="页脚占位符 4"/>
          <p:cNvSpPr>
            <a:spLocks noGrp="1"/>
          </p:cNvSpPr>
          <p:nvPr>
            <p:ph type="ftr" sz="quarter" idx="11"/>
          </p:nvPr>
        </p:nvSpPr>
        <p:spPr/>
        <p:txBody>
          <a:bodyPr/>
          <a:p>
            <a:endParaRPr altLang="en-US"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blank">
  <p:cSld name="空白">
    <p:spTree>
      <p:nvGrpSpPr>
        <p:cNvPr id="106" name=""/>
        <p:cNvGrpSpPr/>
        <p:nvPr/>
      </p:nvGrpSpPr>
      <p:grpSpPr>
        <a:xfrm>
          <a:off x="0" y="0"/>
          <a:ext cx="0" cy="0"/>
          <a:chOff x="0" y="0"/>
          <a:chExt cx="0" cy="0"/>
        </a:xfrm>
      </p:grpSpPr>
      <p:sp>
        <p:nvSpPr>
          <p:cNvPr id="1048747" name="灯片编号占位符 1"/>
          <p:cNvSpPr>
            <a:spLocks noGrp="1"/>
          </p:cNvSpPr>
          <p:nvPr>
            <p:ph type="sldNum" sz="quarter" idx="10"/>
          </p:nvPr>
        </p:nvSpPr>
        <p:spPr/>
        <p:txBody>
          <a:bodyPr/>
          <a:p>
            <a:fld id="{B18D3EC3-5D18-4493-A831-A92CD7BB431D}" type="slidenum">
              <a:rPr altLang="en-US" lang="zh-CN" smtClean="0"/>
              <a:t>‹#›</a:t>
            </a:fld>
            <a:endParaRPr altLang="en-US" lang="zh-CN"/>
          </a:p>
        </p:txBody>
      </p:sp>
      <p:sp>
        <p:nvSpPr>
          <p:cNvPr id="1048748" name="页脚占位符 2"/>
          <p:cNvSpPr>
            <a:spLocks noGrp="1"/>
          </p:cNvSpPr>
          <p:nvPr>
            <p:ph type="ftr" sz="quarter" idx="11"/>
          </p:nvPr>
        </p:nvSpPr>
        <p:spPr/>
        <p:txBody>
          <a:bodyPr/>
          <a:p>
            <a:endParaRPr altLang="en-US" lang="zh-C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image" Target="../media/image3.png"/><Relationship Id="rId12" Type="http://schemas.openxmlformats.org/officeDocument/2006/relationships/image" Target="../media/image4.png"/><Relationship Id="rId1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dpi="0">
          <a:blip xmlns:r="http://schemas.openxmlformats.org/officeDocument/2006/relationships" r:embed="rId11"/>
          <a:srcRect/>
          <a:stretch>
            <a:fillRect/>
          </a:stretch>
        </a:blipFill>
        <a:effectLst/>
      </p:bgPr>
    </p:bg>
    <p:spTree>
      <p:nvGrpSpPr>
        <p:cNvPr id="14" name=""/>
        <p:cNvGrpSpPr/>
        <p:nvPr/>
      </p:nvGrpSpPr>
      <p:grpSpPr>
        <a:xfrm>
          <a:off x="0" y="0"/>
          <a:ext cx="0" cy="0"/>
          <a:chOff x="0" y="0"/>
          <a:chExt cx="0" cy="0"/>
        </a:xfrm>
      </p:grpSpPr>
      <p:sp>
        <p:nvSpPr>
          <p:cNvPr id="1048576" name="文本占位符 2"/>
          <p:cNvSpPr>
            <a:spLocks noGrp="1"/>
          </p:cNvSpPr>
          <p:nvPr>
            <p:ph type="body" idx="1"/>
          </p:nvPr>
        </p:nvSpPr>
        <p:spPr>
          <a:xfrm>
            <a:off x="457200" y="1200151"/>
            <a:ext cx="8229600" cy="3394472"/>
          </a:xfrm>
          <a:prstGeom prst="rect"/>
        </p:spPr>
        <p:txBody>
          <a:bodyPr bIns="45720" lIns="91440" rIns="91440" rtlCol="0" tIns="45720" vert="horz">
            <a:normAutofit/>
          </a:bodyPr>
          <a:p>
            <a:pPr lvl="0"/>
            <a:r>
              <a:rPr altLang="en-US" dirty="0" lang="zh-CN"/>
              <a:t>单击此处编辑母版文本样式</a:t>
            </a:r>
          </a:p>
          <a:p>
            <a:pPr lvl="1"/>
            <a:r>
              <a:rPr altLang="en-US" dirty="0" lang="zh-CN"/>
              <a:t>第二级</a:t>
            </a:r>
          </a:p>
          <a:p>
            <a:pPr lvl="2"/>
            <a:r>
              <a:rPr altLang="en-US" dirty="0" lang="zh-CN"/>
              <a:t>第三级</a:t>
            </a:r>
          </a:p>
          <a:p>
            <a:pPr lvl="3"/>
            <a:r>
              <a:rPr altLang="en-US" dirty="0" lang="zh-CN"/>
              <a:t>第四级</a:t>
            </a:r>
          </a:p>
          <a:p>
            <a:pPr lvl="4"/>
            <a:r>
              <a:rPr altLang="en-US" dirty="0" lang="zh-CN"/>
              <a:t>第五级</a:t>
            </a:r>
          </a:p>
        </p:txBody>
      </p:sp>
      <p:pic>
        <p:nvPicPr>
          <p:cNvPr id="2097152" name="Picture 1" descr="C:\Users\Administrator\AppData\Roaming\Tencent\Users\970790885\QQ\WinTemp\RichOle\4TL_HDAGBAAC%Q[TP_M7~94.png"/>
          <p:cNvPicPr>
            <a:picLocks noChangeAspect="1" noChangeArrowheads="1"/>
          </p:cNvPicPr>
          <p:nvPr userDrawn="1"/>
        </p:nvPicPr>
        <p:blipFill>
          <a:blip xmlns:r="http://schemas.openxmlformats.org/officeDocument/2006/relationships" r:embed="rId12"/>
          <a:srcRect/>
          <a:stretch>
            <a:fillRect/>
          </a:stretch>
        </p:blipFill>
        <p:spPr bwMode="auto">
          <a:xfrm>
            <a:off x="7215206" y="40193"/>
            <a:ext cx="1714480" cy="545516"/>
          </a:xfrm>
          <a:prstGeom prst="rect"/>
          <a:noFill/>
        </p:spPr>
      </p:pic>
      <p:sp>
        <p:nvSpPr>
          <p:cNvPr id="1048577" name="页脚占位符 3"/>
          <p:cNvSpPr>
            <a:spLocks noGrp="1"/>
          </p:cNvSpPr>
          <p:nvPr>
            <p:ph type="ftr" sz="quarter" idx="3"/>
          </p:nvPr>
        </p:nvSpPr>
        <p:spPr>
          <a:xfrm>
            <a:off x="3124200" y="4767263"/>
            <a:ext cx="2895600" cy="274637"/>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p>
        </p:txBody>
      </p:sp>
      <p:sp>
        <p:nvSpPr>
          <p:cNvPr id="1048578" name="灯片编号占位符 4"/>
          <p:cNvSpPr>
            <a:spLocks noGrp="1"/>
          </p:cNvSpPr>
          <p:nvPr>
            <p:ph type="sldNum" sz="quarter" idx="4"/>
          </p:nvPr>
        </p:nvSpPr>
        <p:spPr>
          <a:xfrm>
            <a:off x="6874736" y="4767263"/>
            <a:ext cx="2133600" cy="274637"/>
          </a:xfrm>
          <a:prstGeom prst="rect"/>
        </p:spPr>
        <p:txBody>
          <a:bodyPr anchor="ctr" bIns="45720" lIns="91440" rIns="91440" rtlCol="0" tIns="45720" vert="horz"/>
          <a:lstStyle>
            <a:lvl1pPr algn="r">
              <a:defRPr b="1" sz="1200">
                <a:solidFill>
                  <a:schemeClr val="tx1">
                    <a:tint val="75000"/>
                  </a:schemeClr>
                </a:solidFill>
              </a:defRPr>
            </a:lvl1pPr>
          </a:lstStyle>
          <a:p>
            <a:fld id="{B18D3EC3-5D18-4493-A831-A92CD7BB431D}" type="slidenum">
              <a:rPr altLang="en-US" lang="zh-CN" smtClean="0"/>
              <a:t>‹#›</a:t>
            </a:fld>
            <a:endParaRPr altLang="en-US" dirty="0" lang="zh-CN"/>
          </a:p>
        </p:txBody>
      </p:sp>
    </p:spTree>
  </p:cSld>
  <p:clrMap accent1="accent1" accent2="accent2" accent3="accent3" accent4="accent4" accent5="accent5" accent6="accent6" bg1="lt1" bg2="lt2" tx1="dk1" tx2="dk2"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hf dt="0" ftr="0" hdr="0" sldNum="1"/>
  <p:txStyles>
    <p:titleStyle>
      <a:lvl1pPr algn="ctr" defTabSz="914400" eaLnBrk="1" hangingPunct="1" latinLnBrk="0" rtl="0">
        <a:spcBef>
          <a:spcPct val="0"/>
        </a:spcBef>
        <a:buNone/>
        <a:defRPr sz="16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anose="020B0604020202020204"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anose="020B0604020202020204"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anose="020B0604020202020204"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anose="020B0604020202020204"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anose="020B0604020202020204"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anose="020B0604020202020204"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anose="020B0604020202020204"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anose="020B0604020202020204"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79" name=""/>
        <p:cNvGrpSpPr/>
        <p:nvPr/>
      </p:nvGrpSpPr>
      <p:grpSpPr>
        <a:xfrm>
          <a:off x="0" y="0"/>
          <a:ext cx="0" cy="0"/>
          <a:chOff x="0" y="0"/>
          <a:chExt cx="0" cy="0"/>
        </a:xfrm>
      </p:grpSpPr>
    </p:spTree>
  </p:cSld>
  <p:clrMap accent1="accent1" accent2="accent2" accent3="accent3" accent4="accent4" accent5="accent5" accent6="accent6" bg1="lt1" bg2="lt2" tx1="dk1" tx2="dk2" hlink="hlink" folHlink="folHlink"/>
  <p:sldLayoutIdLst>
    <p:sldLayoutId id="2147483685" r:id="rId1"/>
    <p:sldLayoutId id="2147483686" r:id="rId2"/>
    <p:sldLayoutId id="2147483687" r:id="rId3"/>
  </p:sldLayoutIdLst>
  <p:txStyles>
    <p:titleStyle>
      <a:lvl1pPr algn="ctr" eaLnBrk="0" fontAlgn="base" hangingPunct="0" rtl="0">
        <a:spcBef>
          <a:spcPct val="0"/>
        </a:spcBef>
        <a:spcAft>
          <a:spcPct val="0"/>
        </a:spcAft>
        <a:defRPr sz="4398" kern="1200">
          <a:solidFill>
            <a:schemeClr val="tx1"/>
          </a:solidFill>
          <a:latin typeface="+mj-lt"/>
          <a:ea typeface="+mj-ea"/>
          <a:cs typeface="+mj-cs"/>
        </a:defRPr>
      </a:lvl1pPr>
      <a:lvl2pPr algn="ctr" eaLnBrk="0" fontAlgn="base" hangingPunct="0" rtl="0">
        <a:spcBef>
          <a:spcPct val="0"/>
        </a:spcBef>
        <a:spcAft>
          <a:spcPct val="0"/>
        </a:spcAft>
        <a:defRPr sz="4398">
          <a:solidFill>
            <a:schemeClr val="tx1"/>
          </a:solidFill>
          <a:latin typeface="Calibri" panose="020F0502020204030204" pitchFamily="34" charset="0"/>
          <a:ea typeface="宋体" panose="02010600030101010101" pitchFamily="2" charset="-122"/>
        </a:defRPr>
      </a:lvl2pPr>
      <a:lvl3pPr algn="ctr" eaLnBrk="0" fontAlgn="base" hangingPunct="0" rtl="0">
        <a:spcBef>
          <a:spcPct val="0"/>
        </a:spcBef>
        <a:spcAft>
          <a:spcPct val="0"/>
        </a:spcAft>
        <a:defRPr sz="4398">
          <a:solidFill>
            <a:schemeClr val="tx1"/>
          </a:solidFill>
          <a:latin typeface="Calibri" panose="020F0502020204030204" pitchFamily="34" charset="0"/>
          <a:ea typeface="宋体" panose="02010600030101010101" pitchFamily="2" charset="-122"/>
        </a:defRPr>
      </a:lvl3pPr>
      <a:lvl4pPr algn="ctr" eaLnBrk="0" fontAlgn="base" hangingPunct="0" rtl="0">
        <a:spcBef>
          <a:spcPct val="0"/>
        </a:spcBef>
        <a:spcAft>
          <a:spcPct val="0"/>
        </a:spcAft>
        <a:defRPr sz="4398">
          <a:solidFill>
            <a:schemeClr val="tx1"/>
          </a:solidFill>
          <a:latin typeface="Calibri" panose="020F0502020204030204" pitchFamily="34" charset="0"/>
          <a:ea typeface="宋体" panose="02010600030101010101" pitchFamily="2" charset="-122"/>
        </a:defRPr>
      </a:lvl4pPr>
      <a:lvl5pPr algn="ctr" eaLnBrk="0" fontAlgn="base" hangingPunct="0" rtl="0">
        <a:spcBef>
          <a:spcPct val="0"/>
        </a:spcBef>
        <a:spcAft>
          <a:spcPct val="0"/>
        </a:spcAft>
        <a:defRPr sz="4398">
          <a:solidFill>
            <a:schemeClr val="tx1"/>
          </a:solidFill>
          <a:latin typeface="Calibri" panose="020F0502020204030204" pitchFamily="34" charset="0"/>
          <a:ea typeface="宋体" panose="02010600030101010101" pitchFamily="2" charset="-122"/>
        </a:defRPr>
      </a:lvl5pPr>
      <a:lvl6pPr algn="ctr" fontAlgn="base" marL="457154" rtl="0">
        <a:spcBef>
          <a:spcPct val="0"/>
        </a:spcBef>
        <a:spcAft>
          <a:spcPct val="0"/>
        </a:spcAft>
        <a:defRPr sz="4398">
          <a:solidFill>
            <a:schemeClr val="tx1"/>
          </a:solidFill>
          <a:latin typeface="Calibri" panose="020F0502020204030204" pitchFamily="34" charset="0"/>
          <a:ea typeface="宋体" panose="02010600030101010101" pitchFamily="2" charset="-122"/>
        </a:defRPr>
      </a:lvl6pPr>
      <a:lvl7pPr algn="ctr" fontAlgn="base" marL="914309" rtl="0">
        <a:spcBef>
          <a:spcPct val="0"/>
        </a:spcBef>
        <a:spcAft>
          <a:spcPct val="0"/>
        </a:spcAft>
        <a:defRPr sz="4398">
          <a:solidFill>
            <a:schemeClr val="tx1"/>
          </a:solidFill>
          <a:latin typeface="Calibri" panose="020F0502020204030204" pitchFamily="34" charset="0"/>
          <a:ea typeface="宋体" panose="02010600030101010101" pitchFamily="2" charset="-122"/>
        </a:defRPr>
      </a:lvl7pPr>
      <a:lvl8pPr algn="ctr" fontAlgn="base" marL="1371463" rtl="0">
        <a:spcBef>
          <a:spcPct val="0"/>
        </a:spcBef>
        <a:spcAft>
          <a:spcPct val="0"/>
        </a:spcAft>
        <a:defRPr sz="4398">
          <a:solidFill>
            <a:schemeClr val="tx1"/>
          </a:solidFill>
          <a:latin typeface="Calibri" panose="020F0502020204030204" pitchFamily="34" charset="0"/>
          <a:ea typeface="宋体" panose="02010600030101010101" pitchFamily="2" charset="-122"/>
        </a:defRPr>
      </a:lvl8pPr>
      <a:lvl9pPr algn="ctr" fontAlgn="base" marL="1828617" rtl="0">
        <a:spcBef>
          <a:spcPct val="0"/>
        </a:spcBef>
        <a:spcAft>
          <a:spcPct val="0"/>
        </a:spcAft>
        <a:defRPr sz="4398">
          <a:solidFill>
            <a:schemeClr val="tx1"/>
          </a:solidFill>
          <a:latin typeface="Calibri" panose="020F0502020204030204" pitchFamily="34" charset="0"/>
          <a:ea typeface="宋体" panose="02010600030101010101" pitchFamily="2" charset="-122"/>
        </a:defRPr>
      </a:lvl9pPr>
    </p:titleStyle>
    <p:bodyStyle>
      <a:lvl1pPr algn="l" eaLnBrk="0" fontAlgn="base" hangingPunct="0" indent="-342866" marL="342866" rtl="0">
        <a:spcBef>
          <a:spcPct val="20000"/>
        </a:spcBef>
        <a:spcAft>
          <a:spcPct val="0"/>
        </a:spcAft>
        <a:buFont typeface="Arial" panose="020B0604020202020204" pitchFamily="34" charset="0"/>
        <a:buChar char="•"/>
        <a:defRPr sz="3199" kern="1200">
          <a:solidFill>
            <a:schemeClr val="tx1"/>
          </a:solidFill>
          <a:latin typeface="+mn-lt"/>
          <a:ea typeface="+mn-ea"/>
          <a:cs typeface="+mn-cs"/>
        </a:defRPr>
      </a:lvl1pPr>
      <a:lvl2pPr algn="l" eaLnBrk="0" fontAlgn="base" hangingPunct="0" indent="-285722" marL="742876" rtl="0">
        <a:spcBef>
          <a:spcPct val="20000"/>
        </a:spcBef>
        <a:spcAft>
          <a:spcPct val="0"/>
        </a:spcAft>
        <a:buFont typeface="Arial" panose="020B0604020202020204" pitchFamily="34" charset="0"/>
        <a:buChar char="–"/>
        <a:defRPr sz="2801" kern="1200">
          <a:solidFill>
            <a:schemeClr val="tx1"/>
          </a:solidFill>
          <a:latin typeface="+mn-lt"/>
          <a:ea typeface="+mn-ea"/>
          <a:cs typeface="+mn-cs"/>
        </a:defRPr>
      </a:lvl2pPr>
      <a:lvl3pPr algn="l" eaLnBrk="0" fontAlgn="base" hangingPunct="0" indent="-228578" marL="1142886" rtl="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algn="l" eaLnBrk="0" fontAlgn="base" hangingPunct="0" indent="-228578" marL="1600040" rtl="0">
        <a:spcBef>
          <a:spcPct val="20000"/>
        </a:spcBef>
        <a:spcAft>
          <a:spcPct val="0"/>
        </a:spcAft>
        <a:buFont typeface="Arial" panose="020B0604020202020204" pitchFamily="34" charset="0"/>
        <a:buChar char="–"/>
        <a:defRPr sz="1999" kern="1200">
          <a:solidFill>
            <a:schemeClr val="tx1"/>
          </a:solidFill>
          <a:latin typeface="+mn-lt"/>
          <a:ea typeface="+mn-ea"/>
          <a:cs typeface="+mn-cs"/>
        </a:defRPr>
      </a:lvl4pPr>
      <a:lvl5pPr algn="l" eaLnBrk="0" fontAlgn="base" hangingPunct="0" indent="-228578" marL="2057195" rtl="0">
        <a:spcBef>
          <a:spcPct val="20000"/>
        </a:spcBef>
        <a:spcAft>
          <a:spcPct val="0"/>
        </a:spcAft>
        <a:buFont typeface="Arial" panose="020B0604020202020204" pitchFamily="34" charset="0"/>
        <a:buChar char="»"/>
        <a:defRPr sz="1999" kern="1200">
          <a:solidFill>
            <a:schemeClr val="tx1"/>
          </a:solidFill>
          <a:latin typeface="+mn-lt"/>
          <a:ea typeface="+mn-ea"/>
          <a:cs typeface="+mn-cs"/>
        </a:defRPr>
      </a:lvl5pPr>
      <a:lvl6pPr algn="l" defTabSz="914309" eaLnBrk="1" hangingPunct="1" indent="-228578" latinLnBrk="0" marL="2514349" rtl="0">
        <a:spcBef>
          <a:spcPct val="20000"/>
        </a:spcBef>
        <a:buFont typeface="Arial" panose="020B0604020202020204" pitchFamily="34" charset="0"/>
        <a:buChar char="•"/>
        <a:defRPr sz="1999" kern="1200">
          <a:solidFill>
            <a:schemeClr val="tx1"/>
          </a:solidFill>
          <a:latin typeface="+mn-lt"/>
          <a:ea typeface="+mn-ea"/>
          <a:cs typeface="+mn-cs"/>
        </a:defRPr>
      </a:lvl6pPr>
      <a:lvl7pPr algn="l" defTabSz="914309" eaLnBrk="1" hangingPunct="1" indent="-228578" latinLnBrk="0" marL="2971503" rtl="0">
        <a:spcBef>
          <a:spcPct val="20000"/>
        </a:spcBef>
        <a:buFont typeface="Arial" panose="020B0604020202020204" pitchFamily="34" charset="0"/>
        <a:buChar char="•"/>
        <a:defRPr sz="1999" kern="1200">
          <a:solidFill>
            <a:schemeClr val="tx1"/>
          </a:solidFill>
          <a:latin typeface="+mn-lt"/>
          <a:ea typeface="+mn-ea"/>
          <a:cs typeface="+mn-cs"/>
        </a:defRPr>
      </a:lvl7pPr>
      <a:lvl8pPr algn="l" defTabSz="914309" eaLnBrk="1" hangingPunct="1" indent="-228578" latinLnBrk="0" marL="3428657" rtl="0">
        <a:spcBef>
          <a:spcPct val="20000"/>
        </a:spcBef>
        <a:buFont typeface="Arial" panose="020B0604020202020204" pitchFamily="34" charset="0"/>
        <a:buChar char="•"/>
        <a:defRPr sz="1999" kern="1200">
          <a:solidFill>
            <a:schemeClr val="tx1"/>
          </a:solidFill>
          <a:latin typeface="+mn-lt"/>
          <a:ea typeface="+mn-ea"/>
          <a:cs typeface="+mn-cs"/>
        </a:defRPr>
      </a:lvl8pPr>
      <a:lvl9pPr algn="l" defTabSz="914309" eaLnBrk="1" hangingPunct="1" indent="-228578" latinLnBrk="0" marL="3885812" rtl="0">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zh-CN"/>
      </a:defPPr>
      <a:lvl1pPr algn="l" defTabSz="914309" eaLnBrk="1" hangingPunct="1" latinLnBrk="0" marL="0" rtl="0">
        <a:defRPr sz="1800" kern="1200">
          <a:solidFill>
            <a:schemeClr val="tx1"/>
          </a:solidFill>
          <a:latin typeface="+mn-lt"/>
          <a:ea typeface="+mn-ea"/>
          <a:cs typeface="+mn-cs"/>
        </a:defRPr>
      </a:lvl1pPr>
      <a:lvl2pPr algn="l" defTabSz="914309" eaLnBrk="1" hangingPunct="1" latinLnBrk="0" marL="457154" rtl="0">
        <a:defRPr sz="1800" kern="1200">
          <a:solidFill>
            <a:schemeClr val="tx1"/>
          </a:solidFill>
          <a:latin typeface="+mn-lt"/>
          <a:ea typeface="+mn-ea"/>
          <a:cs typeface="+mn-cs"/>
        </a:defRPr>
      </a:lvl2pPr>
      <a:lvl3pPr algn="l" defTabSz="914309" eaLnBrk="1" hangingPunct="1" latinLnBrk="0" marL="914309" rtl="0">
        <a:defRPr sz="1800" kern="1200">
          <a:solidFill>
            <a:schemeClr val="tx1"/>
          </a:solidFill>
          <a:latin typeface="+mn-lt"/>
          <a:ea typeface="+mn-ea"/>
          <a:cs typeface="+mn-cs"/>
        </a:defRPr>
      </a:lvl3pPr>
      <a:lvl4pPr algn="l" defTabSz="914309" eaLnBrk="1" hangingPunct="1" latinLnBrk="0" marL="1371463" rtl="0">
        <a:defRPr sz="1800" kern="1200">
          <a:solidFill>
            <a:schemeClr val="tx1"/>
          </a:solidFill>
          <a:latin typeface="+mn-lt"/>
          <a:ea typeface="+mn-ea"/>
          <a:cs typeface="+mn-cs"/>
        </a:defRPr>
      </a:lvl4pPr>
      <a:lvl5pPr algn="l" defTabSz="914309" eaLnBrk="1" hangingPunct="1" latinLnBrk="0" marL="1828617" rtl="0">
        <a:defRPr sz="1800" kern="1200">
          <a:solidFill>
            <a:schemeClr val="tx1"/>
          </a:solidFill>
          <a:latin typeface="+mn-lt"/>
          <a:ea typeface="+mn-ea"/>
          <a:cs typeface="+mn-cs"/>
        </a:defRPr>
      </a:lvl5pPr>
      <a:lvl6pPr algn="l" defTabSz="914309" eaLnBrk="1" hangingPunct="1" latinLnBrk="0" marL="2285771" rtl="0">
        <a:defRPr sz="1800" kern="1200">
          <a:solidFill>
            <a:schemeClr val="tx1"/>
          </a:solidFill>
          <a:latin typeface="+mn-lt"/>
          <a:ea typeface="+mn-ea"/>
          <a:cs typeface="+mn-cs"/>
        </a:defRPr>
      </a:lvl6pPr>
      <a:lvl7pPr algn="l" defTabSz="914309" eaLnBrk="1" hangingPunct="1" latinLnBrk="0" marL="2742926" rtl="0">
        <a:defRPr sz="1800" kern="1200">
          <a:solidFill>
            <a:schemeClr val="tx1"/>
          </a:solidFill>
          <a:latin typeface="+mn-lt"/>
          <a:ea typeface="+mn-ea"/>
          <a:cs typeface="+mn-cs"/>
        </a:defRPr>
      </a:lvl7pPr>
      <a:lvl8pPr algn="l" defTabSz="914309" eaLnBrk="1" hangingPunct="1" latinLnBrk="0" marL="3200080" rtl="0">
        <a:defRPr sz="1800" kern="1200">
          <a:solidFill>
            <a:schemeClr val="tx1"/>
          </a:solidFill>
          <a:latin typeface="+mn-lt"/>
          <a:ea typeface="+mn-ea"/>
          <a:cs typeface="+mn-cs"/>
        </a:defRPr>
      </a:lvl8pPr>
      <a:lvl9pPr algn="l" defTabSz="914309" eaLnBrk="1" hangingPunct="1" latinLnBrk="0" marL="3657234"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7" name=""/>
        <p:cNvGrpSpPr/>
        <p:nvPr/>
      </p:nvGrpSpPr>
      <p:grpSpPr>
        <a:xfrm>
          <a:off x="0" y="0"/>
          <a:ext cx="0" cy="0"/>
          <a:chOff x="0" y="0"/>
          <a:chExt cx="0" cy="0"/>
        </a:xfrm>
      </p:grpSpPr>
      <p:sp>
        <p:nvSpPr>
          <p:cNvPr id="1048584" name="灯片编号占位符 1"/>
          <p:cNvSpPr>
            <a:spLocks noGrp="1"/>
          </p:cNvSpPr>
          <p:nvPr>
            <p:ph type="sldNum" sz="quarter" idx="10"/>
          </p:nvPr>
        </p:nvSpPr>
        <p:spPr/>
        <p:txBody>
          <a:bodyPr/>
          <a:p>
            <a:fld id="{B18D3EC3-5D18-4493-A831-A92CD7BB431D}" type="slidenum">
              <a:rPr altLang="en-US" lang="zh-CN" smtClean="0"/>
              <a:t>1</a:t>
            </a:fld>
            <a:endParaRPr altLang="en-US" lang="zh-CN"/>
          </a:p>
        </p:txBody>
      </p:sp>
      <p:sp>
        <p:nvSpPr>
          <p:cNvPr id="1048585" name="矩形 14"/>
          <p:cNvSpPr/>
          <p:nvPr/>
        </p:nvSpPr>
        <p:spPr>
          <a:xfrm>
            <a:off x="0" y="1285589"/>
            <a:ext cx="9144001" cy="1934233"/>
          </a:xfrm>
          <a:prstGeom prst="rect"/>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p>
            <a:pPr algn="ctr"/>
            <a:endParaRPr altLang="en-US" lang="zh-CN"/>
          </a:p>
        </p:txBody>
      </p:sp>
      <p:sp>
        <p:nvSpPr>
          <p:cNvPr id="1048586" name="Rectangle 3"/>
          <p:cNvSpPr txBox="1">
            <a:spLocks noChangeArrowheads="1"/>
          </p:cNvSpPr>
          <p:nvPr/>
        </p:nvSpPr>
        <p:spPr>
          <a:xfrm>
            <a:off x="1907704" y="1708150"/>
            <a:ext cx="6840760" cy="1141730"/>
          </a:xfrm>
          <a:prstGeom prst="rect"/>
        </p:spPr>
        <p:txBody>
          <a:bodyPr anchor="ctr" bIns="45720" lIns="91440" rIns="91440" rtlCol="0" tIns="45720" vert="horz">
            <a:noAutofit/>
          </a:bodyPr>
          <a:lstStyle>
            <a:lvl1pPr algn="ctr" defTabSz="914400" eaLnBrk="1" hangingPunct="1" latinLnBrk="0" rtl="0">
              <a:spcBef>
                <a:spcPct val="0"/>
              </a:spcBef>
              <a:buNone/>
              <a:defRPr sz="4400" kern="1200">
                <a:solidFill>
                  <a:schemeClr val="tx1"/>
                </a:solidFill>
                <a:latin typeface="+mj-lt"/>
                <a:ea typeface="+mj-ea"/>
                <a:cs typeface="+mj-cs"/>
              </a:defRPr>
            </a:lvl1pPr>
          </a:lstStyle>
          <a:p>
            <a:r>
              <a:rPr altLang="zh-CN" b="1" dirty="0" sz="3600" lang="en-US">
                <a:solidFill>
                  <a:schemeClr val="bg1"/>
                </a:solidFill>
                <a:latin typeface="微软雅黑" panose="020B0503020204020204" pitchFamily="34" charset="-122"/>
                <a:ea typeface="微软雅黑" panose="020B0503020204020204" pitchFamily="34" charset="-122"/>
              </a:rPr>
              <a:t>2022</a:t>
            </a:r>
            <a:r>
              <a:rPr altLang="en-US" b="1" dirty="0" sz="3600" lang="zh-CN">
                <a:solidFill>
                  <a:schemeClr val="bg1"/>
                </a:solidFill>
                <a:latin typeface="微软雅黑" panose="020B0503020204020204" pitchFamily="34" charset="-122"/>
                <a:ea typeface="微软雅黑" panose="020B0503020204020204" pitchFamily="34" charset="-122"/>
              </a:rPr>
              <a:t>年增值税期末留抵退税新政</a:t>
            </a:r>
            <a:endParaRPr altLang="zh-CN" b="1" dirty="0" sz="3600" lang="en-US">
              <a:solidFill>
                <a:schemeClr val="bg1"/>
              </a:solidFill>
              <a:latin typeface="微软雅黑" panose="020B0503020204020204" pitchFamily="34" charset="-122"/>
              <a:ea typeface="微软雅黑" panose="020B0503020204020204" pitchFamily="34" charset="-122"/>
            </a:endParaRPr>
          </a:p>
          <a:p>
            <a:r>
              <a:rPr altLang="en-US" b="1" dirty="0" sz="3600" lang="zh-CN">
                <a:solidFill>
                  <a:schemeClr val="bg1"/>
                </a:solidFill>
                <a:latin typeface="微软雅黑" panose="020B0503020204020204" pitchFamily="34" charset="-122"/>
                <a:ea typeface="微软雅黑" panose="020B0503020204020204" pitchFamily="34" charset="-122"/>
              </a:rPr>
              <a:t>要点解读</a:t>
            </a:r>
            <a:endParaRPr b="1" dirty="0" sz="3600" lang="zh-CN">
              <a:solidFill>
                <a:schemeClr val="bg1"/>
              </a:solidFill>
              <a:latin typeface="微软雅黑" panose="020B0503020204020204" pitchFamily="34" charset="-122"/>
              <a:ea typeface="微软雅黑" panose="020B0503020204020204" pitchFamily="34" charset="-122"/>
            </a:endParaRPr>
          </a:p>
        </p:txBody>
      </p:sp>
      <p:sp>
        <p:nvSpPr>
          <p:cNvPr id="1048587" name="文本框 76"/>
          <p:cNvSpPr txBox="1"/>
          <p:nvPr/>
        </p:nvSpPr>
        <p:spPr>
          <a:xfrm>
            <a:off x="5796136" y="4243651"/>
            <a:ext cx="1318260" cy="307340"/>
          </a:xfrm>
          <a:prstGeom prst="rect"/>
          <a:noFill/>
        </p:spPr>
        <p:txBody>
          <a:bodyPr bIns="0" lIns="0" rIns="0" rtlCol="0" tIns="0" wrap="square">
            <a:spAutoFit/>
          </a:bodyPr>
          <a:p>
            <a:r>
              <a:rPr b="1" dirty="0" sz="2000" lang="en-US">
                <a:solidFill>
                  <a:srgbClr val="005DA2"/>
                </a:solidFill>
                <a:latin typeface="微软雅黑" panose="020B0503020204020204" pitchFamily="34" charset="-122"/>
                <a:ea typeface="微软雅黑" panose="020B0503020204020204" pitchFamily="34" charset="-122"/>
              </a:rPr>
              <a:t>2022.03</a:t>
            </a:r>
            <a:endParaRPr altLang="en-US" b="1" dirty="0" sz="2000" lang="zh-CN">
              <a:solidFill>
                <a:srgbClr val="005DA2"/>
              </a:solidFill>
              <a:latin typeface="微软雅黑" panose="020B0503020204020204" pitchFamily="34" charset="-122"/>
              <a:ea typeface="微软雅黑" panose="020B0503020204020204" pitchFamily="34" charset="-122"/>
            </a:endParaRPr>
          </a:p>
        </p:txBody>
      </p:sp>
      <p:pic>
        <p:nvPicPr>
          <p:cNvPr id="2097155" name="图片 11"/>
          <p:cNvPicPr>
            <a:picLocks noChangeAspect="1"/>
          </p:cNvPicPr>
          <p:nvPr/>
        </p:nvPicPr>
        <p:blipFill>
          <a:blip xmlns:r="http://schemas.openxmlformats.org/officeDocument/2006/relationships" r:embed="rId1" cstate="print"/>
          <a:stretch>
            <a:fillRect/>
          </a:stretch>
        </p:blipFill>
        <p:spPr>
          <a:xfrm>
            <a:off x="212380" y="1316664"/>
            <a:ext cx="1975507" cy="1879488"/>
          </a:xfrm>
          <a:prstGeom prst="rect"/>
          <a:effectLst>
            <a:outerShdw algn="tl" blurRad="50800" dir="2700000" dist="38100" rotWithShape="0">
              <a:prstClr val="black">
                <a:alpha val="40000"/>
              </a:prstClr>
            </a:outerShdw>
            <a:reflection algn="bl" blurRad="6350" dir="5400000" endA="300" endPos="35000" rotWithShape="0" stA="52000" sy="-100000"/>
          </a:effectLst>
        </p:spPr>
      </p:pic>
      <p:sp>
        <p:nvSpPr>
          <p:cNvPr id="1048588" name="文本框 7"/>
          <p:cNvSpPr txBox="1"/>
          <p:nvPr/>
        </p:nvSpPr>
        <p:spPr>
          <a:xfrm>
            <a:off x="4060967" y="3723878"/>
            <a:ext cx="4582648" cy="400110"/>
          </a:xfrm>
          <a:prstGeom prst="rect"/>
          <a:noFill/>
        </p:spPr>
        <p:txBody>
          <a:bodyPr wrap="square">
            <a:spAutoFit/>
          </a:bodyPr>
          <a:p>
            <a:r>
              <a:rPr altLang="en-US" b="1" dirty="0" sz="2000" lang="zh-CN">
                <a:solidFill>
                  <a:srgbClr val="005DA2"/>
                </a:solidFill>
                <a:latin typeface="微软雅黑" panose="020B0503020204020204" pitchFamily="34" charset="-122"/>
                <a:ea typeface="微软雅黑" panose="020B0503020204020204" pitchFamily="34" charset="-122"/>
                <a:sym typeface="+mn-lt"/>
              </a:rPr>
              <a:t>闵行区税务局货物和劳务税科    张亦弛</a:t>
            </a:r>
            <a:endParaRPr altLang="en-US" b="1" dirty="0" sz="2000" lang="zh-CN">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646" name="文本框 10"/>
          <p:cNvSpPr txBox="1"/>
          <p:nvPr/>
        </p:nvSpPr>
        <p:spPr>
          <a:xfrm>
            <a:off x="827405" y="202092"/>
            <a:ext cx="3990976" cy="900230"/>
          </a:xfrm>
          <a:prstGeom prst="rect"/>
          <a:noFill/>
          <a:ln w="9525">
            <a:noFill/>
          </a:ln>
        </p:spPr>
        <p:txBody>
          <a:bodyPr anchor="t" bIns="34282" lIns="68565" rIns="68565" tIns="34282" wrap="square">
            <a:spAutoFit/>
          </a:bodyPr>
          <a:p>
            <a:pPr fontAlgn="base">
              <a:spcBef>
                <a:spcPct val="0"/>
              </a:spcBef>
              <a:spcAft>
                <a:spcPct val="0"/>
              </a:spcAft>
            </a:pPr>
            <a:r>
              <a:rPr altLang="en-US" b="1" dirty="0" lang="zh-CN">
                <a:solidFill>
                  <a:srgbClr val="005DA2"/>
                </a:solidFill>
                <a:latin typeface="微软雅黑" panose="020B0503020204020204" pitchFamily="34" charset="-122"/>
                <a:ea typeface="微软雅黑" panose="020B0503020204020204" pitchFamily="34" charset="-122"/>
                <a:sym typeface="+mn-lt"/>
              </a:rPr>
              <a:t>二、新政适用主体的确定</a:t>
            </a:r>
          </a:p>
          <a:p>
            <a:pPr fontAlgn="base">
              <a:spcBef>
                <a:spcPct val="0"/>
              </a:spcBef>
              <a:spcAft>
                <a:spcPct val="0"/>
              </a:spcAft>
            </a:pPr>
            <a:endParaRPr altLang="zh-CN" b="1" dirty="0" lang="zh-CN">
              <a:solidFill>
                <a:srgbClr val="005DA2"/>
              </a:solidFill>
              <a:latin typeface="微软雅黑" panose="020B0503020204020204" pitchFamily="34" charset="-122"/>
              <a:ea typeface="微软雅黑" panose="020B0503020204020204" pitchFamily="34" charset="-122"/>
            </a:endParaRPr>
          </a:p>
          <a:p>
            <a:pPr defTabSz="914400" fontAlgn="base">
              <a:spcBef>
                <a:spcPct val="0"/>
              </a:spcBef>
              <a:spcAft>
                <a:spcPct val="0"/>
              </a:spcAft>
            </a:pPr>
            <a:endParaRPr altLang="en-US" b="1" dirty="0" lang="zh-CN">
              <a:solidFill>
                <a:srgbClr val="005DA2"/>
              </a:solidFill>
              <a:latin typeface="微软雅黑" panose="020B0503020204020204" pitchFamily="34" charset="-122"/>
              <a:ea typeface="微软雅黑" panose="020B0503020204020204" pitchFamily="34" charset="-122"/>
            </a:endParaRPr>
          </a:p>
        </p:txBody>
      </p:sp>
      <p:sp>
        <p:nvSpPr>
          <p:cNvPr id="1048647" name="文本框 8"/>
          <p:cNvSpPr txBox="1"/>
          <p:nvPr/>
        </p:nvSpPr>
        <p:spPr>
          <a:xfrm>
            <a:off x="2627784" y="1851670"/>
            <a:ext cx="6256655" cy="707886"/>
          </a:xfrm>
          <a:prstGeom prst="rect"/>
          <a:noFill/>
        </p:spPr>
        <p:txBody>
          <a:bodyPr rtlCol="0" wrap="square">
            <a:spAutoFit/>
          </a:bodyPr>
          <a:p>
            <a:pPr algn="ctr"/>
            <a:r>
              <a:rPr altLang="en-US" b="1" dirty="0" sz="4000" lang="zh-CN">
                <a:ln w="0">
                  <a:noFill/>
                </a:ln>
                <a:solidFill>
                  <a:schemeClr val="tx1">
                    <a:lumMod val="65000"/>
                    <a:lumOff val="35000"/>
                  </a:schemeClr>
                </a:solidFill>
                <a:cs typeface="+mn-ea"/>
                <a:sym typeface="+mn-lt"/>
              </a:rPr>
              <a:t>新政适用主体的确定</a:t>
            </a:r>
          </a:p>
        </p:txBody>
      </p:sp>
      <p:grpSp>
        <p:nvGrpSpPr>
          <p:cNvPr id="60" name="组合 9"/>
          <p:cNvGrpSpPr/>
          <p:nvPr/>
        </p:nvGrpSpPr>
        <p:grpSpPr>
          <a:xfrm>
            <a:off x="467544" y="1575106"/>
            <a:ext cx="2127545" cy="1780869"/>
            <a:chOff x="1072586" y="730321"/>
            <a:chExt cx="5273250" cy="4571656"/>
          </a:xfrm>
        </p:grpSpPr>
        <p:sp>
          <p:nvSpPr>
            <p:cNvPr id="1048648" name="矩形 10"/>
            <p:cNvSpPr/>
            <p:nvPr/>
          </p:nvSpPr>
          <p:spPr>
            <a:xfrm rot="2648372">
              <a:off x="1072586" y="730321"/>
              <a:ext cx="4474028" cy="4474028"/>
            </a:xfrm>
            <a:prstGeom prst="rect"/>
            <a:noFill/>
            <a:ln w="38100">
              <a:solidFill>
                <a:srgbClr val="00374C"/>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cs typeface="+mn-ea"/>
                <a:sym typeface="+mn-lt"/>
              </a:endParaRPr>
            </a:p>
          </p:txBody>
        </p:sp>
        <p:sp>
          <p:nvSpPr>
            <p:cNvPr id="1048649" name="矩形 11"/>
            <p:cNvSpPr/>
            <p:nvPr/>
          </p:nvSpPr>
          <p:spPr>
            <a:xfrm rot="2648372">
              <a:off x="1846331" y="756879"/>
              <a:ext cx="4499505" cy="4545098"/>
            </a:xfrm>
            <a:prstGeom prst="rect"/>
            <a:solidFill>
              <a:srgbClr val="FAFAF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cs typeface="+mn-ea"/>
                <a:sym typeface="+mn-lt"/>
              </a:endParaRPr>
            </a:p>
          </p:txBody>
        </p:sp>
      </p:grpSp>
      <p:sp>
        <p:nvSpPr>
          <p:cNvPr id="1048650" name="文本框 12"/>
          <p:cNvSpPr txBox="1"/>
          <p:nvPr/>
        </p:nvSpPr>
        <p:spPr>
          <a:xfrm>
            <a:off x="962452" y="1870456"/>
            <a:ext cx="1449904" cy="1198880"/>
          </a:xfrm>
          <a:prstGeom prst="rect"/>
          <a:noFill/>
        </p:spPr>
        <p:txBody>
          <a:bodyPr rtlCol="0" wrap="square">
            <a:spAutoFit/>
          </a:bodyPr>
          <a:p>
            <a:r>
              <a:rPr altLang="en-US" dirty="0" sz="7200" lang="zh-CN">
                <a:solidFill>
                  <a:schemeClr val="tx2">
                    <a:lumMod val="60000"/>
                    <a:lumOff val="40000"/>
                  </a:schemeClr>
                </a:solidFill>
                <a:cs typeface="+mn-ea"/>
                <a:sym typeface="+mn-lt"/>
              </a:rPr>
              <a:t>二</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651" name="文本框 10"/>
          <p:cNvSpPr txBox="1"/>
          <p:nvPr/>
        </p:nvSpPr>
        <p:spPr>
          <a:xfrm>
            <a:off x="827405" y="202092"/>
            <a:ext cx="3990976" cy="623231"/>
          </a:xfrm>
          <a:prstGeom prst="rect"/>
          <a:noFill/>
          <a:ln w="9525">
            <a:noFill/>
          </a:ln>
        </p:spPr>
        <p:txBody>
          <a:bodyPr anchor="t" bIns="34282" lIns="68565" rIns="68565" tIns="34282" wrap="square">
            <a:spAutoFit/>
          </a:bodyPr>
          <a:p>
            <a:pPr fontAlgn="base">
              <a:spcBef>
                <a:spcPct val="0"/>
              </a:spcBef>
              <a:spcAft>
                <a:spcPct val="0"/>
              </a:spcAft>
            </a:pPr>
            <a:r>
              <a:rPr altLang="en-US" b="1" dirty="0" lang="zh-CN">
                <a:solidFill>
                  <a:srgbClr val="005DA2"/>
                </a:solidFill>
                <a:latin typeface="微软雅黑" panose="020B0503020204020204" pitchFamily="34" charset="-122"/>
                <a:ea typeface="微软雅黑" panose="020B0503020204020204" pitchFamily="34" charset="-122"/>
                <a:sym typeface="+mn-lt"/>
              </a:rPr>
              <a:t>二、新政适用主体的确定</a:t>
            </a:r>
          </a:p>
          <a:p>
            <a:pPr defTabSz="914400" fontAlgn="base">
              <a:spcBef>
                <a:spcPct val="0"/>
              </a:spcBef>
              <a:spcAft>
                <a:spcPct val="0"/>
              </a:spcAft>
            </a:pPr>
            <a:endParaRPr altLang="en-US" b="1" dirty="0" lang="zh-CN">
              <a:solidFill>
                <a:srgbClr val="005DA2"/>
              </a:solidFill>
              <a:latin typeface="微软雅黑" panose="020B0503020204020204" pitchFamily="34" charset="-122"/>
              <a:ea typeface="微软雅黑" panose="020B0503020204020204" pitchFamily="34" charset="-122"/>
            </a:endParaRPr>
          </a:p>
        </p:txBody>
      </p:sp>
      <p:sp>
        <p:nvSpPr>
          <p:cNvPr id="1048652" name="文本框 3"/>
          <p:cNvSpPr txBox="1"/>
          <p:nvPr/>
        </p:nvSpPr>
        <p:spPr>
          <a:xfrm>
            <a:off x="1115617" y="784718"/>
            <a:ext cx="6192688" cy="464871"/>
          </a:xfrm>
          <a:prstGeom prst="rect"/>
          <a:noFill/>
        </p:spPr>
        <p:txBody>
          <a:bodyPr rtlCol="0" wrap="square">
            <a:spAutoFit/>
          </a:bodyPr>
          <a:p>
            <a:pPr algn="l" fontAlgn="auto">
              <a:lnSpc>
                <a:spcPct val="150000"/>
              </a:lnSpc>
            </a:pPr>
            <a:r>
              <a:rPr altLang="en-US" b="1" dirty="0" lang="zh-CN">
                <a:solidFill>
                  <a:srgbClr val="0070C0"/>
                </a:solidFill>
                <a:cs typeface="+mn-ea"/>
              </a:rPr>
              <a:t>中小微型企业和大型企业的划分</a:t>
            </a:r>
          </a:p>
        </p:txBody>
      </p:sp>
      <p:grpSp>
        <p:nvGrpSpPr>
          <p:cNvPr id="62" name="组合 4"/>
          <p:cNvGrpSpPr/>
          <p:nvPr/>
        </p:nvGrpSpPr>
        <p:grpSpPr>
          <a:xfrm>
            <a:off x="611560" y="825345"/>
            <a:ext cx="504056" cy="450660"/>
            <a:chOff x="4072961" y="2715736"/>
            <a:chExt cx="1306800" cy="1022805"/>
          </a:xfrm>
          <a:solidFill>
            <a:schemeClr val="accent1"/>
          </a:solidFill>
        </p:grpSpPr>
        <p:sp>
          <p:nvSpPr>
            <p:cNvPr id="1048653" name="íŝ1îdé"/>
            <p:cNvSpPr txBox="1"/>
            <p:nvPr/>
          </p:nvSpPr>
          <p:spPr>
            <a:xfrm>
              <a:off x="4072961" y="2715736"/>
              <a:ext cx="1306800" cy="720000"/>
            </a:xfrm>
            <a:prstGeom prst="wave"/>
            <a:grpFill/>
            <a:ln>
              <a:noFill/>
            </a:ln>
          </p:spPr>
          <p:txBody>
            <a:bodyPr anchor="ctr" bIns="34290" lIns="68580" rIns="68580" tIns="34290" wrap="square">
              <a:noAutofit/>
              <a:scene3d>
                <a:camera prst="orthographicFront"/>
                <a:lightRig dir="t" rig="threePt"/>
              </a:scene3d>
              <a:sp3d contourW="12700"/>
            </a:bodyPr>
            <a:p>
              <a:pPr algn="ctr" lvl="0"/>
              <a:endParaRPr altLang="en-US" b="1" dirty="0" sz="1500" lang="zh-CN">
                <a:solidFill>
                  <a:schemeClr val="bg1"/>
                </a:solidFill>
                <a:cs typeface="+mn-ea"/>
                <a:sym typeface="+mn-lt"/>
              </a:endParaRPr>
            </a:p>
          </p:txBody>
        </p:sp>
        <p:cxnSp>
          <p:nvCxnSpPr>
            <p:cNvPr id="3145738" name="直接连接符 6"/>
            <p:cNvCxnSpPr>
              <a:cxnSpLocks/>
            </p:cNvCxnSpPr>
            <p:nvPr/>
          </p:nvCxnSpPr>
          <p:spPr>
            <a:xfrm flipV="1">
              <a:off x="4072961" y="2768681"/>
              <a:ext cx="0" cy="969860"/>
            </a:xfrm>
            <a:prstGeom prst="line"/>
            <a:grpFill/>
            <a:ln w="12700">
              <a:solidFill>
                <a:srgbClr val="254665"/>
              </a:solidFill>
              <a:headEnd type="none"/>
              <a:tailEnd type="oval"/>
            </a:ln>
          </p:spPr>
          <p:style>
            <a:lnRef idx="1">
              <a:schemeClr val="accent1"/>
            </a:lnRef>
            <a:fillRef idx="0">
              <a:schemeClr val="accent1"/>
            </a:fillRef>
            <a:effectRef idx="0">
              <a:schemeClr val="accent1"/>
            </a:effectRef>
            <a:fontRef idx="minor">
              <a:schemeClr val="tx1"/>
            </a:fontRef>
          </p:style>
        </p:cxnSp>
      </p:grpSp>
      <p:sp>
        <p:nvSpPr>
          <p:cNvPr id="1048654" name="文本框 9"/>
          <p:cNvSpPr txBox="1"/>
          <p:nvPr/>
        </p:nvSpPr>
        <p:spPr>
          <a:xfrm>
            <a:off x="965490" y="1753536"/>
            <a:ext cx="6408712" cy="2031325"/>
          </a:xfrm>
          <a:prstGeom prst="rect"/>
          <a:noFill/>
        </p:spPr>
        <p:txBody>
          <a:bodyPr wrap="square">
            <a:spAutoFit/>
          </a:bodyPr>
          <a:p>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    中型、小型和微型企业，</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按照《中小企业划型标准规定》</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工信部联企业〔</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2011</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300</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号</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和《金融业企业划型标准规定》</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银发〔</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2015</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309</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号</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中的营业收入指标、资产总额指标确定</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a:t>
            </a:r>
            <a:endParaRPr altLang="zh-CN" dirty="0" sz="1400" lang="en-US">
              <a:solidFill>
                <a:schemeClr val="tx1">
                  <a:lumMod val="75000"/>
                  <a:lumOff val="25000"/>
                </a:schemeClr>
              </a:solidFill>
              <a:latin typeface="仿宋" panose="02010609060101010101" pitchFamily="49" charset="-122"/>
              <a:ea typeface="仿宋" panose="02010609060101010101" pitchFamily="49" charset="-122"/>
            </a:endParaRPr>
          </a:p>
          <a:p>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    </a:t>
            </a:r>
            <a:r>
              <a:rPr altLang="zh-CN" dirty="0" sz="1400" lang="zh-CN">
                <a:solidFill>
                  <a:srgbClr val="0070C0"/>
                </a:solidFill>
                <a:latin typeface="仿宋" panose="02010609060101010101" pitchFamily="49" charset="-122"/>
                <a:ea typeface="仿宋" panose="02010609060101010101" pitchFamily="49" charset="-122"/>
              </a:rPr>
              <a:t>资产总额指标</a:t>
            </a:r>
            <a:r>
              <a:rPr altLang="en-US" dirty="0" sz="1400" lang="zh-CN">
                <a:solidFill>
                  <a:srgbClr val="0070C0"/>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按照纳税人上一会计年度年末值确定。</a:t>
            </a:r>
            <a:endParaRPr altLang="zh-CN" dirty="0" sz="1400" lang="en-US">
              <a:solidFill>
                <a:schemeClr val="tx1">
                  <a:lumMod val="75000"/>
                  <a:lumOff val="25000"/>
                </a:schemeClr>
              </a:solidFill>
              <a:latin typeface="仿宋" panose="02010609060101010101" pitchFamily="49" charset="-122"/>
              <a:ea typeface="仿宋" panose="02010609060101010101" pitchFamily="49" charset="-122"/>
            </a:endParaRPr>
          </a:p>
          <a:p>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    </a:t>
            </a:r>
            <a:r>
              <a:rPr altLang="zh-CN" dirty="0" sz="1400" lang="zh-CN">
                <a:solidFill>
                  <a:srgbClr val="0070C0"/>
                </a:solidFill>
                <a:latin typeface="仿宋" panose="02010609060101010101" pitchFamily="49" charset="-122"/>
                <a:ea typeface="仿宋" panose="02010609060101010101" pitchFamily="49" charset="-122"/>
              </a:rPr>
              <a:t>营业收入指标</a:t>
            </a:r>
            <a:r>
              <a:rPr altLang="en-US" dirty="0" sz="1400" lang="zh-CN">
                <a:solidFill>
                  <a:srgbClr val="0070C0"/>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按照纳税人上一会计年度增值税销售额确定</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不满一个会计年度的，按照以下公式计算：</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
            </a:r>
            <a:br>
              <a:rPr altLang="zh-CN" dirty="0" sz="1400" lang="en-US">
                <a:solidFill>
                  <a:schemeClr val="tx1">
                    <a:lumMod val="75000"/>
                    <a:lumOff val="25000"/>
                  </a:schemeClr>
                </a:solidFill>
                <a:latin typeface="仿宋" panose="02010609060101010101" pitchFamily="49" charset="-122"/>
                <a:ea typeface="仿宋" panose="02010609060101010101" pitchFamily="49" charset="-122"/>
              </a:rPr>
            </a:b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　　增值税销售额</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年</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上一会计年度企业实际存续期间增值税销售额</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企业实际存续月数×</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12</a:t>
            </a:r>
            <a:br>
              <a:rPr altLang="zh-CN" dirty="0" sz="1400" lang="en-US">
                <a:solidFill>
                  <a:schemeClr val="tx1">
                    <a:lumMod val="75000"/>
                    <a:lumOff val="25000"/>
                  </a:schemeClr>
                </a:solidFill>
                <a:latin typeface="仿宋" panose="02010609060101010101" pitchFamily="49" charset="-122"/>
                <a:ea typeface="仿宋" panose="02010609060101010101" pitchFamily="49" charset="-122"/>
              </a:rPr>
            </a:b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　　</a:t>
            </a:r>
            <a:endParaRPr altLang="en-US" dirty="0" sz="1400" lang="zh-CN">
              <a:solidFill>
                <a:schemeClr val="tx1">
                  <a:lumMod val="75000"/>
                  <a:lumOff val="25000"/>
                </a:schemeClr>
              </a:solidFill>
              <a:latin typeface="仿宋" panose="02010609060101010101" pitchFamily="49" charset="-122"/>
              <a:ea typeface="仿宋" panose="02010609060101010101"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sp>
        <p:nvSpPr>
          <p:cNvPr id="1048655" name="文本框 10"/>
          <p:cNvSpPr txBox="1"/>
          <p:nvPr/>
        </p:nvSpPr>
        <p:spPr>
          <a:xfrm>
            <a:off x="827405" y="202092"/>
            <a:ext cx="3990976" cy="623231"/>
          </a:xfrm>
          <a:prstGeom prst="rect"/>
          <a:noFill/>
          <a:ln w="9525">
            <a:noFill/>
          </a:ln>
        </p:spPr>
        <p:txBody>
          <a:bodyPr anchor="t" bIns="34282" lIns="68565" rIns="68565" tIns="34282" wrap="square">
            <a:spAutoFit/>
          </a:bodyPr>
          <a:p>
            <a:pPr fontAlgn="base">
              <a:spcBef>
                <a:spcPct val="0"/>
              </a:spcBef>
              <a:spcAft>
                <a:spcPct val="0"/>
              </a:spcAft>
            </a:pPr>
            <a:r>
              <a:rPr altLang="en-US" b="1" dirty="0" lang="zh-CN">
                <a:solidFill>
                  <a:srgbClr val="005DA2"/>
                </a:solidFill>
                <a:latin typeface="微软雅黑" panose="020B0503020204020204" pitchFamily="34" charset="-122"/>
                <a:ea typeface="微软雅黑" panose="020B0503020204020204" pitchFamily="34" charset="-122"/>
                <a:sym typeface="+mn-lt"/>
              </a:rPr>
              <a:t>二、新政适用主体的确定</a:t>
            </a:r>
          </a:p>
          <a:p>
            <a:pPr defTabSz="914400" fontAlgn="base">
              <a:spcBef>
                <a:spcPct val="0"/>
              </a:spcBef>
              <a:spcAft>
                <a:spcPct val="0"/>
              </a:spcAft>
            </a:pPr>
            <a:endParaRPr altLang="en-US" b="1" dirty="0" lang="zh-CN">
              <a:solidFill>
                <a:srgbClr val="005DA2"/>
              </a:solidFill>
              <a:latin typeface="微软雅黑" panose="020B0503020204020204" pitchFamily="34" charset="-122"/>
              <a:ea typeface="微软雅黑" panose="020B0503020204020204" pitchFamily="34" charset="-122"/>
            </a:endParaRPr>
          </a:p>
        </p:txBody>
      </p:sp>
      <p:sp>
        <p:nvSpPr>
          <p:cNvPr id="1048656" name="文本框 3"/>
          <p:cNvSpPr txBox="1"/>
          <p:nvPr/>
        </p:nvSpPr>
        <p:spPr>
          <a:xfrm>
            <a:off x="1115617" y="784718"/>
            <a:ext cx="6192688" cy="464871"/>
          </a:xfrm>
          <a:prstGeom prst="rect"/>
          <a:noFill/>
        </p:spPr>
        <p:txBody>
          <a:bodyPr rtlCol="0" wrap="square">
            <a:spAutoFit/>
          </a:bodyPr>
          <a:p>
            <a:pPr algn="l" fontAlgn="auto">
              <a:lnSpc>
                <a:spcPct val="150000"/>
              </a:lnSpc>
            </a:pPr>
            <a:r>
              <a:rPr altLang="en-US" b="1" dirty="0" lang="zh-CN">
                <a:solidFill>
                  <a:srgbClr val="0070C0"/>
                </a:solidFill>
                <a:cs typeface="+mn-ea"/>
              </a:rPr>
              <a:t>中小微型企业和大型企业的划分</a:t>
            </a:r>
          </a:p>
        </p:txBody>
      </p:sp>
      <p:grpSp>
        <p:nvGrpSpPr>
          <p:cNvPr id="64" name="组合 4"/>
          <p:cNvGrpSpPr/>
          <p:nvPr/>
        </p:nvGrpSpPr>
        <p:grpSpPr>
          <a:xfrm>
            <a:off x="611560" y="825345"/>
            <a:ext cx="504056" cy="450660"/>
            <a:chOff x="4072961" y="2715736"/>
            <a:chExt cx="1306800" cy="1022805"/>
          </a:xfrm>
          <a:solidFill>
            <a:schemeClr val="accent1"/>
          </a:solidFill>
        </p:grpSpPr>
        <p:sp>
          <p:nvSpPr>
            <p:cNvPr id="1048657" name="íŝ1îdé"/>
            <p:cNvSpPr txBox="1"/>
            <p:nvPr/>
          </p:nvSpPr>
          <p:spPr>
            <a:xfrm>
              <a:off x="4072961" y="2715736"/>
              <a:ext cx="1306800" cy="720000"/>
            </a:xfrm>
            <a:prstGeom prst="wave"/>
            <a:grpFill/>
            <a:ln>
              <a:noFill/>
            </a:ln>
          </p:spPr>
          <p:txBody>
            <a:bodyPr anchor="ctr" bIns="34290" lIns="68580" rIns="68580" tIns="34290" wrap="square">
              <a:noAutofit/>
              <a:scene3d>
                <a:camera prst="orthographicFront"/>
                <a:lightRig dir="t" rig="threePt"/>
              </a:scene3d>
              <a:sp3d contourW="12700"/>
            </a:bodyPr>
            <a:p>
              <a:pPr algn="ctr" lvl="0"/>
              <a:endParaRPr altLang="en-US" b="1" dirty="0" sz="1500" lang="zh-CN">
                <a:solidFill>
                  <a:schemeClr val="bg1"/>
                </a:solidFill>
                <a:cs typeface="+mn-ea"/>
                <a:sym typeface="+mn-lt"/>
              </a:endParaRPr>
            </a:p>
          </p:txBody>
        </p:sp>
        <p:cxnSp>
          <p:nvCxnSpPr>
            <p:cNvPr id="3145739" name="直接连接符 6"/>
            <p:cNvCxnSpPr>
              <a:cxnSpLocks/>
            </p:cNvCxnSpPr>
            <p:nvPr/>
          </p:nvCxnSpPr>
          <p:spPr>
            <a:xfrm flipV="1">
              <a:off x="4072961" y="2768681"/>
              <a:ext cx="0" cy="969860"/>
            </a:xfrm>
            <a:prstGeom prst="line"/>
            <a:grpFill/>
            <a:ln w="12700">
              <a:solidFill>
                <a:srgbClr val="254665"/>
              </a:solidFill>
              <a:headEnd type="none"/>
              <a:tailEnd type="oval"/>
            </a:ln>
          </p:spPr>
          <p:style>
            <a:lnRef idx="1">
              <a:schemeClr val="accent1"/>
            </a:lnRef>
            <a:fillRef idx="0">
              <a:schemeClr val="accent1"/>
            </a:fillRef>
            <a:effectRef idx="0">
              <a:schemeClr val="accent1"/>
            </a:effectRef>
            <a:fontRef idx="minor">
              <a:schemeClr val="tx1"/>
            </a:fontRef>
          </p:style>
        </p:cxnSp>
      </p:grpSp>
      <p:sp>
        <p:nvSpPr>
          <p:cNvPr id="1048658" name="文本框 9"/>
          <p:cNvSpPr txBox="1"/>
          <p:nvPr/>
        </p:nvSpPr>
        <p:spPr>
          <a:xfrm>
            <a:off x="899593" y="1491630"/>
            <a:ext cx="6408712" cy="1600438"/>
          </a:xfrm>
          <a:prstGeom prst="rect"/>
          <a:noFill/>
        </p:spPr>
        <p:txBody>
          <a:bodyPr wrap="square">
            <a:spAutoFit/>
          </a:bodyPr>
          <a:p>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    </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
            </a:r>
            <a:br>
              <a:rPr altLang="zh-CN" dirty="0" sz="1400" lang="en-US">
                <a:solidFill>
                  <a:schemeClr val="tx1">
                    <a:lumMod val="75000"/>
                    <a:lumOff val="25000"/>
                  </a:schemeClr>
                </a:solidFill>
                <a:latin typeface="仿宋" panose="02010609060101010101" pitchFamily="49" charset="-122"/>
                <a:ea typeface="仿宋" panose="02010609060101010101" pitchFamily="49" charset="-122"/>
              </a:rPr>
            </a:b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　　对于工信部联企业〔</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2011</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300</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号和银发〔</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2015</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309</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号文件所列行业以外的纳税人，以及工信部联企业〔</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2011</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300</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号文件所列行业但未采用营业收入指标或资产总额指标划型确定的纳税人，微型企业标准为增值税销售额</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年</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)100</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万元以下</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不含</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100</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万元</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小型企业标准为增值税销售额</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年</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)2000</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万元以下</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不含</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2000</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万元</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中型企业标准为增值税销售额</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年</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)1</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亿元以下</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不含</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1</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亿元</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
            </a:r>
            <a:br>
              <a:rPr altLang="zh-CN" dirty="0" sz="1400" lang="en-US">
                <a:solidFill>
                  <a:schemeClr val="tx1">
                    <a:lumMod val="75000"/>
                    <a:lumOff val="25000"/>
                  </a:schemeClr>
                </a:solidFill>
                <a:latin typeface="仿宋" panose="02010609060101010101" pitchFamily="49" charset="-122"/>
                <a:ea typeface="仿宋" panose="02010609060101010101" pitchFamily="49" charset="-122"/>
              </a:rPr>
            </a:b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　　所称大型企业，是指除上述中型企业、小型企业和微型企业外的其他企业。</a:t>
            </a:r>
            <a:endParaRPr altLang="en-US" dirty="0" sz="1400" lang="zh-CN">
              <a:solidFill>
                <a:schemeClr val="tx1">
                  <a:lumMod val="75000"/>
                  <a:lumOff val="25000"/>
                </a:schemeClr>
              </a:solidFill>
              <a:latin typeface="仿宋" panose="02010609060101010101" pitchFamily="49" charset="-122"/>
              <a:ea typeface="仿宋" panose="02010609060101010101"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1048659" name="文本框 10"/>
          <p:cNvSpPr txBox="1"/>
          <p:nvPr/>
        </p:nvSpPr>
        <p:spPr>
          <a:xfrm>
            <a:off x="827405" y="202092"/>
            <a:ext cx="3990976" cy="623231"/>
          </a:xfrm>
          <a:prstGeom prst="rect"/>
          <a:noFill/>
          <a:ln w="9525">
            <a:noFill/>
          </a:ln>
        </p:spPr>
        <p:txBody>
          <a:bodyPr anchor="t" bIns="34282" lIns="68565" rIns="68565" tIns="34282" wrap="square">
            <a:spAutoFit/>
          </a:bodyPr>
          <a:p>
            <a:pPr fontAlgn="base">
              <a:spcBef>
                <a:spcPct val="0"/>
              </a:spcBef>
              <a:spcAft>
                <a:spcPct val="0"/>
              </a:spcAft>
            </a:pPr>
            <a:r>
              <a:rPr altLang="en-US" b="1" dirty="0" lang="zh-CN">
                <a:solidFill>
                  <a:srgbClr val="005DA2"/>
                </a:solidFill>
                <a:latin typeface="微软雅黑" panose="020B0503020204020204" pitchFamily="34" charset="-122"/>
                <a:ea typeface="微软雅黑" panose="020B0503020204020204" pitchFamily="34" charset="-122"/>
                <a:sym typeface="+mn-lt"/>
              </a:rPr>
              <a:t>二、新政适用主体的确定</a:t>
            </a:r>
          </a:p>
          <a:p>
            <a:pPr defTabSz="914400" fontAlgn="base">
              <a:spcBef>
                <a:spcPct val="0"/>
              </a:spcBef>
              <a:spcAft>
                <a:spcPct val="0"/>
              </a:spcAft>
            </a:pPr>
            <a:endParaRPr altLang="en-US" b="1" dirty="0" lang="zh-CN">
              <a:solidFill>
                <a:srgbClr val="005DA2"/>
              </a:solidFill>
              <a:latin typeface="微软雅黑" panose="020B0503020204020204" pitchFamily="34" charset="-122"/>
              <a:ea typeface="微软雅黑" panose="020B0503020204020204" pitchFamily="34" charset="-122"/>
            </a:endParaRPr>
          </a:p>
        </p:txBody>
      </p:sp>
      <p:sp>
        <p:nvSpPr>
          <p:cNvPr id="1048660" name="文本框 3"/>
          <p:cNvSpPr txBox="1"/>
          <p:nvPr/>
        </p:nvSpPr>
        <p:spPr>
          <a:xfrm>
            <a:off x="1115617" y="784718"/>
            <a:ext cx="6192688" cy="464871"/>
          </a:xfrm>
          <a:prstGeom prst="rect"/>
          <a:noFill/>
        </p:spPr>
        <p:txBody>
          <a:bodyPr rtlCol="0" wrap="square">
            <a:spAutoFit/>
          </a:bodyPr>
          <a:p>
            <a:pPr algn="l" fontAlgn="auto">
              <a:lnSpc>
                <a:spcPct val="150000"/>
              </a:lnSpc>
            </a:pPr>
            <a:r>
              <a:rPr altLang="en-US" b="1" dirty="0" lang="zh-CN">
                <a:solidFill>
                  <a:srgbClr val="0070C0"/>
                </a:solidFill>
                <a:cs typeface="+mn-ea"/>
              </a:rPr>
              <a:t>制造业等行业企业的划分</a:t>
            </a:r>
          </a:p>
        </p:txBody>
      </p:sp>
      <p:grpSp>
        <p:nvGrpSpPr>
          <p:cNvPr id="66" name="组合 4"/>
          <p:cNvGrpSpPr/>
          <p:nvPr/>
        </p:nvGrpSpPr>
        <p:grpSpPr>
          <a:xfrm>
            <a:off x="611560" y="825345"/>
            <a:ext cx="504056" cy="450660"/>
            <a:chOff x="4072961" y="2715736"/>
            <a:chExt cx="1306800" cy="1022805"/>
          </a:xfrm>
          <a:solidFill>
            <a:schemeClr val="accent1"/>
          </a:solidFill>
        </p:grpSpPr>
        <p:sp>
          <p:nvSpPr>
            <p:cNvPr id="1048661" name="íŝ1îdé"/>
            <p:cNvSpPr txBox="1"/>
            <p:nvPr/>
          </p:nvSpPr>
          <p:spPr>
            <a:xfrm>
              <a:off x="4072961" y="2715736"/>
              <a:ext cx="1306800" cy="720000"/>
            </a:xfrm>
            <a:prstGeom prst="wave"/>
            <a:grpFill/>
            <a:ln>
              <a:noFill/>
            </a:ln>
          </p:spPr>
          <p:txBody>
            <a:bodyPr anchor="ctr" bIns="34290" lIns="68580" rIns="68580" tIns="34290" wrap="square">
              <a:noAutofit/>
              <a:scene3d>
                <a:camera prst="orthographicFront"/>
                <a:lightRig dir="t" rig="threePt"/>
              </a:scene3d>
              <a:sp3d contourW="12700"/>
            </a:bodyPr>
            <a:p>
              <a:pPr algn="ctr" lvl="0"/>
              <a:endParaRPr altLang="en-US" b="1" dirty="0" sz="1500" lang="zh-CN">
                <a:solidFill>
                  <a:schemeClr val="bg1"/>
                </a:solidFill>
                <a:cs typeface="+mn-ea"/>
                <a:sym typeface="+mn-lt"/>
              </a:endParaRPr>
            </a:p>
          </p:txBody>
        </p:sp>
        <p:cxnSp>
          <p:nvCxnSpPr>
            <p:cNvPr id="3145740" name="直接连接符 6"/>
            <p:cNvCxnSpPr>
              <a:cxnSpLocks/>
            </p:cNvCxnSpPr>
            <p:nvPr/>
          </p:nvCxnSpPr>
          <p:spPr>
            <a:xfrm flipV="1">
              <a:off x="4072961" y="2768681"/>
              <a:ext cx="0" cy="969860"/>
            </a:xfrm>
            <a:prstGeom prst="line"/>
            <a:grpFill/>
            <a:ln w="12700">
              <a:solidFill>
                <a:srgbClr val="254665"/>
              </a:solidFill>
              <a:headEnd type="none"/>
              <a:tailEnd type="oval"/>
            </a:ln>
          </p:spPr>
          <p:style>
            <a:lnRef idx="1">
              <a:schemeClr val="accent1"/>
            </a:lnRef>
            <a:fillRef idx="0">
              <a:schemeClr val="accent1"/>
            </a:fillRef>
            <a:effectRef idx="0">
              <a:schemeClr val="accent1"/>
            </a:effectRef>
            <a:fontRef idx="minor">
              <a:schemeClr val="tx1"/>
            </a:fontRef>
          </p:style>
        </p:cxnSp>
      </p:grpSp>
      <p:sp>
        <p:nvSpPr>
          <p:cNvPr id="1048662" name="文本框 9"/>
          <p:cNvSpPr txBox="1"/>
          <p:nvPr/>
        </p:nvSpPr>
        <p:spPr>
          <a:xfrm>
            <a:off x="899593" y="1491630"/>
            <a:ext cx="6408712" cy="1600438"/>
          </a:xfrm>
          <a:prstGeom prst="rect"/>
          <a:noFill/>
        </p:spPr>
        <p:txBody>
          <a:bodyPr wrap="square">
            <a:spAutoFit/>
          </a:bodyPr>
          <a:p>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    </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所称制造业等行业企业，是指从事《国民经济行业分类》中“制造业”、“科学研究和技术服务业”、“电力、热力、燃气及水生产和供应业”、“软件和信息技术服务业”、“生态保护和环境治理业”和“交通运输、仓储和邮政业”业务相应发生的增值税销售额占全部增值税销售额的比重超过</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50%</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的纳税人。</a:t>
            </a:r>
            <a:endParaRPr altLang="zh-CN" dirty="0" sz="1400" lang="en-US">
              <a:solidFill>
                <a:schemeClr val="tx1">
                  <a:lumMod val="75000"/>
                  <a:lumOff val="25000"/>
                </a:schemeClr>
              </a:solidFill>
              <a:latin typeface="仿宋" panose="02010609060101010101" pitchFamily="49" charset="-122"/>
              <a:ea typeface="仿宋" panose="02010609060101010101" pitchFamily="49" charset="-122"/>
            </a:endParaRPr>
          </a:p>
          <a:p>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
            </a:r>
            <a:br>
              <a:rPr altLang="zh-CN" dirty="0" sz="1400" lang="en-US">
                <a:solidFill>
                  <a:schemeClr val="tx1">
                    <a:lumMod val="75000"/>
                    <a:lumOff val="25000"/>
                  </a:schemeClr>
                </a:solidFill>
                <a:latin typeface="仿宋" panose="02010609060101010101" pitchFamily="49" charset="-122"/>
                <a:ea typeface="仿宋" panose="02010609060101010101" pitchFamily="49" charset="-122"/>
              </a:rPr>
            </a:b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　　上述销售额比重根据纳税人申请退税前连续</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12</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个月的销售额计算确定</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申请退税前经营期不满</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12</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个月但满</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3</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个月的，按照实际经营期的销售额计算确定。</a:t>
            </a:r>
            <a:endParaRPr altLang="en-US" dirty="0" sz="1400" lang="zh-CN">
              <a:solidFill>
                <a:schemeClr val="tx1">
                  <a:lumMod val="75000"/>
                  <a:lumOff val="25000"/>
                </a:schemeClr>
              </a:solidFill>
              <a:latin typeface="仿宋" panose="02010609060101010101" pitchFamily="49" charset="-122"/>
              <a:ea typeface="仿宋" panose="02010609060101010101"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sp>
        <p:nvSpPr>
          <p:cNvPr id="1048663" name="文本框 10"/>
          <p:cNvSpPr txBox="1"/>
          <p:nvPr/>
        </p:nvSpPr>
        <p:spPr>
          <a:xfrm>
            <a:off x="827405" y="202092"/>
            <a:ext cx="3990976" cy="1177229"/>
          </a:xfrm>
          <a:prstGeom prst="rect"/>
          <a:noFill/>
          <a:ln w="9525">
            <a:noFill/>
          </a:ln>
        </p:spPr>
        <p:txBody>
          <a:bodyPr anchor="t" bIns="34282" lIns="68565" rIns="68565" tIns="34282" wrap="square">
            <a:spAutoFit/>
          </a:bodyPr>
          <a:p>
            <a:pPr fontAlgn="base">
              <a:spcBef>
                <a:spcPct val="0"/>
              </a:spcBef>
              <a:spcAft>
                <a:spcPct val="0"/>
              </a:spcAft>
            </a:pPr>
            <a:r>
              <a:rPr altLang="en-US" b="1" dirty="0" lang="zh-CN">
                <a:solidFill>
                  <a:srgbClr val="005DA2"/>
                </a:solidFill>
                <a:latin typeface="微软雅黑" panose="020B0503020204020204" pitchFamily="34" charset="-122"/>
                <a:ea typeface="微软雅黑" panose="020B0503020204020204" pitchFamily="34" charset="-122"/>
                <a:sym typeface="+mn-lt"/>
              </a:rPr>
              <a:t>三、留抵退税的基本条件</a:t>
            </a:r>
          </a:p>
          <a:p>
            <a:pPr fontAlgn="base">
              <a:spcBef>
                <a:spcPct val="0"/>
              </a:spcBef>
              <a:spcAft>
                <a:spcPct val="0"/>
              </a:spcAft>
            </a:pPr>
            <a:endParaRPr altLang="en-US" b="1" dirty="0" lang="zh-CN">
              <a:solidFill>
                <a:srgbClr val="005DA2"/>
              </a:solidFill>
              <a:latin typeface="微软雅黑" panose="020B0503020204020204" pitchFamily="34" charset="-122"/>
              <a:ea typeface="微软雅黑" panose="020B0503020204020204" pitchFamily="34" charset="-122"/>
              <a:sym typeface="+mn-lt"/>
            </a:endParaRPr>
          </a:p>
          <a:p>
            <a:pPr fontAlgn="base">
              <a:spcBef>
                <a:spcPct val="0"/>
              </a:spcBef>
              <a:spcAft>
                <a:spcPct val="0"/>
              </a:spcAft>
            </a:pPr>
            <a:endParaRPr altLang="zh-CN" b="1" dirty="0" lang="zh-CN">
              <a:solidFill>
                <a:srgbClr val="005DA2"/>
              </a:solidFill>
              <a:latin typeface="微软雅黑" panose="020B0503020204020204" pitchFamily="34" charset="-122"/>
              <a:ea typeface="微软雅黑" panose="020B0503020204020204" pitchFamily="34" charset="-122"/>
            </a:endParaRPr>
          </a:p>
          <a:p>
            <a:pPr defTabSz="914400" fontAlgn="base">
              <a:spcBef>
                <a:spcPct val="0"/>
              </a:spcBef>
              <a:spcAft>
                <a:spcPct val="0"/>
              </a:spcAft>
            </a:pPr>
            <a:endParaRPr altLang="en-US" b="1" dirty="0" lang="zh-CN">
              <a:solidFill>
                <a:srgbClr val="005DA2"/>
              </a:solidFill>
              <a:latin typeface="微软雅黑" panose="020B0503020204020204" pitchFamily="34" charset="-122"/>
              <a:ea typeface="微软雅黑" panose="020B0503020204020204" pitchFamily="34" charset="-122"/>
            </a:endParaRPr>
          </a:p>
        </p:txBody>
      </p:sp>
      <p:sp>
        <p:nvSpPr>
          <p:cNvPr id="1048664" name="文本框 8"/>
          <p:cNvSpPr txBox="1"/>
          <p:nvPr/>
        </p:nvSpPr>
        <p:spPr>
          <a:xfrm>
            <a:off x="2627784" y="1851670"/>
            <a:ext cx="6256655" cy="707886"/>
          </a:xfrm>
          <a:prstGeom prst="rect"/>
          <a:noFill/>
        </p:spPr>
        <p:txBody>
          <a:bodyPr rtlCol="0" wrap="square">
            <a:spAutoFit/>
          </a:bodyPr>
          <a:p>
            <a:pPr algn="ctr"/>
            <a:r>
              <a:rPr altLang="en-US" b="1" dirty="0" sz="4000" lang="zh-CN">
                <a:ln w="0">
                  <a:noFill/>
                </a:ln>
                <a:solidFill>
                  <a:schemeClr val="tx1">
                    <a:lumMod val="65000"/>
                    <a:lumOff val="35000"/>
                  </a:schemeClr>
                </a:solidFill>
                <a:cs typeface="+mn-ea"/>
                <a:sym typeface="+mn-lt"/>
              </a:rPr>
              <a:t>留抵退税的基本条件</a:t>
            </a:r>
          </a:p>
        </p:txBody>
      </p:sp>
      <p:grpSp>
        <p:nvGrpSpPr>
          <p:cNvPr id="68" name="组合 9"/>
          <p:cNvGrpSpPr/>
          <p:nvPr/>
        </p:nvGrpSpPr>
        <p:grpSpPr>
          <a:xfrm>
            <a:off x="467544" y="1575106"/>
            <a:ext cx="2127545" cy="1780869"/>
            <a:chOff x="1072586" y="730321"/>
            <a:chExt cx="5273250" cy="4571656"/>
          </a:xfrm>
        </p:grpSpPr>
        <p:sp>
          <p:nvSpPr>
            <p:cNvPr id="1048665" name="矩形 10"/>
            <p:cNvSpPr/>
            <p:nvPr/>
          </p:nvSpPr>
          <p:spPr>
            <a:xfrm rot="2648372">
              <a:off x="1072586" y="730321"/>
              <a:ext cx="4474028" cy="4474028"/>
            </a:xfrm>
            <a:prstGeom prst="rect"/>
            <a:noFill/>
            <a:ln w="38100">
              <a:solidFill>
                <a:srgbClr val="00374C"/>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cs typeface="+mn-ea"/>
                <a:sym typeface="+mn-lt"/>
              </a:endParaRPr>
            </a:p>
          </p:txBody>
        </p:sp>
        <p:sp>
          <p:nvSpPr>
            <p:cNvPr id="1048666" name="矩形 11"/>
            <p:cNvSpPr/>
            <p:nvPr/>
          </p:nvSpPr>
          <p:spPr>
            <a:xfrm rot="2648372">
              <a:off x="1846331" y="756879"/>
              <a:ext cx="4499505" cy="4545098"/>
            </a:xfrm>
            <a:prstGeom prst="rect"/>
            <a:solidFill>
              <a:srgbClr val="FAFAF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cs typeface="+mn-ea"/>
                <a:sym typeface="+mn-lt"/>
              </a:endParaRPr>
            </a:p>
          </p:txBody>
        </p:sp>
      </p:grpSp>
      <p:sp>
        <p:nvSpPr>
          <p:cNvPr id="1048667" name="文本框 12"/>
          <p:cNvSpPr txBox="1"/>
          <p:nvPr/>
        </p:nvSpPr>
        <p:spPr>
          <a:xfrm>
            <a:off x="962452" y="1870456"/>
            <a:ext cx="1449904" cy="1200329"/>
          </a:xfrm>
          <a:prstGeom prst="rect"/>
          <a:noFill/>
        </p:spPr>
        <p:txBody>
          <a:bodyPr rtlCol="0" wrap="square">
            <a:spAutoFit/>
          </a:bodyPr>
          <a:p>
            <a:r>
              <a:rPr altLang="en-US" dirty="0" sz="7200" lang="zh-CN">
                <a:solidFill>
                  <a:schemeClr val="tx2">
                    <a:lumMod val="60000"/>
                    <a:lumOff val="40000"/>
                  </a:schemeClr>
                </a:solidFill>
                <a:cs typeface="+mn-ea"/>
                <a:sym typeface="+mn-lt"/>
              </a:rPr>
              <a:t>三</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sp>
        <p:nvSpPr>
          <p:cNvPr id="1048668" name="文本框 10"/>
          <p:cNvSpPr txBox="1"/>
          <p:nvPr/>
        </p:nvSpPr>
        <p:spPr>
          <a:xfrm>
            <a:off x="827405" y="202092"/>
            <a:ext cx="3990976" cy="623231"/>
          </a:xfrm>
          <a:prstGeom prst="rect"/>
          <a:noFill/>
          <a:ln w="9525">
            <a:noFill/>
          </a:ln>
        </p:spPr>
        <p:txBody>
          <a:bodyPr anchor="t" bIns="34282" lIns="68565" rIns="68565" tIns="34282" wrap="square">
            <a:spAutoFit/>
          </a:bodyPr>
          <a:p>
            <a:pPr fontAlgn="base">
              <a:spcBef>
                <a:spcPct val="0"/>
              </a:spcBef>
              <a:spcAft>
                <a:spcPct val="0"/>
              </a:spcAft>
            </a:pPr>
            <a:r>
              <a:rPr altLang="en-US" b="1" dirty="0" lang="zh-CN">
                <a:solidFill>
                  <a:srgbClr val="005DA2"/>
                </a:solidFill>
                <a:latin typeface="微软雅黑" panose="020B0503020204020204" pitchFamily="34" charset="-122"/>
                <a:ea typeface="微软雅黑" panose="020B0503020204020204" pitchFamily="34" charset="-122"/>
                <a:sym typeface="+mn-lt"/>
              </a:rPr>
              <a:t>三、留抵退税的基本条件</a:t>
            </a:r>
          </a:p>
          <a:p>
            <a:pPr defTabSz="914400" fontAlgn="base">
              <a:spcBef>
                <a:spcPct val="0"/>
              </a:spcBef>
              <a:spcAft>
                <a:spcPct val="0"/>
              </a:spcAft>
            </a:pPr>
            <a:endParaRPr altLang="en-US" b="1" dirty="0" lang="zh-CN">
              <a:solidFill>
                <a:srgbClr val="005DA2"/>
              </a:solidFill>
              <a:latin typeface="微软雅黑" panose="020B0503020204020204" pitchFamily="34" charset="-122"/>
              <a:ea typeface="微软雅黑" panose="020B0503020204020204" pitchFamily="34" charset="-122"/>
            </a:endParaRPr>
          </a:p>
        </p:txBody>
      </p:sp>
      <p:sp>
        <p:nvSpPr>
          <p:cNvPr id="1048669" name="文本框 9"/>
          <p:cNvSpPr txBox="1"/>
          <p:nvPr/>
        </p:nvSpPr>
        <p:spPr>
          <a:xfrm>
            <a:off x="899592" y="1131590"/>
            <a:ext cx="6408712" cy="2246769"/>
          </a:xfrm>
          <a:prstGeom prst="rect"/>
          <a:noFill/>
        </p:spPr>
        <p:txBody>
          <a:bodyPr wrap="square">
            <a:spAutoFit/>
          </a:bodyPr>
          <a:p>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   适用</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14</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号公告政策的纳税人需同时符合以下条件：</a:t>
            </a:r>
          </a:p>
          <a:p>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　　    </a:t>
            </a:r>
            <a:endParaRPr altLang="zh-CN" dirty="0" sz="1400" lang="en-US">
              <a:solidFill>
                <a:schemeClr val="tx1">
                  <a:lumMod val="75000"/>
                  <a:lumOff val="25000"/>
                </a:schemeClr>
              </a:solidFill>
              <a:latin typeface="仿宋" panose="02010609060101010101" pitchFamily="49" charset="-122"/>
              <a:ea typeface="仿宋" panose="02010609060101010101" pitchFamily="49" charset="-122"/>
            </a:endParaRPr>
          </a:p>
          <a:p>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        </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纳税信用等级为</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级或者</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B</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级</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p>
          <a:p>
            <a:endParaRPr altLang="zh-CN" dirty="0" sz="1400" lang="en-US">
              <a:solidFill>
                <a:schemeClr val="tx1">
                  <a:lumMod val="75000"/>
                  <a:lumOff val="25000"/>
                </a:schemeClr>
              </a:solidFill>
              <a:latin typeface="仿宋" panose="02010609060101010101" pitchFamily="49" charset="-122"/>
              <a:ea typeface="仿宋" panose="02010609060101010101" pitchFamily="49" charset="-122"/>
            </a:endParaRPr>
          </a:p>
          <a:p>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　　    申请退税前</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36</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个月未发生骗取留抵退税、骗取出口退税或虚开增值税专用发票情形</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p>
          <a:p>
            <a:endParaRPr altLang="zh-CN" dirty="0" sz="1400" lang="en-US">
              <a:solidFill>
                <a:schemeClr val="tx1">
                  <a:lumMod val="75000"/>
                  <a:lumOff val="25000"/>
                </a:schemeClr>
              </a:solidFill>
              <a:latin typeface="仿宋" panose="02010609060101010101" pitchFamily="49" charset="-122"/>
              <a:ea typeface="仿宋" panose="02010609060101010101" pitchFamily="49" charset="-122"/>
            </a:endParaRPr>
          </a:p>
          <a:p>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　　    申请退税前</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36</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个月未因偷税被税务机关处罚两次及以上</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p>
          <a:p>
            <a:endParaRPr altLang="zh-CN" dirty="0" sz="1400" lang="en-US">
              <a:solidFill>
                <a:schemeClr val="tx1">
                  <a:lumMod val="75000"/>
                  <a:lumOff val="25000"/>
                </a:schemeClr>
              </a:solidFill>
              <a:latin typeface="仿宋" panose="02010609060101010101" pitchFamily="49" charset="-122"/>
              <a:ea typeface="仿宋" panose="02010609060101010101" pitchFamily="49" charset="-122"/>
            </a:endParaRPr>
          </a:p>
          <a:p>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　　    </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2019</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年</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4</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月</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1</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日起未享受即征即退、先征后返</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退</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政策。</a:t>
            </a:r>
          </a:p>
        </p:txBody>
      </p:sp>
      <p:sp>
        <p:nvSpPr>
          <p:cNvPr id="1048670" name="椭圆 7"/>
          <p:cNvSpPr/>
          <p:nvPr/>
        </p:nvSpPr>
        <p:spPr>
          <a:xfrm>
            <a:off x="1259631" y="1591298"/>
            <a:ext cx="392191" cy="284649"/>
          </a:xfrm>
          <a:prstGeom prst="ellipse"/>
          <a:solidFill>
            <a:srgbClr val="18478F"/>
          </a:solidFill>
          <a:ln w="25400" cap="flat" cmpd="sng" algn="ctr">
            <a:noFill/>
            <a:prstDash val="solid"/>
          </a:ln>
          <a:effectLst>
            <a:outerShdw algn="ctr" blurRad="127000" rotWithShape="0" sx="102000" sy="102000">
              <a:prstClr val="black">
                <a:alpha val="20000"/>
              </a:prstClr>
            </a:outerShdw>
          </a:effectLst>
        </p:spPr>
        <p:txBody>
          <a:bodyPr anchor="ctr" rtlCol="0"/>
          <a:p>
            <a:pPr algn="ctr" defTabSz="1219170"/>
            <a:r>
              <a:rPr altLang="zh-CN" dirty="0" sz="2400" kern="0" lang="en-US">
                <a:solidFill>
                  <a:sysClr lastClr="FFFFFF" val="window"/>
                </a:solidFill>
                <a:latin typeface="微软雅黑" panose="020B0503020204020204" pitchFamily="34" charset="-122"/>
                <a:ea typeface="微软雅黑" panose="020B0503020204020204" pitchFamily="34" charset="-122"/>
                <a:cs typeface="+mn-ea"/>
                <a:sym typeface="+mn-lt"/>
              </a:rPr>
              <a:t>1</a:t>
            </a:r>
            <a:endParaRPr altLang="en-US" dirty="0" sz="2400" kern="0" lang="zh-CN">
              <a:solidFill>
                <a:sysClr lastClr="FFFFFF" val="window"/>
              </a:solidFill>
              <a:latin typeface="微软雅黑" panose="020B0503020204020204" pitchFamily="34" charset="-122"/>
              <a:ea typeface="微软雅黑" panose="020B0503020204020204" pitchFamily="34" charset="-122"/>
              <a:cs typeface="+mn-ea"/>
              <a:sym typeface="+mn-lt"/>
            </a:endParaRPr>
          </a:p>
        </p:txBody>
      </p:sp>
      <p:sp>
        <p:nvSpPr>
          <p:cNvPr id="1048671" name="椭圆 8"/>
          <p:cNvSpPr/>
          <p:nvPr/>
        </p:nvSpPr>
        <p:spPr>
          <a:xfrm>
            <a:off x="1259631" y="1984736"/>
            <a:ext cx="392191" cy="284649"/>
          </a:xfrm>
          <a:prstGeom prst="ellipse"/>
          <a:solidFill>
            <a:srgbClr val="18478F"/>
          </a:solidFill>
          <a:ln w="25400" cap="flat" cmpd="sng" algn="ctr">
            <a:noFill/>
            <a:prstDash val="solid"/>
          </a:ln>
          <a:effectLst>
            <a:outerShdw algn="ctr" blurRad="127000" rotWithShape="0" sx="102000" sy="102000">
              <a:prstClr val="black">
                <a:alpha val="20000"/>
              </a:prstClr>
            </a:outerShdw>
          </a:effectLst>
        </p:spPr>
        <p:txBody>
          <a:bodyPr anchor="ctr" rtlCol="0"/>
          <a:p>
            <a:pPr algn="ctr" defTabSz="1219170"/>
            <a:r>
              <a:rPr altLang="zh-CN" dirty="0" sz="2400" kern="0" lang="en-US">
                <a:solidFill>
                  <a:sysClr lastClr="FFFFFF" val="window"/>
                </a:solidFill>
                <a:latin typeface="微软雅黑" panose="020B0503020204020204" pitchFamily="34" charset="-122"/>
                <a:ea typeface="微软雅黑" panose="020B0503020204020204" pitchFamily="34" charset="-122"/>
                <a:cs typeface="+mn-ea"/>
                <a:sym typeface="+mn-lt"/>
              </a:rPr>
              <a:t>2</a:t>
            </a:r>
            <a:endParaRPr altLang="en-US" dirty="0" sz="2400" kern="0" lang="zh-CN">
              <a:solidFill>
                <a:sysClr lastClr="FFFFFF" val="window"/>
              </a:solidFill>
              <a:latin typeface="微软雅黑" panose="020B0503020204020204" pitchFamily="34" charset="-122"/>
              <a:ea typeface="微软雅黑" panose="020B0503020204020204" pitchFamily="34" charset="-122"/>
              <a:cs typeface="+mn-ea"/>
              <a:sym typeface="+mn-lt"/>
            </a:endParaRPr>
          </a:p>
        </p:txBody>
      </p:sp>
      <p:sp>
        <p:nvSpPr>
          <p:cNvPr id="1048672" name="椭圆 10"/>
          <p:cNvSpPr/>
          <p:nvPr/>
        </p:nvSpPr>
        <p:spPr>
          <a:xfrm>
            <a:off x="1259631" y="2627041"/>
            <a:ext cx="392191" cy="284649"/>
          </a:xfrm>
          <a:prstGeom prst="ellipse"/>
          <a:solidFill>
            <a:srgbClr val="18478F"/>
          </a:solidFill>
          <a:ln w="25400" cap="flat" cmpd="sng" algn="ctr">
            <a:noFill/>
            <a:prstDash val="solid"/>
          </a:ln>
          <a:effectLst>
            <a:outerShdw algn="ctr" blurRad="127000" rotWithShape="0" sx="102000" sy="102000">
              <a:prstClr val="black">
                <a:alpha val="20000"/>
              </a:prstClr>
            </a:outerShdw>
          </a:effectLst>
        </p:spPr>
        <p:txBody>
          <a:bodyPr anchor="ctr" rtlCol="0"/>
          <a:p>
            <a:pPr algn="ctr" defTabSz="1219170"/>
            <a:r>
              <a:rPr altLang="zh-CN" dirty="0" sz="2400" kern="0" lang="en-US">
                <a:solidFill>
                  <a:sysClr lastClr="FFFFFF" val="window"/>
                </a:solidFill>
                <a:latin typeface="微软雅黑" panose="020B0503020204020204" pitchFamily="34" charset="-122"/>
                <a:ea typeface="微软雅黑" panose="020B0503020204020204" pitchFamily="34" charset="-122"/>
                <a:cs typeface="+mn-ea"/>
                <a:sym typeface="+mn-lt"/>
              </a:rPr>
              <a:t>3</a:t>
            </a:r>
            <a:endParaRPr altLang="en-US" dirty="0" sz="2400" kern="0" lang="zh-CN">
              <a:solidFill>
                <a:sysClr lastClr="FFFFFF" val="window"/>
              </a:solidFill>
              <a:latin typeface="微软雅黑" panose="020B0503020204020204" pitchFamily="34" charset="-122"/>
              <a:ea typeface="微软雅黑" panose="020B0503020204020204" pitchFamily="34" charset="-122"/>
              <a:cs typeface="+mn-ea"/>
              <a:sym typeface="+mn-lt"/>
            </a:endParaRPr>
          </a:p>
        </p:txBody>
      </p:sp>
      <p:sp>
        <p:nvSpPr>
          <p:cNvPr id="1048673" name="椭圆 11"/>
          <p:cNvSpPr/>
          <p:nvPr/>
        </p:nvSpPr>
        <p:spPr>
          <a:xfrm>
            <a:off x="1259631" y="3093710"/>
            <a:ext cx="392191" cy="284649"/>
          </a:xfrm>
          <a:prstGeom prst="ellipse"/>
          <a:solidFill>
            <a:srgbClr val="18478F"/>
          </a:solidFill>
          <a:ln w="25400" cap="flat" cmpd="sng" algn="ctr">
            <a:noFill/>
            <a:prstDash val="solid"/>
          </a:ln>
          <a:effectLst>
            <a:outerShdw algn="ctr" blurRad="127000" rotWithShape="0" sx="102000" sy="102000">
              <a:prstClr val="black">
                <a:alpha val="20000"/>
              </a:prstClr>
            </a:outerShdw>
          </a:effectLst>
        </p:spPr>
        <p:txBody>
          <a:bodyPr anchor="ctr" rtlCol="0"/>
          <a:p>
            <a:pPr algn="ctr" defTabSz="1219170"/>
            <a:r>
              <a:rPr altLang="zh-CN" dirty="0" sz="2400" kern="0" lang="en-US">
                <a:solidFill>
                  <a:sysClr lastClr="FFFFFF" val="window"/>
                </a:solidFill>
                <a:latin typeface="微软雅黑" panose="020B0503020204020204" pitchFamily="34" charset="-122"/>
                <a:ea typeface="微软雅黑" panose="020B0503020204020204" pitchFamily="34" charset="-122"/>
                <a:cs typeface="+mn-ea"/>
                <a:sym typeface="+mn-lt"/>
              </a:rPr>
              <a:t>4</a:t>
            </a:r>
            <a:endParaRPr altLang="en-US" dirty="0" sz="2400" kern="0" lang="zh-CN">
              <a:solidFill>
                <a:sysClr lastClr="FFFFFF" val="window"/>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53" presetSubtype="16">
                                  <p:stCondLst>
                                    <p:cond delay="1000"/>
                                  </p:stCondLst>
                                  <p:childTnLst>
                                    <p:set>
                                      <p:cBhvr>
                                        <p:cTn dur="1" fill="hold" id="6">
                                          <p:stCondLst>
                                            <p:cond delay="0"/>
                                          </p:stCondLst>
                                        </p:cTn>
                                        <p:tgtEl>
                                          <p:spTgt spid="1048670"/>
                                        </p:tgtEl>
                                        <p:attrNameLst>
                                          <p:attrName>style.visibility</p:attrName>
                                        </p:attrNameLst>
                                      </p:cBhvr>
                                      <p:to>
                                        <p:strVal val="visible"/>
                                      </p:to>
                                    </p:set>
                                    <p:anim calcmode="lin" valueType="num">
                                      <p:cBhvr>
                                        <p:cTn dur="500" fill="hold" id="7"/>
                                        <p:tgtEl>
                                          <p:spTgt spid="1048670"/>
                                        </p:tgtEl>
                                        <p:attrNameLst>
                                          <p:attrName>ppt_w</p:attrName>
                                        </p:attrNameLst>
                                      </p:cBhvr>
                                      <p:tavLst>
                                        <p:tav tm="0">
                                          <p:val>
                                            <p:fltVal val="0.0"/>
                                          </p:val>
                                        </p:tav>
                                        <p:tav tm="100000">
                                          <p:val>
                                            <p:strVal val="#ppt_w"/>
                                          </p:val>
                                        </p:tav>
                                      </p:tavLst>
                                    </p:anim>
                                    <p:anim calcmode="lin" valueType="num">
                                      <p:cBhvr>
                                        <p:cTn dur="500" fill="hold" id="8"/>
                                        <p:tgtEl>
                                          <p:spTgt spid="1048670"/>
                                        </p:tgtEl>
                                        <p:attrNameLst>
                                          <p:attrName>ppt_h</p:attrName>
                                        </p:attrNameLst>
                                      </p:cBhvr>
                                      <p:tavLst>
                                        <p:tav tm="0">
                                          <p:val>
                                            <p:fltVal val="0.0"/>
                                          </p:val>
                                        </p:tav>
                                        <p:tav tm="100000">
                                          <p:val>
                                            <p:strVal val="#ppt_h"/>
                                          </p:val>
                                        </p:tav>
                                      </p:tavLst>
                                    </p:anim>
                                    <p:animEffect transition="in" filter="fade">
                                      <p:cBhvr>
                                        <p:cTn dur="500" id="9"/>
                                        <p:tgtEl>
                                          <p:spTgt spid="1048670"/>
                                        </p:tgtEl>
                                      </p:cBhvr>
                                    </p:animEffect>
                                  </p:childTnLst>
                                </p:cTn>
                              </p:par>
                              <p:par>
                                <p:cTn fill="hold" grpId="0" id="10" nodeType="withEffect" presetClass="entr" presetID="53" presetSubtype="16">
                                  <p:stCondLst>
                                    <p:cond delay="1000"/>
                                  </p:stCondLst>
                                  <p:childTnLst>
                                    <p:set>
                                      <p:cBhvr>
                                        <p:cTn dur="1" fill="hold" id="11">
                                          <p:stCondLst>
                                            <p:cond delay="0"/>
                                          </p:stCondLst>
                                        </p:cTn>
                                        <p:tgtEl>
                                          <p:spTgt spid="1048671"/>
                                        </p:tgtEl>
                                        <p:attrNameLst>
                                          <p:attrName>style.visibility</p:attrName>
                                        </p:attrNameLst>
                                      </p:cBhvr>
                                      <p:to>
                                        <p:strVal val="visible"/>
                                      </p:to>
                                    </p:set>
                                    <p:anim calcmode="lin" valueType="num">
                                      <p:cBhvr>
                                        <p:cTn dur="500" fill="hold" id="12"/>
                                        <p:tgtEl>
                                          <p:spTgt spid="1048671"/>
                                        </p:tgtEl>
                                        <p:attrNameLst>
                                          <p:attrName>ppt_w</p:attrName>
                                        </p:attrNameLst>
                                      </p:cBhvr>
                                      <p:tavLst>
                                        <p:tav tm="0">
                                          <p:val>
                                            <p:fltVal val="0.0"/>
                                          </p:val>
                                        </p:tav>
                                        <p:tav tm="100000">
                                          <p:val>
                                            <p:strVal val="#ppt_w"/>
                                          </p:val>
                                        </p:tav>
                                      </p:tavLst>
                                    </p:anim>
                                    <p:anim calcmode="lin" valueType="num">
                                      <p:cBhvr>
                                        <p:cTn dur="500" fill="hold" id="13"/>
                                        <p:tgtEl>
                                          <p:spTgt spid="1048671"/>
                                        </p:tgtEl>
                                        <p:attrNameLst>
                                          <p:attrName>ppt_h</p:attrName>
                                        </p:attrNameLst>
                                      </p:cBhvr>
                                      <p:tavLst>
                                        <p:tav tm="0">
                                          <p:val>
                                            <p:fltVal val="0.0"/>
                                          </p:val>
                                        </p:tav>
                                        <p:tav tm="100000">
                                          <p:val>
                                            <p:strVal val="#ppt_h"/>
                                          </p:val>
                                        </p:tav>
                                      </p:tavLst>
                                    </p:anim>
                                    <p:animEffect transition="in" filter="fade">
                                      <p:cBhvr>
                                        <p:cTn dur="500" id="14"/>
                                        <p:tgtEl>
                                          <p:spTgt spid="1048671"/>
                                        </p:tgtEl>
                                      </p:cBhvr>
                                    </p:animEffect>
                                  </p:childTnLst>
                                </p:cTn>
                              </p:par>
                              <p:par>
                                <p:cTn fill="hold" grpId="0" id="15" nodeType="withEffect" presetClass="entr" presetID="53" presetSubtype="16">
                                  <p:stCondLst>
                                    <p:cond delay="1000"/>
                                  </p:stCondLst>
                                  <p:childTnLst>
                                    <p:set>
                                      <p:cBhvr>
                                        <p:cTn dur="1" fill="hold" id="16">
                                          <p:stCondLst>
                                            <p:cond delay="0"/>
                                          </p:stCondLst>
                                        </p:cTn>
                                        <p:tgtEl>
                                          <p:spTgt spid="1048672"/>
                                        </p:tgtEl>
                                        <p:attrNameLst>
                                          <p:attrName>style.visibility</p:attrName>
                                        </p:attrNameLst>
                                      </p:cBhvr>
                                      <p:to>
                                        <p:strVal val="visible"/>
                                      </p:to>
                                    </p:set>
                                    <p:anim calcmode="lin" valueType="num">
                                      <p:cBhvr>
                                        <p:cTn dur="500" fill="hold" id="17"/>
                                        <p:tgtEl>
                                          <p:spTgt spid="1048672"/>
                                        </p:tgtEl>
                                        <p:attrNameLst>
                                          <p:attrName>ppt_w</p:attrName>
                                        </p:attrNameLst>
                                      </p:cBhvr>
                                      <p:tavLst>
                                        <p:tav tm="0">
                                          <p:val>
                                            <p:fltVal val="0.0"/>
                                          </p:val>
                                        </p:tav>
                                        <p:tav tm="100000">
                                          <p:val>
                                            <p:strVal val="#ppt_w"/>
                                          </p:val>
                                        </p:tav>
                                      </p:tavLst>
                                    </p:anim>
                                    <p:anim calcmode="lin" valueType="num">
                                      <p:cBhvr>
                                        <p:cTn dur="500" fill="hold" id="18"/>
                                        <p:tgtEl>
                                          <p:spTgt spid="1048672"/>
                                        </p:tgtEl>
                                        <p:attrNameLst>
                                          <p:attrName>ppt_h</p:attrName>
                                        </p:attrNameLst>
                                      </p:cBhvr>
                                      <p:tavLst>
                                        <p:tav tm="0">
                                          <p:val>
                                            <p:fltVal val="0.0"/>
                                          </p:val>
                                        </p:tav>
                                        <p:tav tm="100000">
                                          <p:val>
                                            <p:strVal val="#ppt_h"/>
                                          </p:val>
                                        </p:tav>
                                      </p:tavLst>
                                    </p:anim>
                                    <p:animEffect transition="in" filter="fade">
                                      <p:cBhvr>
                                        <p:cTn dur="500" id="19"/>
                                        <p:tgtEl>
                                          <p:spTgt spid="1048672"/>
                                        </p:tgtEl>
                                      </p:cBhvr>
                                    </p:animEffect>
                                  </p:childTnLst>
                                </p:cTn>
                              </p:par>
                              <p:par>
                                <p:cTn fill="hold" grpId="0" id="20" nodeType="withEffect" presetClass="entr" presetID="53" presetSubtype="16">
                                  <p:stCondLst>
                                    <p:cond delay="1000"/>
                                  </p:stCondLst>
                                  <p:childTnLst>
                                    <p:set>
                                      <p:cBhvr>
                                        <p:cTn dur="1" fill="hold" id="21">
                                          <p:stCondLst>
                                            <p:cond delay="0"/>
                                          </p:stCondLst>
                                        </p:cTn>
                                        <p:tgtEl>
                                          <p:spTgt spid="1048673"/>
                                        </p:tgtEl>
                                        <p:attrNameLst>
                                          <p:attrName>style.visibility</p:attrName>
                                        </p:attrNameLst>
                                      </p:cBhvr>
                                      <p:to>
                                        <p:strVal val="visible"/>
                                      </p:to>
                                    </p:set>
                                    <p:anim calcmode="lin" valueType="num">
                                      <p:cBhvr>
                                        <p:cTn dur="500" fill="hold" id="22"/>
                                        <p:tgtEl>
                                          <p:spTgt spid="1048673"/>
                                        </p:tgtEl>
                                        <p:attrNameLst>
                                          <p:attrName>ppt_w</p:attrName>
                                        </p:attrNameLst>
                                      </p:cBhvr>
                                      <p:tavLst>
                                        <p:tav tm="0">
                                          <p:val>
                                            <p:fltVal val="0.0"/>
                                          </p:val>
                                        </p:tav>
                                        <p:tav tm="100000">
                                          <p:val>
                                            <p:strVal val="#ppt_w"/>
                                          </p:val>
                                        </p:tav>
                                      </p:tavLst>
                                    </p:anim>
                                    <p:anim calcmode="lin" valueType="num">
                                      <p:cBhvr>
                                        <p:cTn dur="500" fill="hold" id="23"/>
                                        <p:tgtEl>
                                          <p:spTgt spid="1048673"/>
                                        </p:tgtEl>
                                        <p:attrNameLst>
                                          <p:attrName>ppt_h</p:attrName>
                                        </p:attrNameLst>
                                      </p:cBhvr>
                                      <p:tavLst>
                                        <p:tav tm="0">
                                          <p:val>
                                            <p:fltVal val="0.0"/>
                                          </p:val>
                                        </p:tav>
                                        <p:tav tm="100000">
                                          <p:val>
                                            <p:strVal val="#ppt_h"/>
                                          </p:val>
                                        </p:tav>
                                      </p:tavLst>
                                    </p:anim>
                                    <p:animEffect transition="in" filter="fade">
                                      <p:cBhvr>
                                        <p:cTn dur="500" id="24"/>
                                        <p:tgtEl>
                                          <p:spTgt spid="1048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0" grpId="0" animBg="1"/>
      <p:bldP spid="1048671" grpId="0" animBg="1"/>
      <p:bldP spid="1048672" grpId="0" animBg="1"/>
      <p:bldP spid="10486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sp>
        <p:nvSpPr>
          <p:cNvPr id="1048674" name="文本框 10"/>
          <p:cNvSpPr txBox="1"/>
          <p:nvPr/>
        </p:nvSpPr>
        <p:spPr>
          <a:xfrm>
            <a:off x="827405" y="202092"/>
            <a:ext cx="3990976" cy="1454228"/>
          </a:xfrm>
          <a:prstGeom prst="rect"/>
          <a:noFill/>
          <a:ln w="9525">
            <a:noFill/>
          </a:ln>
        </p:spPr>
        <p:txBody>
          <a:bodyPr anchor="t" bIns="34282" lIns="68565" rIns="68565" tIns="34282" wrap="square">
            <a:spAutoFit/>
          </a:bodyPr>
          <a:p>
            <a:pPr fontAlgn="base">
              <a:spcBef>
                <a:spcPct val="0"/>
              </a:spcBef>
              <a:spcAft>
                <a:spcPct val="0"/>
              </a:spcAft>
            </a:pPr>
            <a:r>
              <a:rPr altLang="en-US" b="1" dirty="0" lang="zh-CN">
                <a:solidFill>
                  <a:srgbClr val="005DA2"/>
                </a:solidFill>
                <a:latin typeface="微软雅黑" panose="020B0503020204020204" pitchFamily="34" charset="-122"/>
                <a:ea typeface="微软雅黑" panose="020B0503020204020204" pitchFamily="34" charset="-122"/>
                <a:sym typeface="+mn-lt"/>
              </a:rPr>
              <a:t>四、退税额的计算</a:t>
            </a:r>
          </a:p>
          <a:p>
            <a:pPr fontAlgn="base">
              <a:spcBef>
                <a:spcPct val="0"/>
              </a:spcBef>
              <a:spcAft>
                <a:spcPct val="0"/>
              </a:spcAft>
            </a:pPr>
            <a:endParaRPr altLang="en-US" b="1" dirty="0" lang="zh-CN">
              <a:solidFill>
                <a:srgbClr val="005DA2"/>
              </a:solidFill>
              <a:latin typeface="微软雅黑" panose="020B0503020204020204" pitchFamily="34" charset="-122"/>
              <a:ea typeface="微软雅黑" panose="020B0503020204020204" pitchFamily="34" charset="-122"/>
              <a:sym typeface="+mn-lt"/>
            </a:endParaRPr>
          </a:p>
          <a:p>
            <a:pPr fontAlgn="base">
              <a:spcBef>
                <a:spcPct val="0"/>
              </a:spcBef>
              <a:spcAft>
                <a:spcPct val="0"/>
              </a:spcAft>
            </a:pPr>
            <a:endParaRPr altLang="en-US" b="1" dirty="0" lang="zh-CN">
              <a:solidFill>
                <a:srgbClr val="005DA2"/>
              </a:solidFill>
              <a:latin typeface="微软雅黑" panose="020B0503020204020204" pitchFamily="34" charset="-122"/>
              <a:ea typeface="微软雅黑" panose="020B0503020204020204" pitchFamily="34" charset="-122"/>
              <a:sym typeface="+mn-lt"/>
            </a:endParaRPr>
          </a:p>
          <a:p>
            <a:pPr fontAlgn="base">
              <a:spcBef>
                <a:spcPct val="0"/>
              </a:spcBef>
              <a:spcAft>
                <a:spcPct val="0"/>
              </a:spcAft>
            </a:pPr>
            <a:endParaRPr altLang="zh-CN" b="1" dirty="0" lang="zh-CN">
              <a:solidFill>
                <a:srgbClr val="005DA2"/>
              </a:solidFill>
              <a:latin typeface="微软雅黑" panose="020B0503020204020204" pitchFamily="34" charset="-122"/>
              <a:ea typeface="微软雅黑" panose="020B0503020204020204" pitchFamily="34" charset="-122"/>
            </a:endParaRPr>
          </a:p>
          <a:p>
            <a:pPr defTabSz="914400" fontAlgn="base">
              <a:spcBef>
                <a:spcPct val="0"/>
              </a:spcBef>
              <a:spcAft>
                <a:spcPct val="0"/>
              </a:spcAft>
            </a:pPr>
            <a:endParaRPr altLang="en-US" b="1" dirty="0" lang="zh-CN">
              <a:solidFill>
                <a:srgbClr val="005DA2"/>
              </a:solidFill>
              <a:latin typeface="微软雅黑" panose="020B0503020204020204" pitchFamily="34" charset="-122"/>
              <a:ea typeface="微软雅黑" panose="020B0503020204020204" pitchFamily="34" charset="-122"/>
            </a:endParaRPr>
          </a:p>
        </p:txBody>
      </p:sp>
      <p:sp>
        <p:nvSpPr>
          <p:cNvPr id="1048675" name="文本框 8"/>
          <p:cNvSpPr txBox="1"/>
          <p:nvPr/>
        </p:nvSpPr>
        <p:spPr>
          <a:xfrm>
            <a:off x="2627784" y="1851670"/>
            <a:ext cx="6256655" cy="707886"/>
          </a:xfrm>
          <a:prstGeom prst="rect"/>
          <a:noFill/>
        </p:spPr>
        <p:txBody>
          <a:bodyPr rtlCol="0" wrap="square">
            <a:spAutoFit/>
          </a:bodyPr>
          <a:p>
            <a:pPr algn="ctr"/>
            <a:r>
              <a:rPr altLang="en-US" b="1" dirty="0" sz="4000" lang="zh-CN">
                <a:ln w="0">
                  <a:noFill/>
                </a:ln>
                <a:solidFill>
                  <a:schemeClr val="tx1">
                    <a:lumMod val="65000"/>
                    <a:lumOff val="35000"/>
                  </a:schemeClr>
                </a:solidFill>
                <a:cs typeface="+mn-ea"/>
                <a:sym typeface="+mn-lt"/>
              </a:rPr>
              <a:t>退税额的计算</a:t>
            </a:r>
          </a:p>
        </p:txBody>
      </p:sp>
      <p:grpSp>
        <p:nvGrpSpPr>
          <p:cNvPr id="71" name="组合 9"/>
          <p:cNvGrpSpPr/>
          <p:nvPr/>
        </p:nvGrpSpPr>
        <p:grpSpPr>
          <a:xfrm>
            <a:off x="467544" y="1575106"/>
            <a:ext cx="2127545" cy="1780869"/>
            <a:chOff x="1072586" y="730321"/>
            <a:chExt cx="5273250" cy="4571656"/>
          </a:xfrm>
        </p:grpSpPr>
        <p:sp>
          <p:nvSpPr>
            <p:cNvPr id="1048676" name="矩形 10"/>
            <p:cNvSpPr/>
            <p:nvPr/>
          </p:nvSpPr>
          <p:spPr>
            <a:xfrm rot="2648372">
              <a:off x="1072586" y="730321"/>
              <a:ext cx="4474028" cy="4474028"/>
            </a:xfrm>
            <a:prstGeom prst="rect"/>
            <a:noFill/>
            <a:ln w="38100">
              <a:solidFill>
                <a:srgbClr val="00374C"/>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cs typeface="+mn-ea"/>
                <a:sym typeface="+mn-lt"/>
              </a:endParaRPr>
            </a:p>
          </p:txBody>
        </p:sp>
        <p:sp>
          <p:nvSpPr>
            <p:cNvPr id="1048677" name="矩形 11"/>
            <p:cNvSpPr/>
            <p:nvPr/>
          </p:nvSpPr>
          <p:spPr>
            <a:xfrm rot="2648372">
              <a:off x="1846331" y="756879"/>
              <a:ext cx="4499505" cy="4545098"/>
            </a:xfrm>
            <a:prstGeom prst="rect"/>
            <a:solidFill>
              <a:srgbClr val="FAFAF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cs typeface="+mn-ea"/>
                <a:sym typeface="+mn-lt"/>
              </a:endParaRPr>
            </a:p>
          </p:txBody>
        </p:sp>
      </p:grpSp>
      <p:sp>
        <p:nvSpPr>
          <p:cNvPr id="1048678" name="文本框 12"/>
          <p:cNvSpPr txBox="1"/>
          <p:nvPr/>
        </p:nvSpPr>
        <p:spPr>
          <a:xfrm>
            <a:off x="962452" y="1870456"/>
            <a:ext cx="1449904" cy="1200329"/>
          </a:xfrm>
          <a:prstGeom prst="rect"/>
          <a:noFill/>
        </p:spPr>
        <p:txBody>
          <a:bodyPr rtlCol="0" wrap="square">
            <a:spAutoFit/>
          </a:bodyPr>
          <a:p>
            <a:r>
              <a:rPr altLang="en-US" dirty="0" sz="7200" lang="zh-CN">
                <a:solidFill>
                  <a:schemeClr val="tx2">
                    <a:lumMod val="60000"/>
                    <a:lumOff val="40000"/>
                  </a:schemeClr>
                </a:solidFill>
                <a:cs typeface="+mn-ea"/>
                <a:sym typeface="+mn-lt"/>
              </a:rPr>
              <a:t>四</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sp>
        <p:nvSpPr>
          <p:cNvPr id="1048679" name="文本框 10"/>
          <p:cNvSpPr txBox="1"/>
          <p:nvPr/>
        </p:nvSpPr>
        <p:spPr>
          <a:xfrm>
            <a:off x="827405" y="202092"/>
            <a:ext cx="3990976" cy="623231"/>
          </a:xfrm>
          <a:prstGeom prst="rect"/>
          <a:noFill/>
          <a:ln w="9525">
            <a:noFill/>
          </a:ln>
        </p:spPr>
        <p:txBody>
          <a:bodyPr anchor="t" bIns="34282" lIns="68565" rIns="68565" tIns="34282" wrap="square">
            <a:spAutoFit/>
          </a:bodyPr>
          <a:p>
            <a:pPr fontAlgn="base">
              <a:spcBef>
                <a:spcPct val="0"/>
              </a:spcBef>
              <a:spcAft>
                <a:spcPct val="0"/>
              </a:spcAft>
            </a:pPr>
            <a:r>
              <a:rPr altLang="en-US" b="1" dirty="0" lang="zh-CN">
                <a:solidFill>
                  <a:srgbClr val="005DA2"/>
                </a:solidFill>
                <a:latin typeface="微软雅黑" panose="020B0503020204020204" pitchFamily="34" charset="-122"/>
                <a:ea typeface="微软雅黑" panose="020B0503020204020204" pitchFamily="34" charset="-122"/>
                <a:sym typeface="+mn-lt"/>
              </a:rPr>
              <a:t>四、退税额的计算</a:t>
            </a:r>
          </a:p>
          <a:p>
            <a:pPr defTabSz="914400" fontAlgn="base">
              <a:spcBef>
                <a:spcPct val="0"/>
              </a:spcBef>
              <a:spcAft>
                <a:spcPct val="0"/>
              </a:spcAft>
            </a:pPr>
            <a:endParaRPr altLang="en-US" b="1" dirty="0" lang="zh-CN">
              <a:solidFill>
                <a:srgbClr val="005DA2"/>
              </a:solidFill>
              <a:latin typeface="微软雅黑" panose="020B0503020204020204" pitchFamily="34" charset="-122"/>
              <a:ea typeface="微软雅黑" panose="020B0503020204020204" pitchFamily="34" charset="-122"/>
            </a:endParaRPr>
          </a:p>
        </p:txBody>
      </p:sp>
      <p:sp>
        <p:nvSpPr>
          <p:cNvPr id="1048680" name="文本框 9"/>
          <p:cNvSpPr txBox="1"/>
          <p:nvPr/>
        </p:nvSpPr>
        <p:spPr>
          <a:xfrm>
            <a:off x="899592" y="1663809"/>
            <a:ext cx="6408712" cy="2462213"/>
          </a:xfrm>
          <a:prstGeom prst="rect"/>
          <a:noFill/>
        </p:spPr>
        <p:txBody>
          <a:bodyPr wrap="square">
            <a:spAutoFit/>
          </a:bodyPr>
          <a:p>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    </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适用</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留抵退税新政</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的纳税人，按照以下公式计算允许退还的留抵税额：</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
            </a:r>
            <a:br>
              <a:rPr altLang="zh-CN" dirty="0" sz="1400" lang="en-US">
                <a:solidFill>
                  <a:schemeClr val="tx1">
                    <a:lumMod val="75000"/>
                    <a:lumOff val="25000"/>
                  </a:schemeClr>
                </a:solidFill>
                <a:latin typeface="仿宋" panose="02010609060101010101" pitchFamily="49" charset="-122"/>
                <a:ea typeface="仿宋" panose="02010609060101010101" pitchFamily="49" charset="-122"/>
              </a:rPr>
            </a:b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　　允许退还的增量留抵税额</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增量留抵税额×进项构成比例×</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100%</a:t>
            </a:r>
            <a:br>
              <a:rPr altLang="zh-CN" dirty="0" sz="1400" lang="en-US">
                <a:solidFill>
                  <a:schemeClr val="tx1">
                    <a:lumMod val="75000"/>
                    <a:lumOff val="25000"/>
                  </a:schemeClr>
                </a:solidFill>
                <a:latin typeface="仿宋" panose="02010609060101010101" pitchFamily="49" charset="-122"/>
                <a:ea typeface="仿宋" panose="02010609060101010101" pitchFamily="49" charset="-122"/>
              </a:rPr>
            </a:b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　　允许退还的存量留抵税额</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存量留抵税额×进项构成比例×</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100%</a:t>
            </a:r>
            <a:br>
              <a:rPr altLang="zh-CN" dirty="0" sz="1400" lang="en-US">
                <a:solidFill>
                  <a:schemeClr val="tx1">
                    <a:lumMod val="75000"/>
                    <a:lumOff val="25000"/>
                  </a:schemeClr>
                </a:solidFill>
                <a:latin typeface="仿宋" panose="02010609060101010101" pitchFamily="49" charset="-122"/>
                <a:ea typeface="仿宋" panose="02010609060101010101" pitchFamily="49" charset="-122"/>
              </a:rPr>
            </a:b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　　进项构成比例，为</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2019</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年</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4</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月至申请退税前一税款所属期已抵扣的增值税专用发票</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含带有“增值税专用发票”字样全面数字化的电子发票、税控机动车销售统一发票</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、收费公路通行费增值税电子普通发票、海关进口增值税专用缴款书、解缴税款完税凭证注明的增值税额占同期全部已抵扣进项税额的比重。</a:t>
            </a:r>
            <a:endParaRPr altLang="zh-CN" dirty="0" sz="1400" lang="en-US">
              <a:solidFill>
                <a:schemeClr val="tx1">
                  <a:lumMod val="75000"/>
                  <a:lumOff val="25000"/>
                </a:schemeClr>
              </a:solidFill>
              <a:latin typeface="仿宋" panose="02010609060101010101" pitchFamily="49" charset="-122"/>
              <a:ea typeface="仿宋" panose="02010609060101010101" pitchFamily="49" charset="-122"/>
            </a:endParaRPr>
          </a:p>
          <a:p>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     </a:t>
            </a:r>
          </a:p>
          <a:p>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     2022</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年</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14</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号公告关于允许退还留抵税额的计算公式，同样适用于</a:t>
            </a:r>
            <a:r>
              <a:rPr altLang="en-US" dirty="0" sz="1400" lang="zh-CN" smtClean="0">
                <a:solidFill>
                  <a:schemeClr val="tx1">
                    <a:lumMod val="75000"/>
                    <a:lumOff val="25000"/>
                  </a:schemeClr>
                </a:solidFill>
                <a:latin typeface="仿宋" panose="02010609060101010101" pitchFamily="49" charset="-122"/>
                <a:ea typeface="仿宋" panose="02010609060101010101" pitchFamily="49" charset="-122"/>
              </a:rPr>
              <a:t>依照财政部、税务总局</a:t>
            </a:r>
            <a:r>
              <a:rPr altLang="zh-CN" dirty="0" sz="1400" lang="en-US" smtClean="0">
                <a:solidFill>
                  <a:schemeClr val="tx1">
                    <a:lumMod val="75000"/>
                    <a:lumOff val="25000"/>
                  </a:schemeClr>
                </a:solidFill>
                <a:latin typeface="仿宋" panose="02010609060101010101" pitchFamily="49" charset="-122"/>
                <a:ea typeface="仿宋" panose="02010609060101010101" pitchFamily="49" charset="-122"/>
              </a:rPr>
              <a:t>2019</a:t>
            </a:r>
            <a:r>
              <a:rPr altLang="en-US" dirty="0" sz="1400" lang="zh-CN" smtClean="0">
                <a:solidFill>
                  <a:schemeClr val="tx1">
                    <a:lumMod val="75000"/>
                    <a:lumOff val="25000"/>
                  </a:schemeClr>
                </a:solidFill>
                <a:latin typeface="仿宋" panose="02010609060101010101" pitchFamily="49" charset="-122"/>
                <a:ea typeface="仿宋" panose="02010609060101010101" pitchFamily="49" charset="-122"/>
              </a:rPr>
              <a:t>年</a:t>
            </a:r>
            <a:r>
              <a:rPr altLang="zh-CN" dirty="0" sz="1400" lang="en-US" smtClean="0">
                <a:solidFill>
                  <a:schemeClr val="tx1">
                    <a:lumMod val="75000"/>
                    <a:lumOff val="25000"/>
                  </a:schemeClr>
                </a:solidFill>
                <a:latin typeface="仿宋" panose="02010609060101010101" pitchFamily="49" charset="-122"/>
                <a:ea typeface="仿宋" panose="02010609060101010101" pitchFamily="49" charset="-122"/>
              </a:rPr>
              <a:t>39</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号</a:t>
            </a:r>
            <a:r>
              <a:rPr altLang="en-US" dirty="0" sz="1400" lang="zh-CN" smtClean="0">
                <a:solidFill>
                  <a:schemeClr val="tx1">
                    <a:lumMod val="75000"/>
                    <a:lumOff val="25000"/>
                  </a:schemeClr>
                </a:solidFill>
                <a:latin typeface="仿宋" panose="02010609060101010101" pitchFamily="49" charset="-122"/>
                <a:ea typeface="仿宋" panose="02010609060101010101" pitchFamily="49" charset="-122"/>
              </a:rPr>
              <a:t>公告符合一般</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行业留抵退税政策的纳税人。</a:t>
            </a:r>
            <a:endParaRPr altLang="zh-CN" dirty="0" sz="1400" lang="en-US">
              <a:solidFill>
                <a:schemeClr val="tx1">
                  <a:lumMod val="75000"/>
                  <a:lumOff val="25000"/>
                </a:schemeClr>
              </a:solidFill>
              <a:latin typeface="仿宋" panose="02010609060101010101" pitchFamily="49" charset="-122"/>
              <a:ea typeface="仿宋" panose="02010609060101010101" pitchFamily="49" charset="-122"/>
            </a:endParaRPr>
          </a:p>
          <a:p>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    </a:t>
            </a:r>
          </a:p>
        </p:txBody>
      </p:sp>
      <p:sp>
        <p:nvSpPr>
          <p:cNvPr id="1048681" name="Freeform 13"/>
          <p:cNvSpPr/>
          <p:nvPr/>
        </p:nvSpPr>
        <p:spPr bwMode="auto">
          <a:xfrm>
            <a:off x="1043608" y="3340104"/>
            <a:ext cx="291570" cy="331233"/>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rgbClr val="E670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1219200"/>
            <a:endParaRPr altLang="en-US" dirty="0" lang="zh-CN">
              <a:solidFill>
                <a:srgbClr val="FFFFFF"/>
              </a:solidFill>
              <a:cs typeface="+mn-ea"/>
              <a:sym typeface="+mn-lt"/>
            </a:endParaRPr>
          </a:p>
        </p:txBody>
      </p:sp>
      <p:sp>
        <p:nvSpPr>
          <p:cNvPr id="1048682" name="Shape 2632"/>
          <p:cNvSpPr/>
          <p:nvPr/>
        </p:nvSpPr>
        <p:spPr>
          <a:xfrm>
            <a:off x="1112066" y="3412274"/>
            <a:ext cx="154654" cy="186892"/>
          </a:xfrm>
          <a:custGeom>
            <a:av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bg1"/>
          </a:solidFill>
          <a:ln w="12700">
            <a:miter lim="400000"/>
          </a:ln>
        </p:spPr>
        <p:txBody>
          <a:bodyPr anchor="ctr" bIns="19045" lIns="19045" rIns="19045" tIns="19045"/>
          <a:p>
            <a:pPr defTabSz="228600">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dirty="0" sz="1500">
              <a:solidFill>
                <a:srgbClr val="FFFFFF"/>
              </a:solidFill>
              <a:effectLst>
                <a:outerShdw blurRad="38100" dir="5400000" dist="12700" rotWithShape="0">
                  <a:srgbClr val="000000">
                    <a:alpha val="50000"/>
                  </a:srgbClr>
                </a:outerShdw>
              </a:effectLst>
              <a:cs typeface="+mn-ea"/>
              <a:sym typeface="+mn-lt"/>
            </a:endParaRPr>
          </a:p>
        </p:txBody>
      </p:sp>
      <p:sp>
        <p:nvSpPr>
          <p:cNvPr id="1048683" name="Freeform 13"/>
          <p:cNvSpPr/>
          <p:nvPr/>
        </p:nvSpPr>
        <p:spPr bwMode="auto">
          <a:xfrm>
            <a:off x="1043608" y="1663809"/>
            <a:ext cx="291570" cy="331233"/>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rgbClr val="E670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1219200"/>
            <a:endParaRPr altLang="en-US" dirty="0" lang="zh-CN">
              <a:solidFill>
                <a:srgbClr val="FFFFFF"/>
              </a:solidFill>
              <a:cs typeface="+mn-ea"/>
              <a:sym typeface="+mn-lt"/>
            </a:endParaRPr>
          </a:p>
        </p:txBody>
      </p:sp>
      <p:sp>
        <p:nvSpPr>
          <p:cNvPr id="1048684" name="Shape 2632"/>
          <p:cNvSpPr/>
          <p:nvPr/>
        </p:nvSpPr>
        <p:spPr>
          <a:xfrm>
            <a:off x="1112066" y="1711921"/>
            <a:ext cx="154654" cy="186892"/>
          </a:xfrm>
          <a:custGeom>
            <a:av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bg1"/>
          </a:solidFill>
          <a:ln w="12700">
            <a:miter lim="400000"/>
          </a:ln>
        </p:spPr>
        <p:txBody>
          <a:bodyPr anchor="ctr" bIns="19045" lIns="19045" rIns="19045" tIns="19045"/>
          <a:p>
            <a:pPr defTabSz="228600">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dirty="0" sz="1500">
              <a:solidFill>
                <a:srgbClr val="FFFFFF"/>
              </a:solidFill>
              <a:effectLst>
                <a:outerShdw blurRad="38100" dir="5400000" dist="12700" rotWithShape="0">
                  <a:srgbClr val="000000">
                    <a:alpha val="50000"/>
                  </a:srgbClr>
                </a:outerShdw>
              </a:effectLst>
              <a:cs typeface="+mn-ea"/>
              <a:sym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sp>
        <p:nvSpPr>
          <p:cNvPr id="1048685" name="文本框 10"/>
          <p:cNvSpPr txBox="1"/>
          <p:nvPr/>
        </p:nvSpPr>
        <p:spPr>
          <a:xfrm>
            <a:off x="827405" y="202093"/>
            <a:ext cx="5040740" cy="1731227"/>
          </a:xfrm>
          <a:prstGeom prst="rect"/>
          <a:noFill/>
          <a:ln w="9525">
            <a:noFill/>
          </a:ln>
        </p:spPr>
        <p:txBody>
          <a:bodyPr anchor="t" bIns="34282" lIns="68565" rIns="68565" tIns="34282" wrap="square">
            <a:spAutoFit/>
          </a:bodyPr>
          <a:p>
            <a:pPr fontAlgn="base">
              <a:spcBef>
                <a:spcPct val="0"/>
              </a:spcBef>
              <a:spcAft>
                <a:spcPct val="0"/>
              </a:spcAft>
            </a:pPr>
            <a:r>
              <a:rPr altLang="en-US" b="1" dirty="0" lang="zh-CN">
                <a:solidFill>
                  <a:srgbClr val="005DA2"/>
                </a:solidFill>
                <a:latin typeface="微软雅黑" panose="020B0503020204020204" pitchFamily="34" charset="-122"/>
                <a:ea typeface="微软雅黑" panose="020B0503020204020204" pitchFamily="34" charset="-122"/>
                <a:sym typeface="+mn-lt"/>
              </a:rPr>
              <a:t>五、与即征即退、先征后返（退）政策衔接</a:t>
            </a:r>
          </a:p>
          <a:p>
            <a:pPr fontAlgn="base">
              <a:spcBef>
                <a:spcPct val="0"/>
              </a:spcBef>
              <a:spcAft>
                <a:spcPct val="0"/>
              </a:spcAft>
            </a:pPr>
            <a:endParaRPr altLang="en-US" b="1" dirty="0" lang="zh-CN">
              <a:solidFill>
                <a:srgbClr val="005DA2"/>
              </a:solidFill>
              <a:latin typeface="微软雅黑" panose="020B0503020204020204" pitchFamily="34" charset="-122"/>
              <a:ea typeface="微软雅黑" panose="020B0503020204020204" pitchFamily="34" charset="-122"/>
              <a:sym typeface="+mn-lt"/>
            </a:endParaRPr>
          </a:p>
          <a:p>
            <a:pPr fontAlgn="base">
              <a:spcBef>
                <a:spcPct val="0"/>
              </a:spcBef>
              <a:spcAft>
                <a:spcPct val="0"/>
              </a:spcAft>
            </a:pPr>
            <a:endParaRPr altLang="en-US" b="1" dirty="0" lang="zh-CN">
              <a:solidFill>
                <a:srgbClr val="005DA2"/>
              </a:solidFill>
              <a:latin typeface="微软雅黑" panose="020B0503020204020204" pitchFamily="34" charset="-122"/>
              <a:ea typeface="微软雅黑" panose="020B0503020204020204" pitchFamily="34" charset="-122"/>
              <a:sym typeface="+mn-lt"/>
            </a:endParaRPr>
          </a:p>
          <a:p>
            <a:pPr fontAlgn="base">
              <a:spcBef>
                <a:spcPct val="0"/>
              </a:spcBef>
              <a:spcAft>
                <a:spcPct val="0"/>
              </a:spcAft>
            </a:pPr>
            <a:endParaRPr altLang="en-US" b="1" dirty="0" lang="zh-CN">
              <a:solidFill>
                <a:srgbClr val="005DA2"/>
              </a:solidFill>
              <a:latin typeface="微软雅黑" panose="020B0503020204020204" pitchFamily="34" charset="-122"/>
              <a:ea typeface="微软雅黑" panose="020B0503020204020204" pitchFamily="34" charset="-122"/>
              <a:sym typeface="+mn-lt"/>
            </a:endParaRPr>
          </a:p>
          <a:p>
            <a:pPr fontAlgn="base">
              <a:spcBef>
                <a:spcPct val="0"/>
              </a:spcBef>
              <a:spcAft>
                <a:spcPct val="0"/>
              </a:spcAft>
            </a:pPr>
            <a:endParaRPr altLang="zh-CN" b="1" dirty="0" lang="zh-CN">
              <a:solidFill>
                <a:srgbClr val="005DA2"/>
              </a:solidFill>
              <a:latin typeface="微软雅黑" panose="020B0503020204020204" pitchFamily="34" charset="-122"/>
              <a:ea typeface="微软雅黑" panose="020B0503020204020204" pitchFamily="34" charset="-122"/>
            </a:endParaRPr>
          </a:p>
          <a:p>
            <a:pPr defTabSz="914400" fontAlgn="base">
              <a:spcBef>
                <a:spcPct val="0"/>
              </a:spcBef>
              <a:spcAft>
                <a:spcPct val="0"/>
              </a:spcAft>
            </a:pPr>
            <a:endParaRPr altLang="en-US" b="1" dirty="0" lang="zh-CN">
              <a:solidFill>
                <a:srgbClr val="005DA2"/>
              </a:solidFill>
              <a:latin typeface="微软雅黑" panose="020B0503020204020204" pitchFamily="34" charset="-122"/>
              <a:ea typeface="微软雅黑" panose="020B0503020204020204" pitchFamily="34" charset="-122"/>
            </a:endParaRPr>
          </a:p>
        </p:txBody>
      </p:sp>
      <p:sp>
        <p:nvSpPr>
          <p:cNvPr id="1048686" name="文本框 8"/>
          <p:cNvSpPr txBox="1"/>
          <p:nvPr/>
        </p:nvSpPr>
        <p:spPr>
          <a:xfrm>
            <a:off x="2624661" y="1491630"/>
            <a:ext cx="6336704" cy="1323439"/>
          </a:xfrm>
          <a:prstGeom prst="rect"/>
          <a:noFill/>
        </p:spPr>
        <p:txBody>
          <a:bodyPr rtlCol="0" wrap="square">
            <a:spAutoFit/>
          </a:bodyPr>
          <a:p>
            <a:pPr algn="ctr"/>
            <a:r>
              <a:rPr altLang="en-US" b="1" dirty="0" sz="4000" lang="zh-CN">
                <a:ln w="0">
                  <a:noFill/>
                </a:ln>
                <a:solidFill>
                  <a:schemeClr val="tx1">
                    <a:lumMod val="65000"/>
                    <a:lumOff val="35000"/>
                  </a:schemeClr>
                </a:solidFill>
                <a:cs typeface="+mn-ea"/>
                <a:sym typeface="+mn-lt"/>
              </a:rPr>
              <a:t>与即征即退、先征后返（退）政策衔接</a:t>
            </a:r>
          </a:p>
        </p:txBody>
      </p:sp>
      <p:grpSp>
        <p:nvGrpSpPr>
          <p:cNvPr id="74" name="组合 9"/>
          <p:cNvGrpSpPr/>
          <p:nvPr/>
        </p:nvGrpSpPr>
        <p:grpSpPr>
          <a:xfrm>
            <a:off x="467544" y="1575106"/>
            <a:ext cx="2127545" cy="1780869"/>
            <a:chOff x="1072586" y="730321"/>
            <a:chExt cx="5273250" cy="4571656"/>
          </a:xfrm>
        </p:grpSpPr>
        <p:sp>
          <p:nvSpPr>
            <p:cNvPr id="1048687" name="矩形 10"/>
            <p:cNvSpPr/>
            <p:nvPr/>
          </p:nvSpPr>
          <p:spPr>
            <a:xfrm rot="2648372">
              <a:off x="1072586" y="730321"/>
              <a:ext cx="4474028" cy="4474028"/>
            </a:xfrm>
            <a:prstGeom prst="rect"/>
            <a:noFill/>
            <a:ln w="38100">
              <a:solidFill>
                <a:srgbClr val="00374C"/>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cs typeface="+mn-ea"/>
                <a:sym typeface="+mn-lt"/>
              </a:endParaRPr>
            </a:p>
          </p:txBody>
        </p:sp>
        <p:sp>
          <p:nvSpPr>
            <p:cNvPr id="1048688" name="矩形 11"/>
            <p:cNvSpPr/>
            <p:nvPr/>
          </p:nvSpPr>
          <p:spPr>
            <a:xfrm rot="2648372">
              <a:off x="1846331" y="756879"/>
              <a:ext cx="4499505" cy="4545098"/>
            </a:xfrm>
            <a:prstGeom prst="rect"/>
            <a:solidFill>
              <a:srgbClr val="FAFAF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cs typeface="+mn-ea"/>
                <a:sym typeface="+mn-lt"/>
              </a:endParaRPr>
            </a:p>
          </p:txBody>
        </p:sp>
      </p:grpSp>
      <p:sp>
        <p:nvSpPr>
          <p:cNvPr id="1048689" name="文本框 12"/>
          <p:cNvSpPr txBox="1"/>
          <p:nvPr/>
        </p:nvSpPr>
        <p:spPr>
          <a:xfrm>
            <a:off x="962452" y="1870456"/>
            <a:ext cx="1449904" cy="1200329"/>
          </a:xfrm>
          <a:prstGeom prst="rect"/>
          <a:noFill/>
        </p:spPr>
        <p:txBody>
          <a:bodyPr rtlCol="0" wrap="square">
            <a:spAutoFit/>
          </a:bodyPr>
          <a:p>
            <a:r>
              <a:rPr altLang="en-US" dirty="0" sz="7200" lang="zh-CN">
                <a:solidFill>
                  <a:schemeClr val="tx2">
                    <a:lumMod val="60000"/>
                    <a:lumOff val="40000"/>
                  </a:schemeClr>
                </a:solidFill>
                <a:cs typeface="+mn-ea"/>
                <a:sym typeface="+mn-lt"/>
              </a:rPr>
              <a:t>五</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75" name=""/>
        <p:cNvGrpSpPr/>
        <p:nvPr/>
      </p:nvGrpSpPr>
      <p:grpSpPr>
        <a:xfrm>
          <a:off x="0" y="0"/>
          <a:ext cx="0" cy="0"/>
          <a:chOff x="0" y="0"/>
          <a:chExt cx="0" cy="0"/>
        </a:xfrm>
      </p:grpSpPr>
      <p:sp>
        <p:nvSpPr>
          <p:cNvPr id="1048690" name="文本框 10"/>
          <p:cNvSpPr txBox="1"/>
          <p:nvPr/>
        </p:nvSpPr>
        <p:spPr>
          <a:xfrm>
            <a:off x="827404" y="202092"/>
            <a:ext cx="4968731" cy="623231"/>
          </a:xfrm>
          <a:prstGeom prst="rect"/>
          <a:noFill/>
          <a:ln w="9525">
            <a:noFill/>
          </a:ln>
        </p:spPr>
        <p:txBody>
          <a:bodyPr anchor="t" bIns="34282" lIns="68565" rIns="68565" tIns="34282" wrap="square">
            <a:spAutoFit/>
          </a:bodyPr>
          <a:p>
            <a:pPr fontAlgn="base">
              <a:spcBef>
                <a:spcPct val="0"/>
              </a:spcBef>
              <a:spcAft>
                <a:spcPct val="0"/>
              </a:spcAft>
            </a:pPr>
            <a:r>
              <a:rPr altLang="en-US" b="1" dirty="0" lang="zh-CN">
                <a:solidFill>
                  <a:srgbClr val="005DA2"/>
                </a:solidFill>
                <a:latin typeface="微软雅黑" panose="020B0503020204020204" pitchFamily="34" charset="-122"/>
                <a:ea typeface="微软雅黑" panose="020B0503020204020204" pitchFamily="34" charset="-122"/>
                <a:sym typeface="+mn-lt"/>
              </a:rPr>
              <a:t>五、与即征即退、先征后返（退）政策衔接</a:t>
            </a:r>
          </a:p>
          <a:p>
            <a:pPr defTabSz="914400" fontAlgn="base">
              <a:spcBef>
                <a:spcPct val="0"/>
              </a:spcBef>
              <a:spcAft>
                <a:spcPct val="0"/>
              </a:spcAft>
            </a:pPr>
            <a:endParaRPr altLang="en-US" b="1" dirty="0" lang="zh-CN">
              <a:solidFill>
                <a:srgbClr val="005DA2"/>
              </a:solidFill>
              <a:latin typeface="微软雅黑" panose="020B0503020204020204" pitchFamily="34" charset="-122"/>
              <a:ea typeface="微软雅黑" panose="020B0503020204020204" pitchFamily="34" charset="-122"/>
            </a:endParaRPr>
          </a:p>
        </p:txBody>
      </p:sp>
      <p:sp>
        <p:nvSpPr>
          <p:cNvPr id="1048691" name="文本框 9"/>
          <p:cNvSpPr txBox="1"/>
          <p:nvPr/>
        </p:nvSpPr>
        <p:spPr>
          <a:xfrm>
            <a:off x="899592" y="1481333"/>
            <a:ext cx="6408712" cy="1600438"/>
          </a:xfrm>
          <a:prstGeom prst="rect"/>
          <a:noFill/>
        </p:spPr>
        <p:txBody>
          <a:bodyPr wrap="square">
            <a:spAutoFit/>
          </a:bodyPr>
          <a:p>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    纳税人自</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2019</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年</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4</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月</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1</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日起已取得留抵退税款的，不得再申请享受增值税即征即退、先征后返</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退</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政策。纳税人可以在</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2022</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年</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10</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月</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31</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日前一次性将已取得的留抵退税款全部缴回后，按规定申请享受增值税即征即退、先征后返</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退</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政策。 </a:t>
            </a:r>
            <a:endParaRPr altLang="zh-CN" dirty="0" sz="1400" lang="en-US">
              <a:solidFill>
                <a:schemeClr val="tx1">
                  <a:lumMod val="75000"/>
                  <a:lumOff val="25000"/>
                </a:schemeClr>
              </a:solidFill>
              <a:latin typeface="仿宋" panose="02010609060101010101" pitchFamily="49" charset="-122"/>
              <a:ea typeface="仿宋" panose="02010609060101010101" pitchFamily="49" charset="-122"/>
            </a:endParaRPr>
          </a:p>
          <a:p>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   </a:t>
            </a:r>
            <a:endParaRPr altLang="zh-CN" dirty="0" sz="1400" lang="en-US">
              <a:solidFill>
                <a:schemeClr val="tx1">
                  <a:lumMod val="75000"/>
                  <a:lumOff val="25000"/>
                </a:schemeClr>
              </a:solidFill>
              <a:latin typeface="仿宋" panose="02010609060101010101" pitchFamily="49" charset="-122"/>
              <a:ea typeface="仿宋" panose="02010609060101010101" pitchFamily="49" charset="-122"/>
            </a:endParaRPr>
          </a:p>
          <a:p>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    </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纳税人自</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2019</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年</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4</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月</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1</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日起已享受增值税即征即退、先征后返</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退</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政策的，可以在</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2022</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年</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10</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月</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31</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日前一次性将已退还的增值税即征即退、先征后返</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退</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税款全部缴回后，按规定申请退还留抵税额。</a:t>
            </a:r>
          </a:p>
        </p:txBody>
      </p:sp>
      <p:sp>
        <p:nvSpPr>
          <p:cNvPr id="1048692" name="Freeform 13"/>
          <p:cNvSpPr/>
          <p:nvPr/>
        </p:nvSpPr>
        <p:spPr bwMode="auto">
          <a:xfrm>
            <a:off x="971600" y="1471036"/>
            <a:ext cx="291570" cy="331233"/>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rgbClr val="E670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1219200"/>
            <a:endParaRPr altLang="en-US" dirty="0" lang="zh-CN">
              <a:solidFill>
                <a:srgbClr val="FFFFFF"/>
              </a:solidFill>
              <a:cs typeface="+mn-ea"/>
              <a:sym typeface="+mn-lt"/>
            </a:endParaRPr>
          </a:p>
        </p:txBody>
      </p:sp>
      <p:sp>
        <p:nvSpPr>
          <p:cNvPr id="1048693" name="Shape 2632"/>
          <p:cNvSpPr/>
          <p:nvPr/>
        </p:nvSpPr>
        <p:spPr>
          <a:xfrm>
            <a:off x="1040058" y="1519148"/>
            <a:ext cx="154654" cy="186892"/>
          </a:xfrm>
          <a:custGeom>
            <a:av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bg1"/>
          </a:solidFill>
          <a:ln w="12700">
            <a:miter lim="400000"/>
          </a:ln>
        </p:spPr>
        <p:txBody>
          <a:bodyPr anchor="ctr" bIns="19045" lIns="19045" rIns="19045" tIns="19045"/>
          <a:p>
            <a:pPr defTabSz="228600">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dirty="0" sz="1500">
              <a:solidFill>
                <a:srgbClr val="FFFFFF"/>
              </a:solidFill>
              <a:effectLst>
                <a:outerShdw blurRad="38100" dir="5400000" dist="12700" rotWithShape="0">
                  <a:srgbClr val="000000">
                    <a:alpha val="50000"/>
                  </a:srgbClr>
                </a:outerShdw>
              </a:effectLst>
              <a:cs typeface="+mn-ea"/>
              <a:sym typeface="+mn-lt"/>
            </a:endParaRPr>
          </a:p>
        </p:txBody>
      </p:sp>
      <p:sp>
        <p:nvSpPr>
          <p:cNvPr id="1048694" name="Freeform 13"/>
          <p:cNvSpPr/>
          <p:nvPr/>
        </p:nvSpPr>
        <p:spPr bwMode="auto">
          <a:xfrm>
            <a:off x="971600" y="2281552"/>
            <a:ext cx="291570" cy="331233"/>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rgbClr val="E670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1219200"/>
            <a:endParaRPr altLang="en-US" dirty="0" lang="zh-CN">
              <a:solidFill>
                <a:srgbClr val="FFFFFF"/>
              </a:solidFill>
              <a:cs typeface="+mn-ea"/>
              <a:sym typeface="+mn-lt"/>
            </a:endParaRPr>
          </a:p>
        </p:txBody>
      </p:sp>
      <p:sp>
        <p:nvSpPr>
          <p:cNvPr id="1048695" name="Shape 2632"/>
          <p:cNvSpPr/>
          <p:nvPr/>
        </p:nvSpPr>
        <p:spPr>
          <a:xfrm>
            <a:off x="1040058" y="2353722"/>
            <a:ext cx="154654" cy="186892"/>
          </a:xfrm>
          <a:custGeom>
            <a:av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bg1"/>
          </a:solidFill>
          <a:ln w="12700">
            <a:miter lim="400000"/>
          </a:ln>
        </p:spPr>
        <p:txBody>
          <a:bodyPr anchor="ctr" bIns="19045" lIns="19045" rIns="19045" tIns="19045"/>
          <a:p>
            <a:pPr defTabSz="228600">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dirty="0" sz="1500">
              <a:solidFill>
                <a:srgbClr val="FFFFFF"/>
              </a:solidFill>
              <a:effectLst>
                <a:outerShdw blurRad="38100" dir="5400000" dist="12700" rotWithShape="0">
                  <a:srgbClr val="000000">
                    <a:alpha val="50000"/>
                  </a:srgbClr>
                </a:outerShdw>
              </a:effectLst>
              <a:cs typeface="+mn-ea"/>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589" name="灯片编号占位符 1"/>
          <p:cNvSpPr>
            <a:spLocks noGrp="1"/>
          </p:cNvSpPr>
          <p:nvPr>
            <p:ph type="sldNum" sz="quarter" idx="10"/>
          </p:nvPr>
        </p:nvSpPr>
        <p:spPr/>
        <p:txBody>
          <a:bodyPr/>
          <a:p>
            <a:fld id="{B18D3EC3-5D18-4493-A831-A92CD7BB431D}" type="slidenum">
              <a:rPr altLang="en-US" lang="zh-CN" smtClean="0"/>
              <a:t>2</a:t>
            </a:fld>
            <a:endParaRPr altLang="en-US" lang="zh-CN"/>
          </a:p>
        </p:txBody>
      </p:sp>
      <p:sp>
        <p:nvSpPr>
          <p:cNvPr id="1048590" name="Title 1"/>
          <p:cNvSpPr txBox="1"/>
          <p:nvPr/>
        </p:nvSpPr>
        <p:spPr>
          <a:xfrm>
            <a:off x="857885" y="200025"/>
            <a:ext cx="2811145" cy="379730"/>
          </a:xfrm>
          <a:prstGeom prst="rect"/>
        </p:spPr>
        <p:txBody>
          <a:bodyPr anchor="ctr" lIns="0" rIns="0">
            <a:noAutofit/>
          </a:bodyPr>
          <a:lstStyle>
            <a:lvl1pPr algn="ctr" defTabSz="914400" eaLnBrk="1" hangingPunct="1" latinLnBrk="0" rtl="0">
              <a:spcBef>
                <a:spcPct val="0"/>
              </a:spcBef>
              <a:buNone/>
              <a:defRPr b="0" sz="3000" kern="1200">
                <a:solidFill>
                  <a:schemeClr val="accent1"/>
                </a:solidFill>
                <a:latin typeface="U.S. 101" pitchFamily="2" charset="0"/>
                <a:ea typeface="Roboto" pitchFamily="2" charset="0"/>
                <a:cs typeface="Open Sans Light" panose="020B0306030504020204" pitchFamily="34" charset="0"/>
              </a:defRPr>
            </a:lvl1pPr>
          </a:lstStyle>
          <a:p>
            <a:pPr algn="l"/>
            <a:r>
              <a:rPr altLang="en-US" b="1" dirty="0" sz="2800" lang="zh-CN">
                <a:solidFill>
                  <a:schemeClr val="tx1">
                    <a:lumMod val="75000"/>
                    <a:lumOff val="25000"/>
                  </a:schemeClr>
                </a:solidFill>
                <a:latin typeface="微软雅黑" panose="020B0503020204020204" pitchFamily="34" charset="-122"/>
                <a:ea typeface="微软雅黑" panose="020B0503020204020204" pitchFamily="34" charset="-122"/>
              </a:rPr>
              <a:t>目录</a:t>
            </a:r>
            <a:r>
              <a:rPr altLang="zh-CN" b="1" dirty="0" sz="2800" lang="en-US">
                <a:solidFill>
                  <a:schemeClr val="tx1">
                    <a:lumMod val="75000"/>
                    <a:lumOff val="25000"/>
                  </a:schemeClr>
                </a:solidFill>
                <a:latin typeface="微软雅黑" panose="020B0503020204020204" pitchFamily="34" charset="-122"/>
                <a:ea typeface="微软雅黑" panose="020B0503020204020204" pitchFamily="34" charset="-122"/>
              </a:rPr>
              <a:t>-Contents</a:t>
            </a:r>
          </a:p>
        </p:txBody>
      </p:sp>
      <p:grpSp>
        <p:nvGrpSpPr>
          <p:cNvPr id="41" name="组合 2"/>
          <p:cNvGrpSpPr/>
          <p:nvPr/>
        </p:nvGrpSpPr>
        <p:grpSpPr>
          <a:xfrm>
            <a:off x="64460" y="1900701"/>
            <a:ext cx="3221132" cy="1692605"/>
            <a:chOff x="599173" y="1327698"/>
            <a:chExt cx="3221132" cy="1692605"/>
          </a:xfrm>
        </p:grpSpPr>
        <p:sp>
          <p:nvSpPr>
            <p:cNvPr id="1048591" name="平行四边形 51"/>
            <p:cNvSpPr/>
            <p:nvPr/>
          </p:nvSpPr>
          <p:spPr>
            <a:xfrm>
              <a:off x="599173" y="1327698"/>
              <a:ext cx="3221132" cy="16926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1400" lang="zh-CN">
                <a:latin typeface="Impact" panose="020B0806030902050204" pitchFamily="34" charset="0"/>
              </a:endParaRPr>
            </a:p>
          </p:txBody>
        </p:sp>
        <p:sp>
          <p:nvSpPr>
            <p:cNvPr id="1048592" name="Text Placeholder 4"/>
            <p:cNvSpPr txBox="1"/>
            <p:nvPr/>
          </p:nvSpPr>
          <p:spPr>
            <a:xfrm>
              <a:off x="1113211" y="1873516"/>
              <a:ext cx="2256285" cy="496784"/>
            </a:xfrm>
            <a:prstGeom prst="rect"/>
          </p:spPr>
          <p:txBody>
            <a:bodyPr anchor="ctr">
              <a:noAutofit/>
            </a:bodyPr>
            <a:lstStyle>
              <a:lvl1pPr algn="l" defTabSz="914400" eaLnBrk="1" hangingPunct="1" indent="-342900" latinLnBrk="0" marL="342900" rtl="0">
                <a:spcBef>
                  <a:spcPct val="20000"/>
                </a:spcBef>
                <a:buFont typeface="Arial" panose="020B0604020202020204"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anose="020B0604020202020204"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anose="020B0604020202020204"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anose="020B0604020202020204"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anose="020B0604020202020204"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anose="020B0604020202020204"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anose="020B0604020202020204"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anose="020B0604020202020204"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indent="0" marL="0">
                <a:buNone/>
              </a:pPr>
              <a:r>
                <a:rPr altLang="en-US" b="1" dirty="0" sz="7200" lang="zh-CN">
                  <a:solidFill>
                    <a:schemeClr val="bg1"/>
                  </a:solidFill>
                  <a:latin typeface="微软雅黑" panose="020B0503020204020204" pitchFamily="34" charset="-122"/>
                  <a:ea typeface="微软雅黑" panose="020B0503020204020204" pitchFamily="34" charset="-122"/>
                </a:rPr>
                <a:t>目录</a:t>
              </a:r>
              <a:endParaRPr altLang="zh-CN" b="1" dirty="0" sz="6000" lang="en-US">
                <a:solidFill>
                  <a:schemeClr val="bg1"/>
                </a:solidFill>
                <a:latin typeface="微软雅黑" panose="020B0503020204020204" pitchFamily="34" charset="-122"/>
                <a:ea typeface="微软雅黑" panose="020B0503020204020204" pitchFamily="34" charset="-122"/>
              </a:endParaRPr>
            </a:p>
            <a:p>
              <a:pPr algn="ctr" indent="0" marL="0">
                <a:buNone/>
              </a:pPr>
              <a:r>
                <a:rPr altLang="zh-CN" b="1" dirty="0" sz="2800" lang="en-US">
                  <a:solidFill>
                    <a:schemeClr val="bg1"/>
                  </a:solidFill>
                  <a:latin typeface="微软雅黑" panose="020B0503020204020204" pitchFamily="34" charset="-122"/>
                  <a:ea typeface="微软雅黑" panose="020B0503020204020204" pitchFamily="34" charset="-122"/>
                </a:rPr>
                <a:t>Contents</a:t>
              </a:r>
              <a:endParaRPr b="1" dirty="0" sz="2800" lang="en-GB">
                <a:solidFill>
                  <a:schemeClr val="bg1"/>
                </a:solidFill>
                <a:latin typeface="微软雅黑" panose="020B0503020204020204" pitchFamily="34" charset="-122"/>
                <a:ea typeface="微软雅黑" panose="020B0503020204020204" pitchFamily="34" charset="-122"/>
              </a:endParaRPr>
            </a:p>
          </p:txBody>
        </p:sp>
      </p:grpSp>
      <p:sp>
        <p:nvSpPr>
          <p:cNvPr id="1048593" name="Freeform: Shape 1"/>
          <p:cNvSpPr/>
          <p:nvPr/>
        </p:nvSpPr>
        <p:spPr>
          <a:xfrm>
            <a:off x="3556000" y="1491630"/>
            <a:ext cx="591820" cy="661035"/>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tx2"/>
          </a:solidFill>
          <a:ln w="22225">
            <a:solidFill>
              <a:srgbClr val="005DA2"/>
            </a:solidFill>
          </a:ln>
          <a:effectLst>
            <a:outerShdw algn="ctr" blurRad="381000" dir="2700000" dist="101600" rotWithShape="0">
              <a:srgbClr val="000000">
                <a:alpha val="30000"/>
              </a:srgbClr>
            </a:outerShdw>
          </a:effectLst>
        </p:spPr>
        <p:style>
          <a:lnRef idx="1">
            <a:schemeClr val="accent1"/>
          </a:lnRef>
          <a:fillRef idx="0">
            <a:schemeClr val="accent1"/>
          </a:fillRef>
          <a:effectRef idx="0">
            <a:schemeClr val="accent1"/>
          </a:effectRef>
          <a:fontRef idx="minor">
            <a:schemeClr val="tx1"/>
          </a:fontRef>
        </p:style>
        <p:txBody>
          <a:bodyPr anchor="ctr"/>
          <a:p>
            <a:pPr algn="ctr" fontAlgn="auto"/>
            <a:r>
              <a:rPr altLang="en-US" b="1" sz="2800" lang="zh-CN" noProof="1" strike="noStrike">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二</a:t>
            </a:r>
          </a:p>
        </p:txBody>
      </p:sp>
      <p:sp>
        <p:nvSpPr>
          <p:cNvPr id="1048594" name="Freeform: Shape 1"/>
          <p:cNvSpPr/>
          <p:nvPr/>
        </p:nvSpPr>
        <p:spPr>
          <a:xfrm>
            <a:off x="3556000" y="787717"/>
            <a:ext cx="591820" cy="661035"/>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tx2"/>
          </a:solidFill>
          <a:ln w="22225">
            <a:solidFill>
              <a:srgbClr val="005DA2"/>
            </a:solidFill>
          </a:ln>
          <a:effectLst>
            <a:outerShdw algn="ctr" blurRad="381000" dir="2700000" dist="101600" rotWithShape="0">
              <a:srgbClr val="000000">
                <a:alpha val="30000"/>
              </a:srgbClr>
            </a:outerShdw>
          </a:effectLst>
        </p:spPr>
        <p:style>
          <a:lnRef idx="1">
            <a:schemeClr val="accent1"/>
          </a:lnRef>
          <a:fillRef idx="0">
            <a:schemeClr val="accent1"/>
          </a:fillRef>
          <a:effectRef idx="0">
            <a:schemeClr val="accent1"/>
          </a:effectRef>
          <a:fontRef idx="minor">
            <a:schemeClr val="tx1"/>
          </a:fontRef>
        </p:style>
        <p:txBody>
          <a:bodyPr anchor="ctr"/>
          <a:p>
            <a:pPr algn="ctr" fontAlgn="auto"/>
            <a:r>
              <a:rPr altLang="en-US" b="1" sz="2800" lang="zh-CN" noProof="1" strike="noStrike">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一</a:t>
            </a:r>
          </a:p>
        </p:txBody>
      </p:sp>
      <p:sp>
        <p:nvSpPr>
          <p:cNvPr id="1048595" name="文本框 3"/>
          <p:cNvSpPr txBox="1"/>
          <p:nvPr/>
        </p:nvSpPr>
        <p:spPr>
          <a:xfrm>
            <a:off x="4571591" y="843558"/>
            <a:ext cx="3600400" cy="434340"/>
          </a:xfrm>
          <a:prstGeom prst="rect"/>
          <a:noFill/>
        </p:spPr>
        <p:txBody>
          <a:bodyPr rtlCol="0" wrap="square">
            <a:spAutoFit/>
          </a:bodyPr>
          <a:p>
            <a:r>
              <a:rPr altLang="en-US" b="1" dirty="0" sz="2400" lang="zh-CN">
                <a:solidFill>
                  <a:srgbClr val="0070C0"/>
                </a:solidFill>
                <a:cs typeface="+mn-ea"/>
                <a:sym typeface="+mn-lt"/>
              </a:rPr>
              <a:t>留抵退税新政的主要内容</a:t>
            </a:r>
            <a:endParaRPr altLang="zh-CN" dirty="0" sz="2400" lang="zh-CN">
              <a:solidFill>
                <a:srgbClr val="0070C0"/>
              </a:solidFill>
              <a:latin typeface="微软雅黑" panose="020B0503020204020204" pitchFamily="34" charset="-122"/>
              <a:ea typeface="微软雅黑" panose="020B0503020204020204" pitchFamily="34" charset="-122"/>
            </a:endParaRPr>
          </a:p>
        </p:txBody>
      </p:sp>
      <p:sp>
        <p:nvSpPr>
          <p:cNvPr id="1048596" name="文本框 5"/>
          <p:cNvSpPr txBox="1"/>
          <p:nvPr/>
        </p:nvSpPr>
        <p:spPr>
          <a:xfrm>
            <a:off x="4571591" y="1591959"/>
            <a:ext cx="3369945" cy="434340"/>
          </a:xfrm>
          <a:prstGeom prst="rect"/>
          <a:noFill/>
        </p:spPr>
        <p:txBody>
          <a:bodyPr rtlCol="0" wrap="square">
            <a:spAutoFit/>
          </a:bodyPr>
          <a:p>
            <a:r>
              <a:rPr altLang="en-US" b="1" dirty="0" sz="2400" lang="zh-CN">
                <a:solidFill>
                  <a:srgbClr val="0070C0"/>
                </a:solidFill>
                <a:cs typeface="+mn-ea"/>
                <a:sym typeface="+mn-lt"/>
              </a:rPr>
              <a:t>新政适用主体的确定</a:t>
            </a:r>
            <a:endParaRPr altLang="zh-CN" b="1" dirty="0" sz="2400" lang="zh-CN">
              <a:solidFill>
                <a:srgbClr val="0070C0"/>
              </a:solidFill>
              <a:cs typeface="+mn-ea"/>
            </a:endParaRPr>
          </a:p>
        </p:txBody>
      </p:sp>
      <p:sp>
        <p:nvSpPr>
          <p:cNvPr id="1048597" name="Freeform: Shape 1"/>
          <p:cNvSpPr/>
          <p:nvPr/>
        </p:nvSpPr>
        <p:spPr>
          <a:xfrm>
            <a:off x="3556000" y="2201765"/>
            <a:ext cx="591820" cy="661035"/>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tx2"/>
          </a:solidFill>
          <a:ln w="22225">
            <a:solidFill>
              <a:srgbClr val="005DA2"/>
            </a:solidFill>
          </a:ln>
          <a:effectLst>
            <a:outerShdw algn="ctr" blurRad="381000" dir="2700000" dist="101600" rotWithShape="0">
              <a:srgbClr val="000000">
                <a:alpha val="30000"/>
              </a:srgbClr>
            </a:outerShdw>
          </a:effectLst>
        </p:spPr>
        <p:style>
          <a:lnRef idx="1">
            <a:schemeClr val="accent1"/>
          </a:lnRef>
          <a:fillRef idx="0">
            <a:schemeClr val="accent1"/>
          </a:fillRef>
          <a:effectRef idx="0">
            <a:schemeClr val="accent1"/>
          </a:effectRef>
          <a:fontRef idx="minor">
            <a:schemeClr val="tx1"/>
          </a:fontRef>
        </p:style>
        <p:txBody>
          <a:bodyPr anchor="ctr"/>
          <a:p>
            <a:pPr algn="ctr" fontAlgn="auto"/>
            <a:r>
              <a:rPr altLang="en-US" b="1" sz="2800" lang="zh-CN" noProof="1" strike="noStrike">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三</a:t>
            </a:r>
          </a:p>
        </p:txBody>
      </p:sp>
      <p:sp>
        <p:nvSpPr>
          <p:cNvPr id="1048598" name="Freeform: Shape 1"/>
          <p:cNvSpPr/>
          <p:nvPr/>
        </p:nvSpPr>
        <p:spPr>
          <a:xfrm>
            <a:off x="3556000" y="3615813"/>
            <a:ext cx="591820" cy="661035"/>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tx2"/>
          </a:solidFill>
          <a:ln w="22225">
            <a:solidFill>
              <a:srgbClr val="005DA2"/>
            </a:solidFill>
          </a:ln>
          <a:effectLst>
            <a:outerShdw algn="ctr" blurRad="381000" dir="2700000" dist="101600" rotWithShape="0">
              <a:srgbClr val="000000">
                <a:alpha val="30000"/>
              </a:srgbClr>
            </a:outerShdw>
          </a:effectLst>
        </p:spPr>
        <p:style>
          <a:lnRef idx="1">
            <a:schemeClr val="accent1"/>
          </a:lnRef>
          <a:fillRef idx="0">
            <a:schemeClr val="accent1"/>
          </a:fillRef>
          <a:effectRef idx="0">
            <a:schemeClr val="accent1"/>
          </a:effectRef>
          <a:fontRef idx="minor">
            <a:schemeClr val="tx1"/>
          </a:fontRef>
        </p:style>
        <p:txBody>
          <a:bodyPr anchor="ctr"/>
          <a:p>
            <a:pPr algn="ctr" fontAlgn="auto"/>
            <a:r>
              <a:rPr altLang="en-US" b="1" sz="2800" lang="zh-CN" noProof="1" strike="noStrike">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五</a:t>
            </a:r>
          </a:p>
        </p:txBody>
      </p:sp>
      <p:sp>
        <p:nvSpPr>
          <p:cNvPr id="1048599" name="Freeform: Shape 1"/>
          <p:cNvSpPr/>
          <p:nvPr/>
        </p:nvSpPr>
        <p:spPr>
          <a:xfrm>
            <a:off x="3556000" y="2911900"/>
            <a:ext cx="591820" cy="661035"/>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tx2"/>
          </a:solidFill>
          <a:ln w="22225">
            <a:solidFill>
              <a:srgbClr val="005DA2"/>
            </a:solidFill>
          </a:ln>
          <a:effectLst>
            <a:outerShdw algn="ctr" blurRad="381000" dir="2700000" dist="101600" rotWithShape="0">
              <a:srgbClr val="000000">
                <a:alpha val="30000"/>
              </a:srgbClr>
            </a:outerShdw>
          </a:effectLst>
        </p:spPr>
        <p:style>
          <a:lnRef idx="1">
            <a:schemeClr val="accent1"/>
          </a:lnRef>
          <a:fillRef idx="0">
            <a:schemeClr val="accent1"/>
          </a:fillRef>
          <a:effectRef idx="0">
            <a:schemeClr val="accent1"/>
          </a:effectRef>
          <a:fontRef idx="minor">
            <a:schemeClr val="tx1"/>
          </a:fontRef>
        </p:style>
        <p:txBody>
          <a:bodyPr anchor="ctr"/>
          <a:p>
            <a:pPr algn="ctr" fontAlgn="auto"/>
            <a:r>
              <a:rPr altLang="en-US" b="1" sz="2800" lang="zh-CN" noProof="1" strike="noStrike">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四</a:t>
            </a:r>
          </a:p>
        </p:txBody>
      </p:sp>
      <p:sp>
        <p:nvSpPr>
          <p:cNvPr id="1048600" name="Freeform: Shape 1"/>
          <p:cNvSpPr/>
          <p:nvPr/>
        </p:nvSpPr>
        <p:spPr>
          <a:xfrm>
            <a:off x="3556000" y="4325948"/>
            <a:ext cx="591820" cy="661035"/>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chemeClr val="tx2"/>
          </a:solidFill>
          <a:ln w="22225">
            <a:solidFill>
              <a:srgbClr val="005DA2"/>
            </a:solidFill>
          </a:ln>
          <a:effectLst>
            <a:outerShdw algn="ctr" blurRad="381000" dir="2700000" dist="101600" rotWithShape="0">
              <a:srgbClr val="000000">
                <a:alpha val="30000"/>
              </a:srgbClr>
            </a:outerShdw>
          </a:effectLst>
        </p:spPr>
        <p:style>
          <a:lnRef idx="1">
            <a:schemeClr val="accent1"/>
          </a:lnRef>
          <a:fillRef idx="0">
            <a:schemeClr val="accent1"/>
          </a:fillRef>
          <a:effectRef idx="0">
            <a:schemeClr val="accent1"/>
          </a:effectRef>
          <a:fontRef idx="minor">
            <a:schemeClr val="tx1"/>
          </a:fontRef>
        </p:style>
        <p:txBody>
          <a:bodyPr anchor="ctr"/>
          <a:p>
            <a:pPr algn="ctr" fontAlgn="auto"/>
            <a:r>
              <a:rPr altLang="en-US" b="1" sz="2800" lang="zh-CN" noProof="1" strike="noStrike">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六</a:t>
            </a:r>
          </a:p>
        </p:txBody>
      </p:sp>
      <p:sp>
        <p:nvSpPr>
          <p:cNvPr id="1048601" name="文本框 20"/>
          <p:cNvSpPr txBox="1"/>
          <p:nvPr/>
        </p:nvSpPr>
        <p:spPr>
          <a:xfrm>
            <a:off x="4571591" y="2285338"/>
            <a:ext cx="3600400" cy="434340"/>
          </a:xfrm>
          <a:prstGeom prst="rect"/>
          <a:noFill/>
        </p:spPr>
        <p:txBody>
          <a:bodyPr rtlCol="0" wrap="square">
            <a:spAutoFit/>
          </a:bodyPr>
          <a:p>
            <a:r>
              <a:rPr altLang="en-US" b="1" dirty="0" sz="2400" lang="zh-CN">
                <a:solidFill>
                  <a:srgbClr val="0070C0"/>
                </a:solidFill>
                <a:cs typeface="+mn-ea"/>
                <a:sym typeface="+mn-lt"/>
              </a:rPr>
              <a:t>留抵退税的基本条件</a:t>
            </a:r>
            <a:endParaRPr altLang="zh-CN" b="1" dirty="0" sz="2400" lang="zh-CN">
              <a:solidFill>
                <a:srgbClr val="0070C0"/>
              </a:solidFill>
              <a:cs typeface="+mn-ea"/>
            </a:endParaRPr>
          </a:p>
        </p:txBody>
      </p:sp>
      <p:sp>
        <p:nvSpPr>
          <p:cNvPr id="1048602" name="文本框 21"/>
          <p:cNvSpPr txBox="1"/>
          <p:nvPr/>
        </p:nvSpPr>
        <p:spPr>
          <a:xfrm>
            <a:off x="4571591" y="3033739"/>
            <a:ext cx="3369945" cy="434341"/>
          </a:xfrm>
          <a:prstGeom prst="rect"/>
          <a:noFill/>
        </p:spPr>
        <p:txBody>
          <a:bodyPr rtlCol="0" wrap="square">
            <a:spAutoFit/>
          </a:bodyPr>
          <a:p>
            <a:r>
              <a:rPr altLang="en-US" b="1" dirty="0" sz="2400" lang="zh-CN">
                <a:solidFill>
                  <a:srgbClr val="0070C0"/>
                </a:solidFill>
                <a:cs typeface="+mn-ea"/>
                <a:sym typeface="+mn-lt"/>
              </a:rPr>
              <a:t>退税额的计算</a:t>
            </a:r>
            <a:endParaRPr altLang="zh-CN" b="1" dirty="0" sz="2400" lang="zh-CN">
              <a:solidFill>
                <a:srgbClr val="0070C0"/>
              </a:solidFill>
              <a:cs typeface="+mn-ea"/>
            </a:endParaRPr>
          </a:p>
        </p:txBody>
      </p:sp>
      <p:sp>
        <p:nvSpPr>
          <p:cNvPr id="1048603" name="文本框 22"/>
          <p:cNvSpPr txBox="1"/>
          <p:nvPr/>
        </p:nvSpPr>
        <p:spPr>
          <a:xfrm>
            <a:off x="4571591" y="3566636"/>
            <a:ext cx="4104865" cy="777240"/>
          </a:xfrm>
          <a:prstGeom prst="rect"/>
          <a:noFill/>
        </p:spPr>
        <p:txBody>
          <a:bodyPr rtlCol="0" wrap="square">
            <a:spAutoFit/>
          </a:bodyPr>
          <a:p>
            <a:r>
              <a:rPr altLang="en-US" b="1" dirty="0" sz="2400" lang="zh-CN">
                <a:solidFill>
                  <a:srgbClr val="0070C0"/>
                </a:solidFill>
                <a:cs typeface="+mn-ea"/>
                <a:sym typeface="+mn-lt"/>
              </a:rPr>
              <a:t>与即征即退、先征后返（退）政策衔接</a:t>
            </a:r>
            <a:endParaRPr altLang="zh-CN" b="1" dirty="0" sz="2400" lang="zh-CN">
              <a:solidFill>
                <a:srgbClr val="0070C0"/>
              </a:solidFill>
              <a:cs typeface="+mn-ea"/>
            </a:endParaRPr>
          </a:p>
        </p:txBody>
      </p:sp>
      <p:sp>
        <p:nvSpPr>
          <p:cNvPr id="1048604" name="文本框 23"/>
          <p:cNvSpPr txBox="1"/>
          <p:nvPr/>
        </p:nvSpPr>
        <p:spPr>
          <a:xfrm>
            <a:off x="4571591" y="4470156"/>
            <a:ext cx="4320889" cy="434340"/>
          </a:xfrm>
          <a:prstGeom prst="rect"/>
          <a:noFill/>
        </p:spPr>
        <p:txBody>
          <a:bodyPr rtlCol="0" wrap="square">
            <a:spAutoFit/>
          </a:bodyPr>
          <a:p>
            <a:r>
              <a:rPr altLang="en-US" b="1" dirty="0" sz="2400" lang="zh-CN">
                <a:solidFill>
                  <a:srgbClr val="0070C0"/>
                </a:solidFill>
                <a:cs typeface="+mn-ea"/>
                <a:sym typeface="+mn-lt"/>
              </a:rPr>
              <a:t>其它需要注意的事项</a:t>
            </a:r>
            <a:endParaRPr altLang="zh-CN" b="1" dirty="0" sz="2400" lang="zh-CN">
              <a:solidFill>
                <a:srgbClr val="0070C0"/>
              </a:solidFill>
              <a:cs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sp>
        <p:nvSpPr>
          <p:cNvPr id="1048696" name="文本框 10"/>
          <p:cNvSpPr txBox="1"/>
          <p:nvPr/>
        </p:nvSpPr>
        <p:spPr>
          <a:xfrm>
            <a:off x="827405" y="202092"/>
            <a:ext cx="3990976" cy="1731227"/>
          </a:xfrm>
          <a:prstGeom prst="rect"/>
          <a:noFill/>
          <a:ln w="9525">
            <a:noFill/>
          </a:ln>
        </p:spPr>
        <p:txBody>
          <a:bodyPr anchor="t" bIns="34282" lIns="68565" rIns="68565" tIns="34282" wrap="square">
            <a:spAutoFit/>
          </a:bodyPr>
          <a:p>
            <a:pPr fontAlgn="base">
              <a:spcBef>
                <a:spcPct val="0"/>
              </a:spcBef>
              <a:spcAft>
                <a:spcPct val="0"/>
              </a:spcAft>
            </a:pPr>
            <a:r>
              <a:rPr altLang="en-US" b="1" dirty="0" lang="zh-CN">
                <a:solidFill>
                  <a:srgbClr val="005DA2"/>
                </a:solidFill>
                <a:latin typeface="微软雅黑" panose="020B0503020204020204" pitchFamily="34" charset="-122"/>
                <a:ea typeface="微软雅黑" panose="020B0503020204020204" pitchFamily="34" charset="-122"/>
                <a:sym typeface="+mn-lt"/>
              </a:rPr>
              <a:t>六、其它需要注意的事项</a:t>
            </a:r>
          </a:p>
          <a:p>
            <a:pPr fontAlgn="base">
              <a:spcBef>
                <a:spcPct val="0"/>
              </a:spcBef>
              <a:spcAft>
                <a:spcPct val="0"/>
              </a:spcAft>
            </a:pPr>
            <a:endParaRPr altLang="en-US" b="1" dirty="0" lang="zh-CN">
              <a:solidFill>
                <a:srgbClr val="005DA2"/>
              </a:solidFill>
              <a:latin typeface="微软雅黑" panose="020B0503020204020204" pitchFamily="34" charset="-122"/>
              <a:ea typeface="微软雅黑" panose="020B0503020204020204" pitchFamily="34" charset="-122"/>
              <a:sym typeface="+mn-lt"/>
            </a:endParaRPr>
          </a:p>
          <a:p>
            <a:pPr fontAlgn="base">
              <a:spcBef>
                <a:spcPct val="0"/>
              </a:spcBef>
              <a:spcAft>
                <a:spcPct val="0"/>
              </a:spcAft>
            </a:pPr>
            <a:endParaRPr altLang="en-US" b="1" dirty="0" lang="zh-CN">
              <a:solidFill>
                <a:srgbClr val="005DA2"/>
              </a:solidFill>
              <a:latin typeface="微软雅黑" panose="020B0503020204020204" pitchFamily="34" charset="-122"/>
              <a:ea typeface="微软雅黑" panose="020B0503020204020204" pitchFamily="34" charset="-122"/>
              <a:sym typeface="+mn-lt"/>
            </a:endParaRPr>
          </a:p>
          <a:p>
            <a:pPr fontAlgn="base">
              <a:spcBef>
                <a:spcPct val="0"/>
              </a:spcBef>
              <a:spcAft>
                <a:spcPct val="0"/>
              </a:spcAft>
            </a:pPr>
            <a:endParaRPr altLang="en-US" b="1" dirty="0" lang="zh-CN">
              <a:solidFill>
                <a:srgbClr val="005DA2"/>
              </a:solidFill>
              <a:latin typeface="微软雅黑" panose="020B0503020204020204" pitchFamily="34" charset="-122"/>
              <a:ea typeface="微软雅黑" panose="020B0503020204020204" pitchFamily="34" charset="-122"/>
              <a:sym typeface="+mn-lt"/>
            </a:endParaRPr>
          </a:p>
          <a:p>
            <a:pPr fontAlgn="base">
              <a:spcBef>
                <a:spcPct val="0"/>
              </a:spcBef>
              <a:spcAft>
                <a:spcPct val="0"/>
              </a:spcAft>
            </a:pPr>
            <a:endParaRPr altLang="zh-CN" b="1" dirty="0" lang="zh-CN">
              <a:solidFill>
                <a:srgbClr val="005DA2"/>
              </a:solidFill>
              <a:latin typeface="微软雅黑" panose="020B0503020204020204" pitchFamily="34" charset="-122"/>
              <a:ea typeface="微软雅黑" panose="020B0503020204020204" pitchFamily="34" charset="-122"/>
            </a:endParaRPr>
          </a:p>
          <a:p>
            <a:pPr defTabSz="914400" fontAlgn="base">
              <a:spcBef>
                <a:spcPct val="0"/>
              </a:spcBef>
              <a:spcAft>
                <a:spcPct val="0"/>
              </a:spcAft>
            </a:pPr>
            <a:endParaRPr altLang="en-US" b="1" dirty="0" lang="zh-CN">
              <a:solidFill>
                <a:srgbClr val="005DA2"/>
              </a:solidFill>
              <a:latin typeface="微软雅黑" panose="020B0503020204020204" pitchFamily="34" charset="-122"/>
              <a:ea typeface="微软雅黑" panose="020B0503020204020204" pitchFamily="34" charset="-122"/>
            </a:endParaRPr>
          </a:p>
        </p:txBody>
      </p:sp>
      <p:sp>
        <p:nvSpPr>
          <p:cNvPr id="1048697" name="文本框 8"/>
          <p:cNvSpPr txBox="1"/>
          <p:nvPr/>
        </p:nvSpPr>
        <p:spPr>
          <a:xfrm>
            <a:off x="2627784" y="1851670"/>
            <a:ext cx="6256655" cy="707886"/>
          </a:xfrm>
          <a:prstGeom prst="rect"/>
          <a:noFill/>
        </p:spPr>
        <p:txBody>
          <a:bodyPr rtlCol="0" wrap="square">
            <a:spAutoFit/>
          </a:bodyPr>
          <a:p>
            <a:pPr algn="ctr"/>
            <a:r>
              <a:rPr altLang="en-US" b="1" dirty="0" sz="4000" lang="zh-CN">
                <a:ln w="0">
                  <a:noFill/>
                </a:ln>
                <a:solidFill>
                  <a:schemeClr val="tx1">
                    <a:lumMod val="65000"/>
                    <a:lumOff val="35000"/>
                  </a:schemeClr>
                </a:solidFill>
                <a:cs typeface="+mn-ea"/>
                <a:sym typeface="+mn-lt"/>
              </a:rPr>
              <a:t>其它需要注意的事项</a:t>
            </a:r>
          </a:p>
        </p:txBody>
      </p:sp>
      <p:grpSp>
        <p:nvGrpSpPr>
          <p:cNvPr id="77" name="组合 9"/>
          <p:cNvGrpSpPr/>
          <p:nvPr/>
        </p:nvGrpSpPr>
        <p:grpSpPr>
          <a:xfrm>
            <a:off x="467544" y="1575106"/>
            <a:ext cx="2127545" cy="1780869"/>
            <a:chOff x="1072586" y="730321"/>
            <a:chExt cx="5273250" cy="4571656"/>
          </a:xfrm>
        </p:grpSpPr>
        <p:sp>
          <p:nvSpPr>
            <p:cNvPr id="1048698" name="矩形 10"/>
            <p:cNvSpPr/>
            <p:nvPr/>
          </p:nvSpPr>
          <p:spPr>
            <a:xfrm rot="2648372">
              <a:off x="1072586" y="730321"/>
              <a:ext cx="4474028" cy="4474028"/>
            </a:xfrm>
            <a:prstGeom prst="rect"/>
            <a:noFill/>
            <a:ln w="38100">
              <a:solidFill>
                <a:srgbClr val="00374C"/>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cs typeface="+mn-ea"/>
                <a:sym typeface="+mn-lt"/>
              </a:endParaRPr>
            </a:p>
          </p:txBody>
        </p:sp>
        <p:sp>
          <p:nvSpPr>
            <p:cNvPr id="1048699" name="矩形 11"/>
            <p:cNvSpPr/>
            <p:nvPr/>
          </p:nvSpPr>
          <p:spPr>
            <a:xfrm rot="2648372">
              <a:off x="1846331" y="756879"/>
              <a:ext cx="4499505" cy="4545098"/>
            </a:xfrm>
            <a:prstGeom prst="rect"/>
            <a:solidFill>
              <a:srgbClr val="FAFAF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cs typeface="+mn-ea"/>
                <a:sym typeface="+mn-lt"/>
              </a:endParaRPr>
            </a:p>
          </p:txBody>
        </p:sp>
      </p:grpSp>
      <p:sp>
        <p:nvSpPr>
          <p:cNvPr id="1048700" name="文本框 12"/>
          <p:cNvSpPr txBox="1"/>
          <p:nvPr/>
        </p:nvSpPr>
        <p:spPr>
          <a:xfrm>
            <a:off x="962452" y="1870456"/>
            <a:ext cx="1449904" cy="1200329"/>
          </a:xfrm>
          <a:prstGeom prst="rect"/>
          <a:noFill/>
        </p:spPr>
        <p:txBody>
          <a:bodyPr rtlCol="0" wrap="square">
            <a:spAutoFit/>
          </a:bodyPr>
          <a:p>
            <a:r>
              <a:rPr altLang="en-US" dirty="0" sz="7200" lang="zh-CN">
                <a:solidFill>
                  <a:schemeClr val="tx2">
                    <a:lumMod val="60000"/>
                    <a:lumOff val="40000"/>
                  </a:schemeClr>
                </a:solidFill>
                <a:cs typeface="+mn-ea"/>
                <a:sym typeface="+mn-lt"/>
              </a:rPr>
              <a:t>六</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sp>
        <p:nvSpPr>
          <p:cNvPr id="1048701" name="文本框 10"/>
          <p:cNvSpPr txBox="1"/>
          <p:nvPr/>
        </p:nvSpPr>
        <p:spPr>
          <a:xfrm>
            <a:off x="827405" y="202092"/>
            <a:ext cx="3990976" cy="623231"/>
          </a:xfrm>
          <a:prstGeom prst="rect"/>
          <a:noFill/>
          <a:ln w="9525">
            <a:noFill/>
          </a:ln>
        </p:spPr>
        <p:txBody>
          <a:bodyPr anchor="t" bIns="34282" lIns="68565" rIns="68565" tIns="34282" wrap="square">
            <a:spAutoFit/>
          </a:bodyPr>
          <a:p>
            <a:pPr fontAlgn="base">
              <a:spcBef>
                <a:spcPct val="0"/>
              </a:spcBef>
              <a:spcAft>
                <a:spcPct val="0"/>
              </a:spcAft>
            </a:pPr>
            <a:r>
              <a:rPr altLang="en-US" b="1" dirty="0" lang="zh-CN">
                <a:solidFill>
                  <a:srgbClr val="005DA2"/>
                </a:solidFill>
                <a:latin typeface="微软雅黑" panose="020B0503020204020204" pitchFamily="34" charset="-122"/>
                <a:ea typeface="微软雅黑" panose="020B0503020204020204" pitchFamily="34" charset="-122"/>
                <a:sym typeface="+mn-lt"/>
              </a:rPr>
              <a:t>六、其它需要注意的事项</a:t>
            </a:r>
          </a:p>
          <a:p>
            <a:pPr defTabSz="914400" fontAlgn="base">
              <a:spcBef>
                <a:spcPct val="0"/>
              </a:spcBef>
              <a:spcAft>
                <a:spcPct val="0"/>
              </a:spcAft>
            </a:pPr>
            <a:endParaRPr altLang="en-US" b="1" dirty="0" lang="zh-CN">
              <a:solidFill>
                <a:srgbClr val="005DA2"/>
              </a:solidFill>
              <a:latin typeface="微软雅黑" panose="020B0503020204020204" pitchFamily="34" charset="-122"/>
              <a:ea typeface="微软雅黑" panose="020B0503020204020204" pitchFamily="34" charset="-122"/>
            </a:endParaRPr>
          </a:p>
        </p:txBody>
      </p:sp>
      <p:sp>
        <p:nvSpPr>
          <p:cNvPr id="1048702" name="文本框 9"/>
          <p:cNvSpPr txBox="1"/>
          <p:nvPr/>
        </p:nvSpPr>
        <p:spPr>
          <a:xfrm>
            <a:off x="899593" y="1491630"/>
            <a:ext cx="6408712" cy="3108543"/>
          </a:xfrm>
          <a:prstGeom prst="rect"/>
          <a:noFill/>
        </p:spPr>
        <p:txBody>
          <a:bodyPr wrap="square">
            <a:spAutoFit/>
          </a:bodyPr>
          <a:p>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    纳税人应在纳税申报期内，完成当期增值税纳税申报后申请留抵退税。</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2022</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年</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4</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月至</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6</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月的留抵退税申请时间，延长至每月最后一个工作日。</a:t>
            </a:r>
            <a:endParaRPr altLang="zh-CN" dirty="0" sz="1400" lang="en-US">
              <a:solidFill>
                <a:schemeClr val="tx1">
                  <a:lumMod val="75000"/>
                  <a:lumOff val="25000"/>
                </a:schemeClr>
              </a:solidFill>
              <a:latin typeface="仿宋" panose="02010609060101010101" pitchFamily="49" charset="-122"/>
              <a:ea typeface="仿宋" panose="02010609060101010101" pitchFamily="49" charset="-122"/>
            </a:endParaRPr>
          </a:p>
          <a:p>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    </a:t>
            </a:r>
            <a:endParaRPr altLang="zh-CN" dirty="0" sz="1400" lang="en-US">
              <a:solidFill>
                <a:schemeClr val="tx1">
                  <a:lumMod val="75000"/>
                  <a:lumOff val="25000"/>
                </a:schemeClr>
              </a:solidFill>
              <a:latin typeface="仿宋" panose="02010609060101010101" pitchFamily="49" charset="-122"/>
              <a:ea typeface="仿宋" panose="02010609060101010101" pitchFamily="49" charset="-122"/>
            </a:endParaRPr>
          </a:p>
          <a:p>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    </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纳税人出口货物劳务、发生跨境应税行为，适用免抵退税办法的，应先办理免抵退税。免抵退税办理完毕后，仍符合本公告规定条件的，可以申请退还留抵税额</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适用免退税办法的，相关进项税额不得用于退还留抵税额。</a:t>
            </a:r>
            <a:endParaRPr altLang="zh-CN" dirty="0" sz="1400" lang="en-US">
              <a:solidFill>
                <a:schemeClr val="tx1">
                  <a:lumMod val="75000"/>
                  <a:lumOff val="25000"/>
                </a:schemeClr>
              </a:solidFill>
              <a:latin typeface="仿宋" panose="02010609060101010101" pitchFamily="49" charset="-122"/>
              <a:ea typeface="仿宋" panose="02010609060101010101" pitchFamily="49" charset="-122"/>
            </a:endParaRPr>
          </a:p>
          <a:p>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    纳税人取得退还的留抵税额后，应相应调减当期留抵税额。</a:t>
            </a:r>
            <a:endParaRPr altLang="zh-CN" dirty="0" sz="1400" lang="en-US">
              <a:solidFill>
                <a:schemeClr val="tx1">
                  <a:lumMod val="75000"/>
                  <a:lumOff val="25000"/>
                </a:schemeClr>
              </a:solidFill>
              <a:latin typeface="仿宋" panose="02010609060101010101" pitchFamily="49" charset="-122"/>
              <a:ea typeface="仿宋" panose="02010609060101010101" pitchFamily="49" charset="-122"/>
            </a:endParaRPr>
          </a:p>
          <a:p>
            <a:endParaRPr altLang="en-US" dirty="0" sz="1400" lang="zh-CN">
              <a:solidFill>
                <a:schemeClr val="tx1">
                  <a:lumMod val="75000"/>
                  <a:lumOff val="25000"/>
                </a:schemeClr>
              </a:solidFill>
              <a:latin typeface="仿宋" panose="02010609060101010101" pitchFamily="49" charset="-122"/>
              <a:ea typeface="仿宋" panose="02010609060101010101" pitchFamily="49" charset="-122"/>
            </a:endParaRPr>
          </a:p>
          <a:p>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　　如果发现纳税人存在留抵退税政策适用有误的情形，纳税人应在下个纳税申报期结束前缴回相关留抵退税款。</a:t>
            </a:r>
            <a:endParaRPr altLang="zh-CN" dirty="0" sz="1400" lang="en-US">
              <a:solidFill>
                <a:schemeClr val="tx1">
                  <a:lumMod val="75000"/>
                  <a:lumOff val="25000"/>
                </a:schemeClr>
              </a:solidFill>
              <a:latin typeface="仿宋" panose="02010609060101010101" pitchFamily="49" charset="-122"/>
              <a:ea typeface="仿宋" panose="02010609060101010101" pitchFamily="49" charset="-122"/>
            </a:endParaRPr>
          </a:p>
          <a:p>
            <a:endParaRPr altLang="en-US" dirty="0" sz="1400" lang="zh-CN">
              <a:solidFill>
                <a:schemeClr val="tx1">
                  <a:lumMod val="75000"/>
                  <a:lumOff val="25000"/>
                </a:schemeClr>
              </a:solidFill>
              <a:latin typeface="仿宋" panose="02010609060101010101" pitchFamily="49" charset="-122"/>
              <a:ea typeface="仿宋" panose="02010609060101010101" pitchFamily="49" charset="-122"/>
            </a:endParaRPr>
          </a:p>
          <a:p>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　　以虚增进项、虚假申报或其他欺骗手段，骗取留抵退税款的，由税务机关追缴其骗取的退税款，并按照</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中华人民共和国税收征收管理法</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等有关规定处理。</a:t>
            </a:r>
          </a:p>
          <a:p>
            <a:endParaRPr altLang="en-US" dirty="0" sz="1400" lang="zh-CN">
              <a:solidFill>
                <a:schemeClr val="tx1">
                  <a:lumMod val="75000"/>
                  <a:lumOff val="25000"/>
                </a:schemeClr>
              </a:solidFill>
              <a:latin typeface="仿宋" panose="02010609060101010101" pitchFamily="49" charset="-122"/>
              <a:ea typeface="仿宋" panose="02010609060101010101" pitchFamily="49" charset="-122"/>
            </a:endParaRPr>
          </a:p>
        </p:txBody>
      </p:sp>
      <p:sp>
        <p:nvSpPr>
          <p:cNvPr id="1048703" name="Freeform 13"/>
          <p:cNvSpPr/>
          <p:nvPr/>
        </p:nvSpPr>
        <p:spPr bwMode="auto">
          <a:xfrm>
            <a:off x="971600" y="1471036"/>
            <a:ext cx="291570" cy="331233"/>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rgbClr val="E670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1219200"/>
            <a:endParaRPr altLang="en-US" dirty="0" lang="zh-CN">
              <a:solidFill>
                <a:srgbClr val="FFFFFF"/>
              </a:solidFill>
              <a:cs typeface="+mn-ea"/>
              <a:sym typeface="+mn-lt"/>
            </a:endParaRPr>
          </a:p>
        </p:txBody>
      </p:sp>
      <p:sp>
        <p:nvSpPr>
          <p:cNvPr id="1048704" name="Shape 2632"/>
          <p:cNvSpPr/>
          <p:nvPr/>
        </p:nvSpPr>
        <p:spPr>
          <a:xfrm>
            <a:off x="1040058" y="1519148"/>
            <a:ext cx="154654" cy="186892"/>
          </a:xfrm>
          <a:custGeom>
            <a:av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bg1"/>
          </a:solidFill>
          <a:ln w="12700">
            <a:miter lim="400000"/>
          </a:ln>
        </p:spPr>
        <p:txBody>
          <a:bodyPr anchor="ctr" bIns="19045" lIns="19045" rIns="19045" tIns="19045"/>
          <a:p>
            <a:pPr defTabSz="228600">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dirty="0" sz="1500">
              <a:solidFill>
                <a:srgbClr val="FFFFFF"/>
              </a:solidFill>
              <a:effectLst>
                <a:outerShdw blurRad="38100" dir="5400000" dist="12700" rotWithShape="0">
                  <a:srgbClr val="000000">
                    <a:alpha val="50000"/>
                  </a:srgbClr>
                </a:outerShdw>
              </a:effectLst>
              <a:cs typeface="+mn-ea"/>
              <a:sym typeface="+mn-lt"/>
            </a:endParaRPr>
          </a:p>
        </p:txBody>
      </p:sp>
      <p:sp>
        <p:nvSpPr>
          <p:cNvPr id="1048705" name="Freeform 13"/>
          <p:cNvSpPr/>
          <p:nvPr/>
        </p:nvSpPr>
        <p:spPr bwMode="auto">
          <a:xfrm>
            <a:off x="971600" y="2116749"/>
            <a:ext cx="291570" cy="331233"/>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rgbClr val="E670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1219200"/>
            <a:endParaRPr altLang="en-US" dirty="0" lang="zh-CN">
              <a:solidFill>
                <a:srgbClr val="FFFFFF"/>
              </a:solidFill>
              <a:cs typeface="+mn-ea"/>
              <a:sym typeface="+mn-lt"/>
            </a:endParaRPr>
          </a:p>
        </p:txBody>
      </p:sp>
      <p:sp>
        <p:nvSpPr>
          <p:cNvPr id="1048706" name="Shape 2632"/>
          <p:cNvSpPr/>
          <p:nvPr/>
        </p:nvSpPr>
        <p:spPr>
          <a:xfrm>
            <a:off x="1040058" y="2164861"/>
            <a:ext cx="154654" cy="186892"/>
          </a:xfrm>
          <a:custGeom>
            <a:av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bg1"/>
          </a:solidFill>
          <a:ln w="12700">
            <a:miter lim="400000"/>
          </a:ln>
        </p:spPr>
        <p:txBody>
          <a:bodyPr anchor="ctr" bIns="19045" lIns="19045" rIns="19045" tIns="19045"/>
          <a:p>
            <a:pPr defTabSz="228600">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dirty="0" sz="1500">
              <a:solidFill>
                <a:srgbClr val="FFFFFF"/>
              </a:solidFill>
              <a:effectLst>
                <a:outerShdw blurRad="38100" dir="5400000" dist="12700" rotWithShape="0">
                  <a:srgbClr val="000000">
                    <a:alpha val="50000"/>
                  </a:srgbClr>
                </a:outerShdw>
              </a:effectLst>
              <a:cs typeface="+mn-ea"/>
              <a:sym typeface="+mn-lt"/>
            </a:endParaRPr>
          </a:p>
        </p:txBody>
      </p:sp>
      <p:sp>
        <p:nvSpPr>
          <p:cNvPr id="1048707" name="Freeform 13"/>
          <p:cNvSpPr/>
          <p:nvPr/>
        </p:nvSpPr>
        <p:spPr bwMode="auto">
          <a:xfrm>
            <a:off x="971600" y="3175615"/>
            <a:ext cx="291570" cy="331233"/>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rgbClr val="E670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1219200"/>
            <a:endParaRPr altLang="en-US" dirty="0" lang="zh-CN">
              <a:solidFill>
                <a:srgbClr val="FFFFFF"/>
              </a:solidFill>
              <a:cs typeface="+mn-ea"/>
              <a:sym typeface="+mn-lt"/>
            </a:endParaRPr>
          </a:p>
        </p:txBody>
      </p:sp>
      <p:sp>
        <p:nvSpPr>
          <p:cNvPr id="1048708" name="Shape 2632"/>
          <p:cNvSpPr/>
          <p:nvPr/>
        </p:nvSpPr>
        <p:spPr>
          <a:xfrm>
            <a:off x="1040058" y="3223727"/>
            <a:ext cx="154654" cy="186892"/>
          </a:xfrm>
          <a:custGeom>
            <a:av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bg1"/>
          </a:solidFill>
          <a:ln w="12700">
            <a:miter lim="400000"/>
          </a:ln>
        </p:spPr>
        <p:txBody>
          <a:bodyPr anchor="ctr" bIns="19045" lIns="19045" rIns="19045" tIns="19045"/>
          <a:p>
            <a:pPr defTabSz="228600">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dirty="0" sz="1500">
              <a:solidFill>
                <a:srgbClr val="FFFFFF"/>
              </a:solidFill>
              <a:effectLst>
                <a:outerShdw blurRad="38100" dir="5400000" dist="12700" rotWithShape="0">
                  <a:srgbClr val="000000">
                    <a:alpha val="50000"/>
                  </a:srgbClr>
                </a:outerShdw>
              </a:effectLst>
              <a:cs typeface="+mn-ea"/>
              <a:sym typeface="+mn-lt"/>
            </a:endParaRPr>
          </a:p>
        </p:txBody>
      </p:sp>
      <p:sp>
        <p:nvSpPr>
          <p:cNvPr id="1048709" name="Freeform 13"/>
          <p:cNvSpPr/>
          <p:nvPr/>
        </p:nvSpPr>
        <p:spPr bwMode="auto">
          <a:xfrm>
            <a:off x="977592" y="3841922"/>
            <a:ext cx="291570" cy="331233"/>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rgbClr val="E670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1219200"/>
            <a:endParaRPr altLang="en-US" dirty="0" lang="zh-CN">
              <a:solidFill>
                <a:srgbClr val="FFFFFF"/>
              </a:solidFill>
              <a:cs typeface="+mn-ea"/>
              <a:sym typeface="+mn-lt"/>
            </a:endParaRPr>
          </a:p>
        </p:txBody>
      </p:sp>
      <p:sp>
        <p:nvSpPr>
          <p:cNvPr id="1048710" name="Shape 2632"/>
          <p:cNvSpPr/>
          <p:nvPr/>
        </p:nvSpPr>
        <p:spPr>
          <a:xfrm>
            <a:off x="1046050" y="3890034"/>
            <a:ext cx="154654" cy="186892"/>
          </a:xfrm>
          <a:custGeom>
            <a:av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bg1"/>
          </a:solidFill>
          <a:ln w="12700">
            <a:miter lim="400000"/>
          </a:ln>
        </p:spPr>
        <p:txBody>
          <a:bodyPr anchor="ctr" bIns="19045" lIns="19045" rIns="19045" tIns="19045"/>
          <a:p>
            <a:pPr defTabSz="228600">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dirty="0" sz="1500">
              <a:solidFill>
                <a:srgbClr val="FFFFFF"/>
              </a:solidFill>
              <a:effectLst>
                <a:outerShdw blurRad="38100" dir="5400000" dist="12700" rotWithShape="0">
                  <a:srgbClr val="000000">
                    <a:alpha val="50000"/>
                  </a:srgbClr>
                </a:outerShdw>
              </a:effectLst>
              <a:cs typeface="+mn-ea"/>
              <a:sym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dpi="0">
          <a:blip xmlns:r="http://schemas.openxmlformats.org/officeDocument/2006/relationships" r:embed="rId1" cstate="print">
            <a:lum/>
          </a:blip>
          <a:srcRect/>
          <a:stretch>
            <a:fillRect t="-20000" b="-20000"/>
          </a:stretch>
        </a:blipFill>
        <a:effectLst/>
      </p:bgPr>
    </p:bg>
    <p:spTree>
      <p:nvGrpSpPr>
        <p:cNvPr id="84" name=""/>
        <p:cNvGrpSpPr/>
        <p:nvPr/>
      </p:nvGrpSpPr>
      <p:grpSpPr>
        <a:xfrm>
          <a:off x="0" y="0"/>
          <a:ext cx="0" cy="0"/>
          <a:chOff x="0" y="0"/>
          <a:chExt cx="0" cy="0"/>
        </a:xfrm>
      </p:grpSpPr>
      <p:grpSp>
        <p:nvGrpSpPr>
          <p:cNvPr id="85" name="Group 550"/>
          <p:cNvGrpSpPr/>
          <p:nvPr/>
        </p:nvGrpSpPr>
        <p:grpSpPr bwMode="auto">
          <a:xfrm>
            <a:off x="3268079" y="-230616"/>
            <a:ext cx="2626177" cy="2705224"/>
            <a:chOff x="295" y="3475"/>
            <a:chExt cx="1407" cy="1407"/>
          </a:xfrm>
        </p:grpSpPr>
        <p:sp>
          <p:nvSpPr>
            <p:cNvPr id="1048716" name="Oval 551"/>
            <p:cNvSpPr>
              <a:spLocks noChangeArrowheads="1"/>
            </p:cNvSpPr>
            <p:nvPr/>
          </p:nvSpPr>
          <p:spPr bwMode="auto">
            <a:xfrm>
              <a:off x="295" y="3475"/>
              <a:ext cx="1407" cy="1407"/>
            </a:xfrm>
            <a:prstGeom prst="ellipse"/>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anchor="ctr" wrap="none"/>
            <a:p>
              <a:pPr defTabSz="685732" fontAlgn="base">
                <a:spcBef>
                  <a:spcPct val="0"/>
                </a:spcBef>
                <a:spcAft>
                  <a:spcPct val="0"/>
                </a:spcAft>
              </a:pPr>
              <a:endParaRPr altLang="en-US" sz="1350" lang="zh-CN">
                <a:solidFill>
                  <a:prstClr val="black"/>
                </a:solidFill>
                <a:latin typeface="Calibri" panose="020F0502020204030204" pitchFamily="34" charset="0"/>
                <a:ea typeface="宋体" panose="02010600030101010101" pitchFamily="2" charset="-122"/>
              </a:endParaRPr>
            </a:p>
          </p:txBody>
        </p:sp>
        <p:grpSp>
          <p:nvGrpSpPr>
            <p:cNvPr id="86" name="Group 552"/>
            <p:cNvGrpSpPr/>
            <p:nvPr/>
          </p:nvGrpSpPr>
          <p:grpSpPr bwMode="auto">
            <a:xfrm>
              <a:off x="476" y="3657"/>
              <a:ext cx="1050" cy="1050"/>
              <a:chOff x="-6056" y="-2208"/>
              <a:chExt cx="2208" cy="2208"/>
            </a:xfrm>
          </p:grpSpPr>
          <p:sp>
            <p:nvSpPr>
              <p:cNvPr id="1048717" name="Oval 553"/>
              <p:cNvSpPr>
                <a:spLocks noChangeArrowheads="1"/>
              </p:cNvSpPr>
              <p:nvPr/>
            </p:nvSpPr>
            <p:spPr bwMode="auto">
              <a:xfrm>
                <a:off x="-6056" y="-2132"/>
                <a:ext cx="2132" cy="2132"/>
              </a:xfrm>
              <a:prstGeom prst="ellipse"/>
              <a:gradFill rotWithShape="1">
                <a:gsLst>
                  <a:gs pos="0">
                    <a:schemeClr val="bg1"/>
                  </a:gs>
                  <a:gs pos="100000">
                    <a:schemeClr val="tx1">
                      <a:alpha val="0"/>
                    </a:schemeClr>
                  </a:gs>
                </a:gsLst>
                <a:path path="shape">
                  <a:fillToRect l="50000" t="50000" r="50000" b="50000"/>
                </a:path>
              </a:gradFill>
              <a:ln>
                <a:noFill/>
              </a:ln>
            </p:spPr>
            <p:txBody>
              <a:bodyPr anchor="ctr" wrap="none"/>
              <a:p>
                <a:pPr defTabSz="685732" fontAlgn="base">
                  <a:spcBef>
                    <a:spcPct val="0"/>
                  </a:spcBef>
                  <a:spcAft>
                    <a:spcPct val="0"/>
                  </a:spcAft>
                </a:pPr>
                <a:endParaRPr altLang="en-US" sz="1350" lang="zh-CN">
                  <a:solidFill>
                    <a:prstClr val="black"/>
                  </a:solidFill>
                  <a:latin typeface="Calibri" panose="020F0502020204030204" pitchFamily="34" charset="0"/>
                  <a:ea typeface="宋体" panose="02010600030101010101" pitchFamily="2" charset="-122"/>
                </a:endParaRPr>
              </a:p>
            </p:txBody>
          </p:sp>
          <p:grpSp>
            <p:nvGrpSpPr>
              <p:cNvPr id="87" name="Group 554"/>
              <p:cNvGrpSpPr/>
              <p:nvPr/>
            </p:nvGrpSpPr>
            <p:grpSpPr bwMode="auto">
              <a:xfrm>
                <a:off x="-6056" y="-2208"/>
                <a:ext cx="2208" cy="2208"/>
                <a:chOff x="-4060" y="-879"/>
                <a:chExt cx="2208" cy="2208"/>
              </a:xfrm>
            </p:grpSpPr>
            <p:grpSp>
              <p:nvGrpSpPr>
                <p:cNvPr id="88" name="Group 555"/>
                <p:cNvGrpSpPr/>
                <p:nvPr/>
              </p:nvGrpSpPr>
              <p:grpSpPr bwMode="auto">
                <a:xfrm>
                  <a:off x="-4060" y="-879"/>
                  <a:ext cx="2208" cy="2208"/>
                  <a:chOff x="-3924" y="-788"/>
                  <a:chExt cx="2208" cy="2208"/>
                </a:xfrm>
              </p:grpSpPr>
              <p:grpSp>
                <p:nvGrpSpPr>
                  <p:cNvPr id="89" name="Group 556"/>
                  <p:cNvGrpSpPr>
                    <a:grpSpLocks noChangeAspect="1"/>
                  </p:cNvGrpSpPr>
                  <p:nvPr/>
                </p:nvGrpSpPr>
                <p:grpSpPr bwMode="auto">
                  <a:xfrm>
                    <a:off x="-3924" y="-788"/>
                    <a:ext cx="2208" cy="2202"/>
                    <a:chOff x="168" y="696"/>
                    <a:chExt cx="1429" cy="1429"/>
                  </a:xfrm>
                </p:grpSpPr>
                <p:grpSp>
                  <p:nvGrpSpPr>
                    <p:cNvPr id="90" name="Group 557"/>
                    <p:cNvGrpSpPr>
                      <a:grpSpLocks noChangeAspect="1"/>
                    </p:cNvGrpSpPr>
                    <p:nvPr/>
                  </p:nvGrpSpPr>
                  <p:grpSpPr bwMode="auto">
                    <a:xfrm>
                      <a:off x="854" y="696"/>
                      <a:ext cx="56" cy="1429"/>
                      <a:chOff x="845" y="696"/>
                      <a:chExt cx="56" cy="1429"/>
                    </a:xfrm>
                  </p:grpSpPr>
                  <p:sp>
                    <p:nvSpPr>
                      <p:cNvPr id="1048718" name="AutoShape 55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p:spPr>
                    <p:txBody>
                      <a:bodyPr anchor="ctr" wrap="none"/>
                      <a:p>
                        <a:pPr defTabSz="685732" fontAlgn="base">
                          <a:spcBef>
                            <a:spcPct val="0"/>
                          </a:spcBef>
                          <a:spcAft>
                            <a:spcPct val="0"/>
                          </a:spcAft>
                        </a:pPr>
                        <a:endParaRPr altLang="en-US" sz="1350" lang="zh-CN">
                          <a:solidFill>
                            <a:prstClr val="black"/>
                          </a:solidFill>
                          <a:latin typeface="Calibri" panose="020F0502020204030204" pitchFamily="34" charset="0"/>
                          <a:ea typeface="宋体" panose="02010600030101010101" pitchFamily="2" charset="-122"/>
                        </a:endParaRPr>
                      </a:p>
                    </p:txBody>
                  </p:sp>
                  <p:sp>
                    <p:nvSpPr>
                      <p:cNvPr id="1048719" name="AutoShape 55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p:spPr>
                    <p:txBody>
                      <a:bodyPr anchor="ctr" wrap="none"/>
                      <a:p>
                        <a:pPr defTabSz="685732" fontAlgn="base">
                          <a:spcBef>
                            <a:spcPct val="0"/>
                          </a:spcBef>
                          <a:spcAft>
                            <a:spcPct val="0"/>
                          </a:spcAft>
                        </a:pPr>
                        <a:endParaRPr altLang="en-US" sz="1350" lang="zh-CN">
                          <a:solidFill>
                            <a:prstClr val="black"/>
                          </a:solidFill>
                          <a:latin typeface="Calibri" panose="020F0502020204030204" pitchFamily="34" charset="0"/>
                          <a:ea typeface="宋体" panose="02010600030101010101" pitchFamily="2" charset="-122"/>
                        </a:endParaRPr>
                      </a:p>
                    </p:txBody>
                  </p:sp>
                </p:grpSp>
                <p:grpSp>
                  <p:nvGrpSpPr>
                    <p:cNvPr id="91" name="Group 560"/>
                    <p:cNvGrpSpPr>
                      <a:grpSpLocks noChangeAspect="1"/>
                    </p:cNvGrpSpPr>
                    <p:nvPr/>
                  </p:nvGrpSpPr>
                  <p:grpSpPr bwMode="auto">
                    <a:xfrm rot="5400000">
                      <a:off x="855" y="696"/>
                      <a:ext cx="56" cy="1429"/>
                      <a:chOff x="845" y="696"/>
                      <a:chExt cx="56" cy="1429"/>
                    </a:xfrm>
                  </p:grpSpPr>
                  <p:sp>
                    <p:nvSpPr>
                      <p:cNvPr id="1048720" name="AutoShape 561"/>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p:spPr>
                    <p:txBody>
                      <a:bodyPr anchor="ctr" wrap="none"/>
                      <a:p>
                        <a:pPr defTabSz="685732" fontAlgn="base">
                          <a:spcBef>
                            <a:spcPct val="0"/>
                          </a:spcBef>
                          <a:spcAft>
                            <a:spcPct val="0"/>
                          </a:spcAft>
                        </a:pPr>
                        <a:endParaRPr altLang="en-US" sz="1350" lang="zh-CN">
                          <a:solidFill>
                            <a:prstClr val="black"/>
                          </a:solidFill>
                          <a:latin typeface="Calibri" panose="020F0502020204030204" pitchFamily="34" charset="0"/>
                          <a:ea typeface="宋体" panose="02010600030101010101" pitchFamily="2" charset="-122"/>
                        </a:endParaRPr>
                      </a:p>
                    </p:txBody>
                  </p:sp>
                  <p:sp>
                    <p:nvSpPr>
                      <p:cNvPr id="1048721" name="AutoShape 562"/>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p:spPr>
                    <p:txBody>
                      <a:bodyPr anchor="ctr" wrap="none"/>
                      <a:p>
                        <a:pPr defTabSz="685732" fontAlgn="base">
                          <a:spcBef>
                            <a:spcPct val="0"/>
                          </a:spcBef>
                          <a:spcAft>
                            <a:spcPct val="0"/>
                          </a:spcAft>
                        </a:pPr>
                        <a:endParaRPr altLang="en-US" sz="1350" lang="zh-CN">
                          <a:solidFill>
                            <a:prstClr val="black"/>
                          </a:solidFill>
                          <a:latin typeface="Calibri" panose="020F0502020204030204" pitchFamily="34" charset="0"/>
                          <a:ea typeface="宋体" panose="02010600030101010101" pitchFamily="2" charset="-122"/>
                        </a:endParaRPr>
                      </a:p>
                    </p:txBody>
                  </p:sp>
                </p:grpSp>
              </p:grpSp>
              <p:grpSp>
                <p:nvGrpSpPr>
                  <p:cNvPr id="92" name="Group 563"/>
                  <p:cNvGrpSpPr>
                    <a:grpSpLocks noChangeAspect="1"/>
                  </p:cNvGrpSpPr>
                  <p:nvPr/>
                </p:nvGrpSpPr>
                <p:grpSpPr bwMode="auto">
                  <a:xfrm rot="2700000">
                    <a:off x="-3927" y="-785"/>
                    <a:ext cx="2208" cy="2202"/>
                    <a:chOff x="168" y="696"/>
                    <a:chExt cx="1429" cy="1429"/>
                  </a:xfrm>
                </p:grpSpPr>
                <p:grpSp>
                  <p:nvGrpSpPr>
                    <p:cNvPr id="93" name="Group 564"/>
                    <p:cNvGrpSpPr>
                      <a:grpSpLocks noChangeAspect="1"/>
                    </p:cNvGrpSpPr>
                    <p:nvPr/>
                  </p:nvGrpSpPr>
                  <p:grpSpPr bwMode="auto">
                    <a:xfrm>
                      <a:off x="854" y="696"/>
                      <a:ext cx="56" cy="1429"/>
                      <a:chOff x="845" y="696"/>
                      <a:chExt cx="56" cy="1429"/>
                    </a:xfrm>
                  </p:grpSpPr>
                  <p:sp>
                    <p:nvSpPr>
                      <p:cNvPr id="1048722" name="AutoShape 565"/>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p:spPr>
                    <p:txBody>
                      <a:bodyPr anchor="ctr" wrap="none"/>
                      <a:p>
                        <a:pPr defTabSz="685732" fontAlgn="base">
                          <a:spcBef>
                            <a:spcPct val="0"/>
                          </a:spcBef>
                          <a:spcAft>
                            <a:spcPct val="0"/>
                          </a:spcAft>
                        </a:pPr>
                        <a:endParaRPr altLang="en-US" sz="1350" lang="zh-CN">
                          <a:solidFill>
                            <a:prstClr val="black"/>
                          </a:solidFill>
                          <a:latin typeface="Calibri" panose="020F0502020204030204" pitchFamily="34" charset="0"/>
                          <a:ea typeface="宋体" panose="02010600030101010101" pitchFamily="2" charset="-122"/>
                        </a:endParaRPr>
                      </a:p>
                    </p:txBody>
                  </p:sp>
                  <p:sp>
                    <p:nvSpPr>
                      <p:cNvPr id="1048723" name="AutoShape 566"/>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p:spPr>
                    <p:txBody>
                      <a:bodyPr anchor="ctr" wrap="none"/>
                      <a:p>
                        <a:pPr defTabSz="685732" fontAlgn="base">
                          <a:spcBef>
                            <a:spcPct val="0"/>
                          </a:spcBef>
                          <a:spcAft>
                            <a:spcPct val="0"/>
                          </a:spcAft>
                        </a:pPr>
                        <a:endParaRPr altLang="en-US" sz="1350" lang="zh-CN">
                          <a:solidFill>
                            <a:prstClr val="black"/>
                          </a:solidFill>
                          <a:latin typeface="Calibri" panose="020F0502020204030204" pitchFamily="34" charset="0"/>
                          <a:ea typeface="宋体" panose="02010600030101010101" pitchFamily="2" charset="-122"/>
                        </a:endParaRPr>
                      </a:p>
                    </p:txBody>
                  </p:sp>
                </p:grpSp>
                <p:grpSp>
                  <p:nvGrpSpPr>
                    <p:cNvPr id="94" name="Group 567"/>
                    <p:cNvGrpSpPr>
                      <a:grpSpLocks noChangeAspect="1"/>
                    </p:cNvGrpSpPr>
                    <p:nvPr/>
                  </p:nvGrpSpPr>
                  <p:grpSpPr bwMode="auto">
                    <a:xfrm rot="5400000">
                      <a:off x="855" y="696"/>
                      <a:ext cx="56" cy="1429"/>
                      <a:chOff x="845" y="696"/>
                      <a:chExt cx="56" cy="1429"/>
                    </a:xfrm>
                  </p:grpSpPr>
                  <p:sp>
                    <p:nvSpPr>
                      <p:cNvPr id="1048724" name="AutoShape 56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p:spPr>
                    <p:txBody>
                      <a:bodyPr anchor="ctr" wrap="none"/>
                      <a:p>
                        <a:pPr defTabSz="685732" fontAlgn="base">
                          <a:spcBef>
                            <a:spcPct val="0"/>
                          </a:spcBef>
                          <a:spcAft>
                            <a:spcPct val="0"/>
                          </a:spcAft>
                        </a:pPr>
                        <a:endParaRPr altLang="en-US" sz="1350" lang="zh-CN">
                          <a:solidFill>
                            <a:prstClr val="black"/>
                          </a:solidFill>
                          <a:latin typeface="Calibri" panose="020F0502020204030204" pitchFamily="34" charset="0"/>
                          <a:ea typeface="宋体" panose="02010600030101010101" pitchFamily="2" charset="-122"/>
                        </a:endParaRPr>
                      </a:p>
                    </p:txBody>
                  </p:sp>
                  <p:sp>
                    <p:nvSpPr>
                      <p:cNvPr id="1048725" name="AutoShape 56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p:spPr>
                    <p:txBody>
                      <a:bodyPr anchor="ctr" wrap="none"/>
                      <a:p>
                        <a:pPr defTabSz="685732" fontAlgn="base">
                          <a:spcBef>
                            <a:spcPct val="0"/>
                          </a:spcBef>
                          <a:spcAft>
                            <a:spcPct val="0"/>
                          </a:spcAft>
                        </a:pPr>
                        <a:endParaRPr altLang="en-US" sz="1350" lang="zh-CN">
                          <a:solidFill>
                            <a:prstClr val="black"/>
                          </a:solidFill>
                          <a:latin typeface="Calibri" panose="020F0502020204030204" pitchFamily="34" charset="0"/>
                          <a:ea typeface="宋体" panose="02010600030101010101" pitchFamily="2" charset="-122"/>
                        </a:endParaRPr>
                      </a:p>
                    </p:txBody>
                  </p:sp>
                </p:grpSp>
              </p:grpSp>
            </p:grpSp>
            <p:grpSp>
              <p:nvGrpSpPr>
                <p:cNvPr id="95" name="Group 570"/>
                <p:cNvGrpSpPr/>
                <p:nvPr/>
              </p:nvGrpSpPr>
              <p:grpSpPr bwMode="auto">
                <a:xfrm rot="1320000">
                  <a:off x="-3742" y="-520"/>
                  <a:ext cx="1546" cy="1546"/>
                  <a:chOff x="-3924" y="-788"/>
                  <a:chExt cx="2208" cy="2208"/>
                </a:xfrm>
              </p:grpSpPr>
              <p:grpSp>
                <p:nvGrpSpPr>
                  <p:cNvPr id="96" name="Group 571"/>
                  <p:cNvGrpSpPr>
                    <a:grpSpLocks noChangeAspect="1"/>
                  </p:cNvGrpSpPr>
                  <p:nvPr/>
                </p:nvGrpSpPr>
                <p:grpSpPr bwMode="auto">
                  <a:xfrm>
                    <a:off x="-3924" y="-788"/>
                    <a:ext cx="2208" cy="2202"/>
                    <a:chOff x="168" y="696"/>
                    <a:chExt cx="1429" cy="1429"/>
                  </a:xfrm>
                </p:grpSpPr>
                <p:grpSp>
                  <p:nvGrpSpPr>
                    <p:cNvPr id="97" name="Group 572"/>
                    <p:cNvGrpSpPr>
                      <a:grpSpLocks noChangeAspect="1"/>
                    </p:cNvGrpSpPr>
                    <p:nvPr/>
                  </p:nvGrpSpPr>
                  <p:grpSpPr bwMode="auto">
                    <a:xfrm>
                      <a:off x="854" y="696"/>
                      <a:ext cx="56" cy="1429"/>
                      <a:chOff x="845" y="696"/>
                      <a:chExt cx="56" cy="1429"/>
                    </a:xfrm>
                  </p:grpSpPr>
                  <p:sp>
                    <p:nvSpPr>
                      <p:cNvPr id="1048726" name="AutoShape 57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p:spPr>
                    <p:txBody>
                      <a:bodyPr anchor="ctr" wrap="none"/>
                      <a:p>
                        <a:pPr defTabSz="685732" fontAlgn="base">
                          <a:spcBef>
                            <a:spcPct val="0"/>
                          </a:spcBef>
                          <a:spcAft>
                            <a:spcPct val="0"/>
                          </a:spcAft>
                        </a:pPr>
                        <a:endParaRPr altLang="en-US" sz="1350" lang="zh-CN">
                          <a:solidFill>
                            <a:prstClr val="black"/>
                          </a:solidFill>
                          <a:latin typeface="Calibri" panose="020F0502020204030204" pitchFamily="34" charset="0"/>
                          <a:ea typeface="宋体" panose="02010600030101010101" pitchFamily="2" charset="-122"/>
                        </a:endParaRPr>
                      </a:p>
                    </p:txBody>
                  </p:sp>
                  <p:sp>
                    <p:nvSpPr>
                      <p:cNvPr id="1048727" name="AutoShape 57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p:spPr>
                    <p:txBody>
                      <a:bodyPr anchor="ctr" wrap="none"/>
                      <a:p>
                        <a:pPr defTabSz="685732" fontAlgn="base">
                          <a:spcBef>
                            <a:spcPct val="0"/>
                          </a:spcBef>
                          <a:spcAft>
                            <a:spcPct val="0"/>
                          </a:spcAft>
                        </a:pPr>
                        <a:endParaRPr altLang="en-US" sz="1350" lang="zh-CN">
                          <a:solidFill>
                            <a:prstClr val="black"/>
                          </a:solidFill>
                          <a:latin typeface="Calibri" panose="020F0502020204030204" pitchFamily="34" charset="0"/>
                          <a:ea typeface="宋体" panose="02010600030101010101" pitchFamily="2" charset="-122"/>
                        </a:endParaRPr>
                      </a:p>
                    </p:txBody>
                  </p:sp>
                </p:grpSp>
                <p:grpSp>
                  <p:nvGrpSpPr>
                    <p:cNvPr id="98" name="Group 575"/>
                    <p:cNvGrpSpPr>
                      <a:grpSpLocks noChangeAspect="1"/>
                    </p:cNvGrpSpPr>
                    <p:nvPr/>
                  </p:nvGrpSpPr>
                  <p:grpSpPr bwMode="auto">
                    <a:xfrm rot="5400000">
                      <a:off x="855" y="696"/>
                      <a:ext cx="56" cy="1429"/>
                      <a:chOff x="845" y="696"/>
                      <a:chExt cx="56" cy="1429"/>
                    </a:xfrm>
                  </p:grpSpPr>
                  <p:sp>
                    <p:nvSpPr>
                      <p:cNvPr id="1048728" name="AutoShape 576"/>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p:spPr>
                    <p:txBody>
                      <a:bodyPr anchor="ctr" wrap="none"/>
                      <a:p>
                        <a:pPr defTabSz="685732" fontAlgn="base">
                          <a:spcBef>
                            <a:spcPct val="0"/>
                          </a:spcBef>
                          <a:spcAft>
                            <a:spcPct val="0"/>
                          </a:spcAft>
                        </a:pPr>
                        <a:endParaRPr altLang="en-US" sz="1350" lang="zh-CN">
                          <a:solidFill>
                            <a:prstClr val="black"/>
                          </a:solidFill>
                          <a:latin typeface="Calibri" panose="020F0502020204030204" pitchFamily="34" charset="0"/>
                          <a:ea typeface="宋体" panose="02010600030101010101" pitchFamily="2" charset="-122"/>
                        </a:endParaRPr>
                      </a:p>
                    </p:txBody>
                  </p:sp>
                  <p:sp>
                    <p:nvSpPr>
                      <p:cNvPr id="1048729" name="AutoShape 577"/>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p:spPr>
                    <p:txBody>
                      <a:bodyPr anchor="ctr" wrap="none"/>
                      <a:p>
                        <a:pPr defTabSz="685732" fontAlgn="base">
                          <a:spcBef>
                            <a:spcPct val="0"/>
                          </a:spcBef>
                          <a:spcAft>
                            <a:spcPct val="0"/>
                          </a:spcAft>
                        </a:pPr>
                        <a:endParaRPr altLang="en-US" sz="1350" lang="zh-CN">
                          <a:solidFill>
                            <a:prstClr val="black"/>
                          </a:solidFill>
                          <a:latin typeface="Calibri" panose="020F0502020204030204" pitchFamily="34" charset="0"/>
                          <a:ea typeface="宋体" panose="02010600030101010101" pitchFamily="2" charset="-122"/>
                        </a:endParaRPr>
                      </a:p>
                    </p:txBody>
                  </p:sp>
                </p:grpSp>
              </p:grpSp>
              <p:grpSp>
                <p:nvGrpSpPr>
                  <p:cNvPr id="99" name="Group 578"/>
                  <p:cNvGrpSpPr>
                    <a:grpSpLocks noChangeAspect="1"/>
                  </p:cNvGrpSpPr>
                  <p:nvPr/>
                </p:nvGrpSpPr>
                <p:grpSpPr bwMode="auto">
                  <a:xfrm rot="2700000">
                    <a:off x="-3927" y="-785"/>
                    <a:ext cx="2208" cy="2202"/>
                    <a:chOff x="168" y="696"/>
                    <a:chExt cx="1429" cy="1429"/>
                  </a:xfrm>
                </p:grpSpPr>
                <p:grpSp>
                  <p:nvGrpSpPr>
                    <p:cNvPr id="100" name="Group 579"/>
                    <p:cNvGrpSpPr>
                      <a:grpSpLocks noChangeAspect="1"/>
                    </p:cNvGrpSpPr>
                    <p:nvPr/>
                  </p:nvGrpSpPr>
                  <p:grpSpPr bwMode="auto">
                    <a:xfrm>
                      <a:off x="854" y="696"/>
                      <a:ext cx="56" cy="1429"/>
                      <a:chOff x="845" y="696"/>
                      <a:chExt cx="56" cy="1429"/>
                    </a:xfrm>
                  </p:grpSpPr>
                  <p:sp>
                    <p:nvSpPr>
                      <p:cNvPr id="1048730" name="AutoShape 580"/>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p:spPr>
                    <p:txBody>
                      <a:bodyPr anchor="ctr" wrap="none"/>
                      <a:p>
                        <a:pPr defTabSz="685732" fontAlgn="base">
                          <a:spcBef>
                            <a:spcPct val="0"/>
                          </a:spcBef>
                          <a:spcAft>
                            <a:spcPct val="0"/>
                          </a:spcAft>
                        </a:pPr>
                        <a:endParaRPr altLang="en-US" sz="1350" lang="zh-CN">
                          <a:solidFill>
                            <a:prstClr val="black"/>
                          </a:solidFill>
                          <a:latin typeface="Calibri" panose="020F0502020204030204" pitchFamily="34" charset="0"/>
                          <a:ea typeface="宋体" panose="02010600030101010101" pitchFamily="2" charset="-122"/>
                        </a:endParaRPr>
                      </a:p>
                    </p:txBody>
                  </p:sp>
                  <p:sp>
                    <p:nvSpPr>
                      <p:cNvPr id="1048731" name="AutoShape 581"/>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p:spPr>
                    <p:txBody>
                      <a:bodyPr anchor="ctr" wrap="none"/>
                      <a:p>
                        <a:pPr defTabSz="685732" fontAlgn="base">
                          <a:spcBef>
                            <a:spcPct val="0"/>
                          </a:spcBef>
                          <a:spcAft>
                            <a:spcPct val="0"/>
                          </a:spcAft>
                        </a:pPr>
                        <a:endParaRPr altLang="en-US" sz="1350" lang="zh-CN">
                          <a:solidFill>
                            <a:prstClr val="black"/>
                          </a:solidFill>
                          <a:latin typeface="Calibri" panose="020F0502020204030204" pitchFamily="34" charset="0"/>
                          <a:ea typeface="宋体" panose="02010600030101010101" pitchFamily="2" charset="-122"/>
                        </a:endParaRPr>
                      </a:p>
                    </p:txBody>
                  </p:sp>
                </p:grpSp>
                <p:grpSp>
                  <p:nvGrpSpPr>
                    <p:cNvPr id="101" name="Group 582"/>
                    <p:cNvGrpSpPr>
                      <a:grpSpLocks noChangeAspect="1"/>
                    </p:cNvGrpSpPr>
                    <p:nvPr/>
                  </p:nvGrpSpPr>
                  <p:grpSpPr bwMode="auto">
                    <a:xfrm rot="5400000">
                      <a:off x="855" y="696"/>
                      <a:ext cx="56" cy="1429"/>
                      <a:chOff x="845" y="696"/>
                      <a:chExt cx="56" cy="1429"/>
                    </a:xfrm>
                  </p:grpSpPr>
                  <p:sp>
                    <p:nvSpPr>
                      <p:cNvPr id="1048732" name="AutoShape 58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p:spPr>
                    <p:txBody>
                      <a:bodyPr anchor="ctr" wrap="none"/>
                      <a:p>
                        <a:pPr defTabSz="685732" fontAlgn="base">
                          <a:spcBef>
                            <a:spcPct val="0"/>
                          </a:spcBef>
                          <a:spcAft>
                            <a:spcPct val="0"/>
                          </a:spcAft>
                        </a:pPr>
                        <a:endParaRPr altLang="en-US" sz="1350" lang="zh-CN">
                          <a:solidFill>
                            <a:prstClr val="black"/>
                          </a:solidFill>
                          <a:latin typeface="Calibri" panose="020F0502020204030204" pitchFamily="34" charset="0"/>
                          <a:ea typeface="宋体" panose="02010600030101010101" pitchFamily="2" charset="-122"/>
                        </a:endParaRPr>
                      </a:p>
                    </p:txBody>
                  </p:sp>
                  <p:sp>
                    <p:nvSpPr>
                      <p:cNvPr id="1048733" name="AutoShape 58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p:spPr>
                    <p:txBody>
                      <a:bodyPr anchor="ctr" wrap="none"/>
                      <a:p>
                        <a:pPr defTabSz="685732" fontAlgn="base">
                          <a:spcBef>
                            <a:spcPct val="0"/>
                          </a:spcBef>
                          <a:spcAft>
                            <a:spcPct val="0"/>
                          </a:spcAft>
                        </a:pPr>
                        <a:endParaRPr altLang="en-US" sz="1350" lang="zh-CN">
                          <a:solidFill>
                            <a:prstClr val="black"/>
                          </a:solidFill>
                          <a:latin typeface="Calibri" panose="020F0502020204030204" pitchFamily="34" charset="0"/>
                          <a:ea typeface="宋体" panose="02010600030101010101" pitchFamily="2" charset="-122"/>
                        </a:endParaRPr>
                      </a:p>
                    </p:txBody>
                  </p:sp>
                </p:grpSp>
              </p:grpSp>
            </p:grpSp>
          </p:grpSp>
        </p:grpSp>
      </p:grpSp>
      <p:sp>
        <p:nvSpPr>
          <p:cNvPr id="1048734" name="TextBox 49"/>
          <p:cNvSpPr txBox="1"/>
          <p:nvPr/>
        </p:nvSpPr>
        <p:spPr>
          <a:xfrm>
            <a:off x="3396138" y="2275099"/>
            <a:ext cx="2370058" cy="784702"/>
          </a:xfrm>
          <a:prstGeom prst="rect"/>
          <a:noFill/>
        </p:spPr>
        <p:txBody>
          <a:bodyPr rtlCol="0" wrap="square">
            <a:spAutoFit/>
          </a:bodyPr>
          <a:p>
            <a:pPr algn="ctr" defTabSz="685732" fontAlgn="base">
              <a:spcBef>
                <a:spcPct val="0"/>
              </a:spcBef>
              <a:spcAft>
                <a:spcPct val="0"/>
              </a:spcAft>
            </a:pPr>
            <a:r>
              <a:rPr altLang="en-US" b="1" dirty="0" sz="4499" lang="zh-CN">
                <a:solidFill>
                  <a:prstClr val="white"/>
                </a:solidFill>
                <a:latin typeface="方正小标宋_GBK" panose="03000509000000000000" charset="-122"/>
                <a:ea typeface="方正小标宋_GBK" panose="03000509000000000000" charset="-122"/>
              </a:rPr>
              <a:t>  谢谢！</a:t>
            </a:r>
          </a:p>
        </p:txBody>
      </p:sp>
      <p:cxnSp>
        <p:nvCxnSpPr>
          <p:cNvPr id="3145741" name="直接连接符 42"/>
          <p:cNvCxnSpPr>
            <a:cxnSpLocks/>
          </p:cNvCxnSpPr>
          <p:nvPr/>
        </p:nvCxnSpPr>
        <p:spPr>
          <a:xfrm>
            <a:off x="2104276" y="3984704"/>
            <a:ext cx="4895906" cy="0"/>
          </a:xfrm>
          <a:prstGeom prst="line"/>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48735" name="圆角矩形 43"/>
          <p:cNvSpPr/>
          <p:nvPr/>
        </p:nvSpPr>
        <p:spPr>
          <a:xfrm>
            <a:off x="2923318" y="3840792"/>
            <a:ext cx="3335221" cy="288094"/>
          </a:xfrm>
          <a:prstGeom prst="round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685732" fontAlgn="base">
              <a:spcBef>
                <a:spcPct val="0"/>
              </a:spcBef>
              <a:spcAft>
                <a:spcPct val="0"/>
              </a:spcAft>
            </a:pPr>
            <a:r>
              <a:rPr altLang="en-US" b="1" dirty="0" sz="1500" lang="zh-CN">
                <a:solidFill>
                  <a:srgbClr val="008BCC"/>
                </a:solidFill>
                <a:latin typeface="微软雅黑" panose="020B0503020204020204" pitchFamily="34" charset="-122"/>
                <a:ea typeface="微软雅黑" panose="020B0503020204020204" pitchFamily="34" charset="-122"/>
              </a:rPr>
              <a:t>国家税务总局上海市闵行区税务局</a:t>
            </a:r>
          </a:p>
        </p:txBody>
      </p:sp>
      <p:sp>
        <p:nvSpPr>
          <p:cNvPr id="1048736" name="TextBox 52"/>
          <p:cNvSpPr txBox="1"/>
          <p:nvPr/>
        </p:nvSpPr>
        <p:spPr>
          <a:xfrm>
            <a:off x="3983313" y="4244122"/>
            <a:ext cx="1137613" cy="261482"/>
          </a:xfrm>
          <a:prstGeom prst="rect"/>
          <a:noFill/>
        </p:spPr>
        <p:txBody>
          <a:bodyPr rtlCol="0" wrap="square">
            <a:spAutoFit/>
          </a:bodyPr>
          <a:p>
            <a:pPr algn="ctr" defTabSz="685732" fontAlgn="base">
              <a:spcBef>
                <a:spcPct val="0"/>
              </a:spcBef>
              <a:spcAft>
                <a:spcPct val="0"/>
              </a:spcAft>
            </a:pPr>
            <a:r>
              <a:rPr altLang="zh-CN" b="1" dirty="0" sz="1099" lang="en-US">
                <a:solidFill>
                  <a:prstClr val="white"/>
                </a:solidFill>
                <a:latin typeface="微软雅黑" panose="020B0503020204020204" pitchFamily="34" charset="-122"/>
                <a:ea typeface="微软雅黑" panose="020B0503020204020204" pitchFamily="34" charset="-122"/>
              </a:rPr>
              <a:t>2022</a:t>
            </a:r>
            <a:r>
              <a:rPr altLang="en-US" b="1" dirty="0" sz="1099" lang="zh-CN">
                <a:solidFill>
                  <a:prstClr val="white"/>
                </a:solidFill>
                <a:latin typeface="微软雅黑" panose="020B0503020204020204" pitchFamily="34" charset="-122"/>
                <a:ea typeface="微软雅黑" panose="020B0503020204020204" pitchFamily="34" charset="-122"/>
              </a:rPr>
              <a:t>年</a:t>
            </a:r>
            <a:r>
              <a:rPr altLang="zh-CN" b="1" dirty="0" sz="1099" lang="en-US">
                <a:solidFill>
                  <a:prstClr val="white"/>
                </a:solidFill>
                <a:latin typeface="微软雅黑" panose="020B0503020204020204" pitchFamily="34" charset="-122"/>
                <a:ea typeface="微软雅黑" panose="020B0503020204020204" pitchFamily="34" charset="-122"/>
              </a:rPr>
              <a:t>3</a:t>
            </a:r>
            <a:r>
              <a:rPr altLang="en-US" b="1" dirty="0" sz="1099" lang="zh-CN">
                <a:solidFill>
                  <a:prstClr val="white"/>
                </a:solidFill>
                <a:latin typeface="微软雅黑" panose="020B0503020204020204" pitchFamily="34" charset="-122"/>
                <a:ea typeface="微软雅黑" panose="020B0503020204020204" pitchFamily="34" charset="-122"/>
              </a:rPr>
              <a:t>月</a:t>
            </a:r>
          </a:p>
        </p:txBody>
      </p:sp>
      <p:pic>
        <p:nvPicPr>
          <p:cNvPr id="2097156" name="图片 45"/>
          <p:cNvPicPr>
            <a:picLocks noChangeAspect="1"/>
          </p:cNvPicPr>
          <p:nvPr/>
        </p:nvPicPr>
        <p:blipFill>
          <a:blip xmlns:r="http://schemas.openxmlformats.org/officeDocument/2006/relationships" r:embed="rId2" cstate="print"/>
          <a:stretch>
            <a:fillRect/>
          </a:stretch>
        </p:blipFill>
        <p:spPr>
          <a:xfrm>
            <a:off x="6622244" y="253013"/>
            <a:ext cx="2521568" cy="1821631"/>
          </a:xfrm>
          <a:prstGeom prst="rect"/>
        </p:spPr>
      </p:pic>
      <p:pic>
        <p:nvPicPr>
          <p:cNvPr id="2097157" name="图片 46"/>
          <p:cNvPicPr>
            <a:picLocks noChangeAspect="1"/>
          </p:cNvPicPr>
          <p:nvPr/>
        </p:nvPicPr>
        <p:blipFill>
          <a:blip xmlns:r="http://schemas.openxmlformats.org/officeDocument/2006/relationships" r:embed="rId3" cstate="print"/>
          <a:stretch>
            <a:fillRect/>
          </a:stretch>
        </p:blipFill>
        <p:spPr>
          <a:xfrm>
            <a:off x="531781" y="881553"/>
            <a:ext cx="752760" cy="585140"/>
          </a:xfrm>
          <a:prstGeom prst="rect"/>
        </p:spPr>
      </p:pic>
      <p:pic>
        <p:nvPicPr>
          <p:cNvPr id="2097158" name="图片 48"/>
          <p:cNvPicPr>
            <a:picLocks noChangeAspect="1"/>
          </p:cNvPicPr>
          <p:nvPr/>
        </p:nvPicPr>
        <p:blipFill>
          <a:blip xmlns:r="http://schemas.openxmlformats.org/officeDocument/2006/relationships" r:embed="rId4" cstate="print"/>
          <a:stretch>
            <a:fillRect/>
          </a:stretch>
        </p:blipFill>
        <p:spPr>
          <a:xfrm>
            <a:off x="1367955" y="644764"/>
            <a:ext cx="1370995" cy="1132841"/>
          </a:xfrm>
          <a:prstGeom prst="rect"/>
        </p:spPr>
      </p:pic>
      <p:pic>
        <p:nvPicPr>
          <p:cNvPr id="2097159" name="图片 1"/>
          <p:cNvPicPr>
            <a:picLocks noChangeAspect="1"/>
          </p:cNvPicPr>
          <p:nvPr/>
        </p:nvPicPr>
        <p:blipFill>
          <a:blip xmlns:r="http://schemas.openxmlformats.org/officeDocument/2006/relationships" r:embed="rId5" cstate="print"/>
          <a:stretch>
            <a:fillRect/>
          </a:stretch>
        </p:blipFill>
        <p:spPr>
          <a:xfrm>
            <a:off x="3135698" y="728903"/>
            <a:ext cx="1136185" cy="963805"/>
          </a:xfrm>
          <a:prstGeom prst="rect"/>
          <a:noFill/>
          <a:ln w="9525">
            <a:noFill/>
          </a:ln>
        </p:spPr>
      </p:pic>
      <p:pic>
        <p:nvPicPr>
          <p:cNvPr id="2097160" name="图片 5"/>
          <p:cNvPicPr>
            <a:picLocks noChangeAspect="1"/>
          </p:cNvPicPr>
          <p:nvPr/>
        </p:nvPicPr>
        <p:blipFill>
          <a:blip xmlns:r="http://schemas.openxmlformats.org/officeDocument/2006/relationships" r:embed="rId6" cstate="print"/>
          <a:stretch>
            <a:fillRect/>
          </a:stretch>
        </p:blipFill>
        <p:spPr>
          <a:xfrm>
            <a:off x="4733785" y="644617"/>
            <a:ext cx="1335231" cy="974281"/>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2" presetSubtype="1">
                                  <p:stCondLst>
                                    <p:cond delay="0"/>
                                  </p:stCondLst>
                                  <p:iterate type="lt">
                                    <p:tmPct val="10000"/>
                                  </p:iterate>
                                  <p:childTnLst>
                                    <p:set>
                                      <p:cBhvr>
                                        <p:cTn dur="1" fill="hold" id="6">
                                          <p:stCondLst>
                                            <p:cond delay="0"/>
                                          </p:stCondLst>
                                        </p:cTn>
                                        <p:tgtEl>
                                          <p:spTgt spid="1048734"/>
                                        </p:tgtEl>
                                        <p:attrNameLst>
                                          <p:attrName>style.visibility</p:attrName>
                                        </p:attrNameLst>
                                      </p:cBhvr>
                                      <p:to>
                                        <p:strVal val="visible"/>
                                      </p:to>
                                    </p:set>
                                    <p:anim calcmode="lin" valueType="num">
                                      <p:cBhvr additive="base">
                                        <p:cTn dur="1000" id="7"/>
                                        <p:tgtEl>
                                          <p:spTgt spid="1048734"/>
                                        </p:tgtEl>
                                        <p:attrNameLst>
                                          <p:attrName>ppt_y</p:attrName>
                                        </p:attrNameLst>
                                      </p:cBhvr>
                                      <p:tavLst>
                                        <p:tav tm="0">
                                          <p:val>
                                            <p:strVal val="#ppt_y-#ppt_h*1.125000"/>
                                          </p:val>
                                        </p:tav>
                                        <p:tav tm="100000">
                                          <p:val>
                                            <p:strVal val="#ppt_y"/>
                                          </p:val>
                                        </p:tav>
                                      </p:tavLst>
                                    </p:anim>
                                    <p:animEffect transition="in" filter="wipe(down)">
                                      <p:cBhvr>
                                        <p:cTn dur="1000" id="8"/>
                                        <p:tgtEl>
                                          <p:spTgt spid="1048734"/>
                                        </p:tgtEl>
                                      </p:cBhvr>
                                    </p:animEffect>
                                  </p:childTnLst>
                                </p:cTn>
                              </p:par>
                            </p:childTnLst>
                          </p:cTn>
                        </p:par>
                        <p:par>
                          <p:cTn fill="hold" id="9">
                            <p:stCondLst>
                              <p:cond delay="1200"/>
                            </p:stCondLst>
                            <p:childTnLst>
                              <p:par>
                                <p:cTn fill="hold" grpId="0" id="10" nodeType="afterEffect" presetClass="entr" presetID="16" presetSubtype="37">
                                  <p:stCondLst>
                                    <p:cond delay="0"/>
                                  </p:stCondLst>
                                  <p:childTnLst>
                                    <p:set>
                                      <p:cBhvr>
                                        <p:cTn dur="1" fill="hold" id="11">
                                          <p:stCondLst>
                                            <p:cond delay="0"/>
                                          </p:stCondLst>
                                        </p:cTn>
                                        <p:tgtEl>
                                          <p:spTgt spid="1048735"/>
                                        </p:tgtEl>
                                        <p:attrNameLst>
                                          <p:attrName>style.visibility</p:attrName>
                                        </p:attrNameLst>
                                      </p:cBhvr>
                                      <p:to>
                                        <p:strVal val="visible"/>
                                      </p:to>
                                    </p:set>
                                    <p:animEffect transition="in" filter="barn(outVertical)">
                                      <p:cBhvr>
                                        <p:cTn dur="500" id="12"/>
                                        <p:tgtEl>
                                          <p:spTgt spid="1048735"/>
                                        </p:tgtEl>
                                      </p:cBhvr>
                                    </p:animEffect>
                                  </p:childTnLst>
                                </p:cTn>
                              </p:par>
                            </p:childTnLst>
                          </p:cTn>
                        </p:par>
                        <p:par>
                          <p:cTn fill="hold" id="13">
                            <p:stCondLst>
                              <p:cond delay="1700"/>
                            </p:stCondLst>
                            <p:childTnLst>
                              <p:par>
                                <p:cTn fill="hold" id="14" nodeType="afterEffect" presetClass="entr" presetID="16" presetSubtype="21">
                                  <p:stCondLst>
                                    <p:cond delay="0"/>
                                  </p:stCondLst>
                                  <p:childTnLst>
                                    <p:set>
                                      <p:cBhvr>
                                        <p:cTn dur="1" fill="hold" id="15">
                                          <p:stCondLst>
                                            <p:cond delay="0"/>
                                          </p:stCondLst>
                                        </p:cTn>
                                        <p:tgtEl>
                                          <p:spTgt spid="3145741"/>
                                        </p:tgtEl>
                                        <p:attrNameLst>
                                          <p:attrName>style.visibility</p:attrName>
                                        </p:attrNameLst>
                                      </p:cBhvr>
                                      <p:to>
                                        <p:strVal val="visible"/>
                                      </p:to>
                                    </p:set>
                                    <p:animEffect transition="in" filter="barn(inVertical)">
                                      <p:cBhvr>
                                        <p:cTn dur="500" id="16"/>
                                        <p:tgtEl>
                                          <p:spTgt spid="3145741"/>
                                        </p:tgtEl>
                                      </p:cBhvr>
                                    </p:animEffect>
                                  </p:childTnLst>
                                </p:cTn>
                              </p:par>
                            </p:childTnLst>
                          </p:cTn>
                        </p:par>
                        <p:par>
                          <p:cTn fill="hold" id="17">
                            <p:stCondLst>
                              <p:cond delay="2200"/>
                            </p:stCondLst>
                            <p:childTnLst>
                              <p:par>
                                <p:cTn fill="hold" grpId="0" id="18" nodeType="afterEffect" presetClass="entr" presetID="12" presetSubtype="4">
                                  <p:stCondLst>
                                    <p:cond delay="0"/>
                                  </p:stCondLst>
                                  <p:iterate type="lt">
                                    <p:tmPct val="10000"/>
                                  </p:iterate>
                                  <p:childTnLst>
                                    <p:set>
                                      <p:cBhvr>
                                        <p:cTn dur="1" fill="hold" id="19">
                                          <p:stCondLst>
                                            <p:cond delay="0"/>
                                          </p:stCondLst>
                                        </p:cTn>
                                        <p:tgtEl>
                                          <p:spTgt spid="1048736"/>
                                        </p:tgtEl>
                                        <p:attrNameLst>
                                          <p:attrName>style.visibility</p:attrName>
                                        </p:attrNameLst>
                                      </p:cBhvr>
                                      <p:to>
                                        <p:strVal val="visible"/>
                                      </p:to>
                                    </p:set>
                                    <p:anim calcmode="lin" valueType="num">
                                      <p:cBhvr additive="base">
                                        <p:cTn dur="500" id="20"/>
                                        <p:tgtEl>
                                          <p:spTgt spid="1048736"/>
                                        </p:tgtEl>
                                        <p:attrNameLst>
                                          <p:attrName>ppt_y</p:attrName>
                                        </p:attrNameLst>
                                      </p:cBhvr>
                                      <p:tavLst>
                                        <p:tav tm="0">
                                          <p:val>
                                            <p:strVal val="#ppt_y+#ppt_h*1.125000"/>
                                          </p:val>
                                        </p:tav>
                                        <p:tav tm="100000">
                                          <p:val>
                                            <p:strVal val="#ppt_y"/>
                                          </p:val>
                                        </p:tav>
                                      </p:tavLst>
                                    </p:anim>
                                    <p:animEffect transition="in" filter="wipe(up)">
                                      <p:cBhvr>
                                        <p:cTn dur="500" id="21"/>
                                        <p:tgtEl>
                                          <p:spTgt spid="1048736"/>
                                        </p:tgtEl>
                                      </p:cBhvr>
                                    </p:animEffect>
                                  </p:childTnLst>
                                </p:cTn>
                              </p:par>
                            </p:childTnLst>
                          </p:cTn>
                        </p:par>
                        <p:par>
                          <p:cTn fill="hold" id="22">
                            <p:stCondLst>
                              <p:cond delay="3000"/>
                            </p:stCondLst>
                            <p:childTnLst>
                              <p:par>
                                <p:cTn fill="hold" id="23" nodeType="afterEffect" presetClass="entr" presetID="2" presetSubtype="9">
                                  <p:stCondLst>
                                    <p:cond delay="0"/>
                                  </p:stCondLst>
                                  <p:childTnLst>
                                    <p:set>
                                      <p:cBhvr>
                                        <p:cTn dur="1" fill="hold" id="24">
                                          <p:stCondLst>
                                            <p:cond delay="0"/>
                                          </p:stCondLst>
                                        </p:cTn>
                                        <p:tgtEl>
                                          <p:spTgt spid="2097157"/>
                                        </p:tgtEl>
                                        <p:attrNameLst>
                                          <p:attrName>style.visibility</p:attrName>
                                        </p:attrNameLst>
                                      </p:cBhvr>
                                      <p:to>
                                        <p:strVal val="visible"/>
                                      </p:to>
                                    </p:set>
                                    <p:anim calcmode="lin" valueType="num">
                                      <p:cBhvr additive="base">
                                        <p:cTn dur="500" fill="hold" id="25"/>
                                        <p:tgtEl>
                                          <p:spTgt spid="2097157"/>
                                        </p:tgtEl>
                                        <p:attrNameLst>
                                          <p:attrName>ppt_x</p:attrName>
                                        </p:attrNameLst>
                                      </p:cBhvr>
                                      <p:tavLst>
                                        <p:tav tm="0">
                                          <p:val>
                                            <p:strVal val="0-#ppt_w/2"/>
                                          </p:val>
                                        </p:tav>
                                        <p:tav tm="100000">
                                          <p:val>
                                            <p:strVal val="#ppt_x"/>
                                          </p:val>
                                        </p:tav>
                                      </p:tavLst>
                                    </p:anim>
                                    <p:anim calcmode="lin" valueType="num">
                                      <p:cBhvr additive="base">
                                        <p:cTn dur="500" fill="hold" id="26"/>
                                        <p:tgtEl>
                                          <p:spTgt spid="2097157"/>
                                        </p:tgtEl>
                                        <p:attrNameLst>
                                          <p:attrName>ppt_y</p:attrName>
                                        </p:attrNameLst>
                                      </p:cBhvr>
                                      <p:tavLst>
                                        <p:tav tm="0">
                                          <p:val>
                                            <p:strVal val="0-#ppt_h/2"/>
                                          </p:val>
                                        </p:tav>
                                        <p:tav tm="100000">
                                          <p:val>
                                            <p:strVal val="#ppt_y"/>
                                          </p:val>
                                        </p:tav>
                                      </p:tavLst>
                                    </p:anim>
                                  </p:childTnLst>
                                </p:cTn>
                              </p:par>
                            </p:childTnLst>
                          </p:cTn>
                        </p:par>
                        <p:par>
                          <p:cTn fill="hold" id="27">
                            <p:stCondLst>
                              <p:cond delay="3500"/>
                            </p:stCondLst>
                            <p:childTnLst>
                              <p:par>
                                <p:cTn fill="hold" id="28" nodeType="afterEffect" presetClass="entr" presetID="53" presetSubtype="16">
                                  <p:stCondLst>
                                    <p:cond delay="0"/>
                                  </p:stCondLst>
                                  <p:childTnLst>
                                    <p:set>
                                      <p:cBhvr>
                                        <p:cTn dur="1" fill="hold" id="29">
                                          <p:stCondLst>
                                            <p:cond delay="0"/>
                                          </p:stCondLst>
                                        </p:cTn>
                                        <p:tgtEl>
                                          <p:spTgt spid="2097158"/>
                                        </p:tgtEl>
                                        <p:attrNameLst>
                                          <p:attrName>style.visibility</p:attrName>
                                        </p:attrNameLst>
                                      </p:cBhvr>
                                      <p:to>
                                        <p:strVal val="visible"/>
                                      </p:to>
                                    </p:set>
                                    <p:anim calcmode="lin" valueType="num">
                                      <p:cBhvr>
                                        <p:cTn dur="500" fill="hold" id="30"/>
                                        <p:tgtEl>
                                          <p:spTgt spid="2097158"/>
                                        </p:tgtEl>
                                        <p:attrNameLst>
                                          <p:attrName>ppt_w</p:attrName>
                                        </p:attrNameLst>
                                      </p:cBhvr>
                                      <p:tavLst>
                                        <p:tav tm="0">
                                          <p:val>
                                            <p:fltVal val="0.0"/>
                                          </p:val>
                                        </p:tav>
                                        <p:tav tm="100000">
                                          <p:val>
                                            <p:strVal val="#ppt_w"/>
                                          </p:val>
                                        </p:tav>
                                      </p:tavLst>
                                    </p:anim>
                                    <p:anim calcmode="lin" valueType="num">
                                      <p:cBhvr>
                                        <p:cTn dur="500" fill="hold" id="31"/>
                                        <p:tgtEl>
                                          <p:spTgt spid="2097158"/>
                                        </p:tgtEl>
                                        <p:attrNameLst>
                                          <p:attrName>ppt_h</p:attrName>
                                        </p:attrNameLst>
                                      </p:cBhvr>
                                      <p:tavLst>
                                        <p:tav tm="0">
                                          <p:val>
                                            <p:fltVal val="0.0"/>
                                          </p:val>
                                        </p:tav>
                                        <p:tav tm="100000">
                                          <p:val>
                                            <p:strVal val="#ppt_h"/>
                                          </p:val>
                                        </p:tav>
                                      </p:tavLst>
                                    </p:anim>
                                    <p:animEffect transition="in" filter="fade">
                                      <p:cBhvr>
                                        <p:cTn dur="500" id="32"/>
                                        <p:tgtEl>
                                          <p:spTgt spid="2097158"/>
                                        </p:tgtEl>
                                      </p:cBhvr>
                                    </p:animEffect>
                                  </p:childTnLst>
                                </p:cTn>
                              </p:par>
                              <p:par>
                                <p:cTn fill="hold" id="33" nodeType="withEffect" presetClass="entr" presetID="2" presetSubtype="3">
                                  <p:stCondLst>
                                    <p:cond delay="250"/>
                                  </p:stCondLst>
                                  <p:childTnLst>
                                    <p:set>
                                      <p:cBhvr>
                                        <p:cTn dur="1" fill="hold" id="34">
                                          <p:stCondLst>
                                            <p:cond delay="0"/>
                                          </p:stCondLst>
                                        </p:cTn>
                                        <p:tgtEl>
                                          <p:spTgt spid="2097156"/>
                                        </p:tgtEl>
                                        <p:attrNameLst>
                                          <p:attrName>style.visibility</p:attrName>
                                        </p:attrNameLst>
                                      </p:cBhvr>
                                      <p:to>
                                        <p:strVal val="visible"/>
                                      </p:to>
                                    </p:set>
                                    <p:anim calcmode="lin" valueType="num">
                                      <p:cBhvr additive="base">
                                        <p:cTn dur="500" fill="hold" id="35"/>
                                        <p:tgtEl>
                                          <p:spTgt spid="2097156"/>
                                        </p:tgtEl>
                                        <p:attrNameLst>
                                          <p:attrName>ppt_x</p:attrName>
                                        </p:attrNameLst>
                                      </p:cBhvr>
                                      <p:tavLst>
                                        <p:tav tm="0">
                                          <p:val>
                                            <p:strVal val="1+#ppt_w/2"/>
                                          </p:val>
                                        </p:tav>
                                        <p:tav tm="100000">
                                          <p:val>
                                            <p:strVal val="#ppt_x"/>
                                          </p:val>
                                        </p:tav>
                                      </p:tavLst>
                                    </p:anim>
                                    <p:anim calcmode="lin" valueType="num">
                                      <p:cBhvr additive="base">
                                        <p:cTn dur="500" fill="hold" id="36"/>
                                        <p:tgtEl>
                                          <p:spTgt spid="2097156"/>
                                        </p:tgtEl>
                                        <p:attrNameLst>
                                          <p:attrName>ppt_y</p:attrName>
                                        </p:attrNameLst>
                                      </p:cBhvr>
                                      <p:tavLst>
                                        <p:tav tm="0">
                                          <p:val>
                                            <p:strVal val="0-#ppt_h/2"/>
                                          </p:val>
                                        </p:tav>
                                        <p:tav tm="100000">
                                          <p:val>
                                            <p:strVal val="#ppt_y"/>
                                          </p:val>
                                        </p:tav>
                                      </p:tavLst>
                                    </p:anim>
                                  </p:childTnLst>
                                </p:cTn>
                              </p:par>
                            </p:childTnLst>
                          </p:cTn>
                        </p:par>
                        <p:par>
                          <p:cTn fill="hold" id="37">
                            <p:stCondLst>
                              <p:cond delay="4250"/>
                            </p:stCondLst>
                            <p:childTnLst>
                              <p:par>
                                <p:cTn fill="hold" id="38" nodeType="afterEffect" presetClass="entr" presetID="10" presetSubtype="0">
                                  <p:stCondLst>
                                    <p:cond delay="0"/>
                                  </p:stCondLst>
                                  <p:childTnLst>
                                    <p:set>
                                      <p:cBhvr>
                                        <p:cTn dur="1" fill="hold" id="39">
                                          <p:stCondLst>
                                            <p:cond delay="0"/>
                                          </p:stCondLst>
                                        </p:cTn>
                                        <p:tgtEl>
                                          <p:spTgt spid="85"/>
                                        </p:tgtEl>
                                        <p:attrNameLst>
                                          <p:attrName>style.visibility</p:attrName>
                                        </p:attrNameLst>
                                      </p:cBhvr>
                                      <p:to>
                                        <p:strVal val="visible"/>
                                      </p:to>
                                    </p:set>
                                    <p:animEffect transition="in" filter="fade">
                                      <p:cBhvr>
                                        <p:cTn dur="500" id="40"/>
                                        <p:tgtEl>
                                          <p:spTgt spid="85"/>
                                        </p:tgtEl>
                                      </p:cBhvr>
                                    </p:animEffect>
                                  </p:childTnLst>
                                </p:cTn>
                              </p:par>
                            </p:childTnLst>
                          </p:cTn>
                        </p:par>
                        <p:par>
                          <p:cTn fill="hold" id="41">
                            <p:stCondLst>
                              <p:cond delay="4750"/>
                            </p:stCondLst>
                            <p:childTnLst>
                              <p:par>
                                <p:cTn fill="hold" id="42" nodeType="afterEffect" presetClass="emph" presetID="6" presetSubtype="0">
                                  <p:stCondLst>
                                    <p:cond delay="0"/>
                                  </p:stCondLst>
                                  <p:childTnLst>
                                    <p:animScale>
                                      <p:cBhvr>
                                        <p:cTn dur="1000" fill="hold" id="43"/>
                                        <p:tgtEl>
                                          <p:spTgt spid="85"/>
                                        </p:tgtEl>
                                      </p:cBhvr>
                                      <p:by x="400000" y="400000"/>
                                    </p:animScale>
                                  </p:childTnLst>
                                </p:cTn>
                              </p:par>
                            </p:childTnLst>
                          </p:cTn>
                        </p:par>
                        <p:par>
                          <p:cTn fill="hold" id="44">
                            <p:stCondLst>
                              <p:cond delay="5750"/>
                            </p:stCondLst>
                            <p:childTnLst>
                              <p:par>
                                <p:cTn autoRev="1" fill="hold" id="45" nodeType="afterEffect" presetClass="emph" presetID="6" presetSubtype="0">
                                  <p:stCondLst>
                                    <p:cond delay="0"/>
                                  </p:stCondLst>
                                  <p:childTnLst>
                                    <p:animScale>
                                      <p:cBhvr>
                                        <p:cTn dur="1000" fill="hold" id="46"/>
                                        <p:tgtEl>
                                          <p:spTgt spid="85"/>
                                        </p:tgtEl>
                                      </p:cBhvr>
                                      <p:by x="400000" y="400000"/>
                                    </p:animScale>
                                  </p:childTnLst>
                                </p:cTn>
                              </p:par>
                              <p:par>
                                <p:cTn fill="hold" id="47" nodeType="withEffect" presetClass="exit" presetID="10" presetSubtype="0">
                                  <p:stCondLst>
                                    <p:cond delay="0"/>
                                  </p:stCondLst>
                                  <p:childTnLst>
                                    <p:animEffect transition="out" filter="fade">
                                      <p:cBhvr>
                                        <p:cTn dur="2000" id="48"/>
                                        <p:tgtEl>
                                          <p:spTgt spid="85"/>
                                        </p:tgtEl>
                                      </p:cBhvr>
                                    </p:animEffect>
                                    <p:set>
                                      <p:cBhvr>
                                        <p:cTn dur="1" fill="hold" id="49">
                                          <p:stCondLst>
                                            <p:cond delay="1999"/>
                                          </p:stCondLst>
                                        </p:cTn>
                                        <p:tgtEl>
                                          <p:spTgt spid="85"/>
                                        </p:tgtEl>
                                        <p:attrNameLst>
                                          <p:attrName>style.visibility</p:attrName>
                                        </p:attrNameLst>
                                      </p:cBhvr>
                                      <p:to>
                                        <p:strVal val="hidden"/>
                                      </p:to>
                                    </p:set>
                                  </p:childTnLst>
                                </p:cTn>
                              </p:par>
                              <p:par>
                                <p:cTn fill="hold" id="50" nodeType="withEffect" presetClass="entr" presetID="53" presetSubtype="16">
                                  <p:stCondLst>
                                    <p:cond delay="1200"/>
                                  </p:stCondLst>
                                  <p:childTnLst>
                                    <p:set>
                                      <p:cBhvr>
                                        <p:cTn dur="1" fill="hold" id="51">
                                          <p:stCondLst>
                                            <p:cond delay="0"/>
                                          </p:stCondLst>
                                        </p:cTn>
                                        <p:tgtEl>
                                          <p:spTgt spid="2097159"/>
                                        </p:tgtEl>
                                        <p:attrNameLst>
                                          <p:attrName>style.visibility</p:attrName>
                                        </p:attrNameLst>
                                      </p:cBhvr>
                                      <p:to>
                                        <p:strVal val="visible"/>
                                      </p:to>
                                    </p:set>
                                    <p:anim calcmode="lin" valueType="num">
                                      <p:cBhvr>
                                        <p:cTn dur="500" fill="hold" id="52"/>
                                        <p:tgtEl>
                                          <p:spTgt spid="2097159"/>
                                        </p:tgtEl>
                                        <p:attrNameLst>
                                          <p:attrName>ppt_w</p:attrName>
                                        </p:attrNameLst>
                                      </p:cBhvr>
                                      <p:tavLst>
                                        <p:tav tm="0">
                                          <p:val>
                                            <p:fltVal val="0.0"/>
                                          </p:val>
                                        </p:tav>
                                        <p:tav tm="100000">
                                          <p:val>
                                            <p:strVal val="#ppt_w"/>
                                          </p:val>
                                        </p:tav>
                                      </p:tavLst>
                                    </p:anim>
                                    <p:anim calcmode="lin" valueType="num">
                                      <p:cBhvr>
                                        <p:cTn dur="500" fill="hold" id="53"/>
                                        <p:tgtEl>
                                          <p:spTgt spid="2097159"/>
                                        </p:tgtEl>
                                        <p:attrNameLst>
                                          <p:attrName>ppt_h</p:attrName>
                                        </p:attrNameLst>
                                      </p:cBhvr>
                                      <p:tavLst>
                                        <p:tav tm="0">
                                          <p:val>
                                            <p:fltVal val="0.0"/>
                                          </p:val>
                                        </p:tav>
                                        <p:tav tm="100000">
                                          <p:val>
                                            <p:strVal val="#ppt_h"/>
                                          </p:val>
                                        </p:tav>
                                      </p:tavLst>
                                    </p:anim>
                                    <p:animEffect transition="in" filter="fade">
                                      <p:cBhvr>
                                        <p:cTn dur="500" id="54"/>
                                        <p:tgtEl>
                                          <p:spTgt spid="2097159"/>
                                        </p:tgtEl>
                                      </p:cBhvr>
                                    </p:animEffect>
                                  </p:childTnLst>
                                </p:cTn>
                              </p:par>
                              <p:par>
                                <p:cTn fill="hold" id="55" nodeType="withEffect" presetClass="entr" presetID="42" presetSubtype="0">
                                  <p:stCondLst>
                                    <p:cond delay="0"/>
                                  </p:stCondLst>
                                  <p:childTnLst>
                                    <p:set>
                                      <p:cBhvr>
                                        <p:cTn dur="1" fill="hold" id="56">
                                          <p:stCondLst>
                                            <p:cond delay="0"/>
                                          </p:stCondLst>
                                        </p:cTn>
                                        <p:tgtEl>
                                          <p:spTgt spid="2097160"/>
                                        </p:tgtEl>
                                        <p:attrNameLst>
                                          <p:attrName>style.visibility</p:attrName>
                                        </p:attrNameLst>
                                      </p:cBhvr>
                                      <p:to>
                                        <p:strVal val="visible"/>
                                      </p:to>
                                    </p:set>
                                    <p:animEffect transition="in" filter="fade">
                                      <p:cBhvr>
                                        <p:cTn dur="1000" id="57"/>
                                        <p:tgtEl>
                                          <p:spTgt spid="2097160"/>
                                        </p:tgtEl>
                                      </p:cBhvr>
                                    </p:animEffect>
                                    <p:anim calcmode="lin" valueType="num">
                                      <p:cBhvr>
                                        <p:cTn dur="1000" fill="hold" id="58"/>
                                        <p:tgtEl>
                                          <p:spTgt spid="2097160"/>
                                        </p:tgtEl>
                                        <p:attrNameLst>
                                          <p:attrName>ppt_x</p:attrName>
                                        </p:attrNameLst>
                                      </p:cBhvr>
                                      <p:tavLst>
                                        <p:tav tm="0">
                                          <p:val>
                                            <p:strVal val="#ppt_x"/>
                                          </p:val>
                                        </p:tav>
                                        <p:tav tm="100000">
                                          <p:val>
                                            <p:strVal val="#ppt_x"/>
                                          </p:val>
                                        </p:tav>
                                      </p:tavLst>
                                    </p:anim>
                                    <p:anim calcmode="lin" valueType="num">
                                      <p:cBhvr>
                                        <p:cTn dur="1000" fill="hold" id="59"/>
                                        <p:tgtEl>
                                          <p:spTgt spid="2097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4" grpId="0"/>
      <p:bldP spid="1048735" grpId="0" bldLvl="0" animBg="1"/>
      <p:bldP spid="10487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sp>
        <p:nvSpPr>
          <p:cNvPr id="1048605" name="文本框 10"/>
          <p:cNvSpPr txBox="1"/>
          <p:nvPr/>
        </p:nvSpPr>
        <p:spPr>
          <a:xfrm>
            <a:off x="827405" y="202092"/>
            <a:ext cx="3990976" cy="623231"/>
          </a:xfrm>
          <a:prstGeom prst="rect"/>
          <a:noFill/>
          <a:ln w="9525">
            <a:noFill/>
          </a:ln>
        </p:spPr>
        <p:txBody>
          <a:bodyPr anchor="t" bIns="34282" lIns="68565" rIns="68565" tIns="34282" wrap="square">
            <a:spAutoFit/>
          </a:bodyPr>
          <a:p>
            <a:pPr fontAlgn="base">
              <a:spcBef>
                <a:spcPct val="0"/>
              </a:spcBef>
              <a:spcAft>
                <a:spcPct val="0"/>
              </a:spcAft>
            </a:pPr>
            <a:r>
              <a:rPr altLang="en-US" b="1" dirty="0" lang="zh-CN">
                <a:solidFill>
                  <a:srgbClr val="005DA2"/>
                </a:solidFill>
                <a:latin typeface="微软雅黑" panose="020B0503020204020204" pitchFamily="34" charset="-122"/>
                <a:ea typeface="微软雅黑" panose="020B0503020204020204" pitchFamily="34" charset="-122"/>
                <a:sym typeface="+mn-lt"/>
              </a:rPr>
              <a:t>一、留抵退税新政的主要内容</a:t>
            </a:r>
            <a:endParaRPr altLang="zh-CN" b="1" dirty="0" lang="zh-CN">
              <a:solidFill>
                <a:srgbClr val="005DA2"/>
              </a:solidFill>
              <a:latin typeface="微软雅黑" panose="020B0503020204020204" pitchFamily="34" charset="-122"/>
              <a:ea typeface="微软雅黑" panose="020B0503020204020204" pitchFamily="34" charset="-122"/>
            </a:endParaRPr>
          </a:p>
          <a:p>
            <a:pPr defTabSz="914400" fontAlgn="base">
              <a:spcBef>
                <a:spcPct val="0"/>
              </a:spcBef>
              <a:spcAft>
                <a:spcPct val="0"/>
              </a:spcAft>
            </a:pPr>
            <a:endParaRPr altLang="en-US" b="1" dirty="0" lang="zh-CN">
              <a:solidFill>
                <a:srgbClr val="005DA2"/>
              </a:solidFill>
              <a:latin typeface="微软雅黑" panose="020B0503020204020204" pitchFamily="34" charset="-122"/>
              <a:ea typeface="微软雅黑" panose="020B0503020204020204" pitchFamily="34" charset="-122"/>
            </a:endParaRPr>
          </a:p>
        </p:txBody>
      </p:sp>
      <p:sp>
        <p:nvSpPr>
          <p:cNvPr id="1048606" name="文本框 8"/>
          <p:cNvSpPr txBox="1"/>
          <p:nvPr/>
        </p:nvSpPr>
        <p:spPr>
          <a:xfrm>
            <a:off x="2627784" y="1851670"/>
            <a:ext cx="6256655" cy="650240"/>
          </a:xfrm>
          <a:prstGeom prst="rect"/>
          <a:noFill/>
        </p:spPr>
        <p:txBody>
          <a:bodyPr rtlCol="0" wrap="square">
            <a:spAutoFit/>
          </a:bodyPr>
          <a:p>
            <a:pPr algn="ctr"/>
            <a:r>
              <a:rPr altLang="en-US" b="1" dirty="0" sz="4000" lang="zh-CN">
                <a:ln w="0">
                  <a:noFill/>
                </a:ln>
                <a:solidFill>
                  <a:schemeClr val="tx1">
                    <a:lumMod val="65000"/>
                    <a:lumOff val="35000"/>
                  </a:schemeClr>
                </a:solidFill>
                <a:cs typeface="+mn-ea"/>
                <a:sym typeface="+mn-lt"/>
              </a:rPr>
              <a:t>留抵退税新政的主要内容</a:t>
            </a:r>
          </a:p>
        </p:txBody>
      </p:sp>
      <p:grpSp>
        <p:nvGrpSpPr>
          <p:cNvPr id="43" name="组合 9"/>
          <p:cNvGrpSpPr/>
          <p:nvPr/>
        </p:nvGrpSpPr>
        <p:grpSpPr>
          <a:xfrm>
            <a:off x="467544" y="1575106"/>
            <a:ext cx="2127545" cy="1780869"/>
            <a:chOff x="1072586" y="730321"/>
            <a:chExt cx="5273250" cy="4571656"/>
          </a:xfrm>
        </p:grpSpPr>
        <p:sp>
          <p:nvSpPr>
            <p:cNvPr id="1048607" name="矩形 10"/>
            <p:cNvSpPr/>
            <p:nvPr/>
          </p:nvSpPr>
          <p:spPr>
            <a:xfrm rot="2648372">
              <a:off x="1072586" y="730321"/>
              <a:ext cx="4474028" cy="4474028"/>
            </a:xfrm>
            <a:prstGeom prst="rect"/>
            <a:noFill/>
            <a:ln w="38100">
              <a:solidFill>
                <a:srgbClr val="00374C"/>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cs typeface="+mn-ea"/>
                <a:sym typeface="+mn-lt"/>
              </a:endParaRPr>
            </a:p>
          </p:txBody>
        </p:sp>
        <p:sp>
          <p:nvSpPr>
            <p:cNvPr id="1048608" name="矩形 11"/>
            <p:cNvSpPr/>
            <p:nvPr/>
          </p:nvSpPr>
          <p:spPr>
            <a:xfrm rot="2648372">
              <a:off x="1846331" y="756879"/>
              <a:ext cx="4499505" cy="4545098"/>
            </a:xfrm>
            <a:prstGeom prst="rect"/>
            <a:solidFill>
              <a:srgbClr val="FAFAF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cs typeface="+mn-ea"/>
                <a:sym typeface="+mn-lt"/>
              </a:endParaRPr>
            </a:p>
          </p:txBody>
        </p:sp>
      </p:grpSp>
      <p:sp>
        <p:nvSpPr>
          <p:cNvPr id="1048609" name="文本框 12"/>
          <p:cNvSpPr txBox="1"/>
          <p:nvPr/>
        </p:nvSpPr>
        <p:spPr>
          <a:xfrm>
            <a:off x="962452" y="1870456"/>
            <a:ext cx="1449904" cy="1094740"/>
          </a:xfrm>
          <a:prstGeom prst="rect"/>
          <a:noFill/>
        </p:spPr>
        <p:txBody>
          <a:bodyPr rtlCol="0" wrap="square">
            <a:spAutoFit/>
          </a:bodyPr>
          <a:p>
            <a:r>
              <a:rPr altLang="en-US" dirty="0" sz="7200" lang="zh-CN">
                <a:solidFill>
                  <a:schemeClr val="tx2">
                    <a:lumMod val="60000"/>
                    <a:lumOff val="40000"/>
                  </a:schemeClr>
                </a:solidFill>
                <a:cs typeface="+mn-ea"/>
                <a:sym typeface="+mn-lt"/>
              </a:rPr>
              <a:t>一</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610" name="文本框 10"/>
          <p:cNvSpPr txBox="1"/>
          <p:nvPr/>
        </p:nvSpPr>
        <p:spPr>
          <a:xfrm>
            <a:off x="827405" y="202092"/>
            <a:ext cx="3990976" cy="623231"/>
          </a:xfrm>
          <a:prstGeom prst="rect"/>
          <a:noFill/>
          <a:ln w="9525">
            <a:noFill/>
          </a:ln>
        </p:spPr>
        <p:txBody>
          <a:bodyPr anchor="t" bIns="34282" lIns="68565" rIns="68565" tIns="34282" wrap="square">
            <a:spAutoFit/>
          </a:bodyPr>
          <a:p>
            <a:pPr fontAlgn="base">
              <a:spcBef>
                <a:spcPct val="0"/>
              </a:spcBef>
              <a:spcAft>
                <a:spcPct val="0"/>
              </a:spcAft>
            </a:pPr>
            <a:r>
              <a:rPr altLang="en-US" b="1" dirty="0" lang="zh-CN">
                <a:solidFill>
                  <a:srgbClr val="005DA2"/>
                </a:solidFill>
                <a:latin typeface="微软雅黑" panose="020B0503020204020204" pitchFamily="34" charset="-122"/>
                <a:ea typeface="微软雅黑" panose="020B0503020204020204" pitchFamily="34" charset="-122"/>
                <a:sym typeface="+mn-lt"/>
              </a:rPr>
              <a:t>一、留抵退税新政的主要内容</a:t>
            </a:r>
            <a:endParaRPr altLang="zh-CN" b="1" dirty="0" lang="zh-CN">
              <a:solidFill>
                <a:srgbClr val="005DA2"/>
              </a:solidFill>
              <a:latin typeface="微软雅黑" panose="020B0503020204020204" pitchFamily="34" charset="-122"/>
              <a:ea typeface="微软雅黑" panose="020B0503020204020204" pitchFamily="34" charset="-122"/>
            </a:endParaRPr>
          </a:p>
          <a:p>
            <a:pPr defTabSz="914400" fontAlgn="base">
              <a:spcBef>
                <a:spcPct val="0"/>
              </a:spcBef>
              <a:spcAft>
                <a:spcPct val="0"/>
              </a:spcAft>
            </a:pPr>
            <a:endParaRPr altLang="en-US" b="1" dirty="0" lang="zh-CN">
              <a:solidFill>
                <a:srgbClr val="005DA2"/>
              </a:solidFill>
              <a:latin typeface="微软雅黑" panose="020B0503020204020204" pitchFamily="34" charset="-122"/>
              <a:ea typeface="微软雅黑" panose="020B0503020204020204" pitchFamily="34" charset="-122"/>
            </a:endParaRPr>
          </a:p>
        </p:txBody>
      </p:sp>
      <p:sp>
        <p:nvSpPr>
          <p:cNvPr id="1048611" name="文本框 3"/>
          <p:cNvSpPr txBox="1"/>
          <p:nvPr/>
        </p:nvSpPr>
        <p:spPr>
          <a:xfrm>
            <a:off x="1115616" y="784718"/>
            <a:ext cx="7200979" cy="497840"/>
          </a:xfrm>
          <a:prstGeom prst="rect"/>
          <a:noFill/>
        </p:spPr>
        <p:txBody>
          <a:bodyPr rtlCol="0" wrap="square">
            <a:spAutoFit/>
          </a:bodyPr>
          <a:p>
            <a:pPr algn="l" fontAlgn="auto">
              <a:lnSpc>
                <a:spcPct val="150000"/>
              </a:lnSpc>
            </a:pPr>
            <a:r>
              <a:rPr altLang="zh-CN" b="1" dirty="0" lang="en-US">
                <a:solidFill>
                  <a:srgbClr val="0070C0"/>
                </a:solidFill>
                <a:cs typeface="+mn-ea"/>
              </a:rPr>
              <a:t>14</a:t>
            </a:r>
            <a:r>
              <a:rPr altLang="en-US" b="1" dirty="0" lang="zh-CN">
                <a:solidFill>
                  <a:srgbClr val="0070C0"/>
                </a:solidFill>
                <a:cs typeface="+mn-ea"/>
              </a:rPr>
              <a:t>号公告发布以前，现有的制度性增值税期末留抵退税的主要类型</a:t>
            </a:r>
          </a:p>
        </p:txBody>
      </p:sp>
      <p:graphicFrame>
        <p:nvGraphicFramePr>
          <p:cNvPr id="4194304" name="表格 1"/>
          <p:cNvGraphicFramePr>
            <a:graphicFrameLocks noGrp="1"/>
          </p:cNvGraphicFramePr>
          <p:nvPr/>
        </p:nvGraphicFramePr>
        <p:xfrm>
          <a:off x="1007604" y="1347614"/>
          <a:ext cx="6908800" cy="3143250"/>
        </p:xfrm>
        <a:graphic>
          <a:graphicData uri="http://schemas.openxmlformats.org/drawingml/2006/table">
            <a:tbl>
              <a:tblPr>
                <a:tableStyleId>{5C22544A-7EE6-4342-B048-85BDC9FD1C3A}</a:tableStyleId>
              </a:tblPr>
              <a:tblGrid>
                <a:gridCol w="1853348"/>
                <a:gridCol w="2008852"/>
                <a:gridCol w="3046600"/>
              </a:tblGrid>
              <a:tr h="209550">
                <a:tc>
                  <a:txBody>
                    <a:bodyPr/>
                    <a:p>
                      <a:pPr algn="ctr" fontAlgn="ctr"/>
                      <a:r>
                        <a:rPr altLang="en-US" dirty="0" sz="1150" lang="zh-CN" strike="noStrike" u="none">
                          <a:effectLst/>
                        </a:rPr>
                        <a:t>留抵退税类型</a:t>
                      </a:r>
                      <a:endParaRPr altLang="en-US" b="0" dirty="0" sz="1150" i="0" lang="zh-CN" strike="noStrike" u="non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p>
                      <a:pPr algn="ctr" fontAlgn="ctr"/>
                      <a:r>
                        <a:rPr altLang="en-US" sz="1150" lang="zh-CN" strike="noStrike" u="none">
                          <a:effectLst/>
                        </a:rPr>
                        <a:t>一般行业</a:t>
                      </a:r>
                      <a:endParaRPr altLang="en-US" b="0" sz="1150" i="0" lang="zh-CN" strike="noStrike" u="non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p>
                      <a:pPr algn="ctr" fontAlgn="ctr"/>
                      <a:r>
                        <a:rPr altLang="en-US" dirty="0" sz="1150" lang="zh-CN" strike="noStrike" u="none">
                          <a:effectLst/>
                        </a:rPr>
                        <a:t>先进制造业</a:t>
                      </a:r>
                      <a:endParaRPr altLang="en-US" b="0" dirty="0" sz="1150" i="0" lang="zh-CN" strike="noStrike" u="non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r>
              <a:tr h="1466850">
                <a:tc>
                  <a:txBody>
                    <a:bodyPr/>
                    <a:p>
                      <a:pPr algn="ctr" fontAlgn="ctr"/>
                      <a:r>
                        <a:rPr altLang="en-US" dirty="0" sz="1150" lang="zh-CN" strike="noStrike" u="none">
                          <a:effectLst/>
                        </a:rPr>
                        <a:t>行业限制</a:t>
                      </a:r>
                      <a:endParaRPr altLang="en-US" b="0" dirty="0" sz="1150" i="0" lang="zh-CN" strike="noStrike" u="non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p>
                      <a:pPr algn="ctr" fontAlgn="ctr"/>
                      <a:r>
                        <a:rPr altLang="en-US" dirty="0" sz="1150" lang="zh-CN" strike="noStrike" u="none">
                          <a:effectLst/>
                        </a:rPr>
                        <a:t>所有行业</a:t>
                      </a:r>
                      <a:endParaRPr altLang="en-US" b="0" dirty="0" sz="1150" i="0" lang="zh-CN" strike="noStrike" u="non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p>
                      <a:pPr algn="ctr" fontAlgn="ctr"/>
                      <a:r>
                        <a:rPr altLang="en-US" dirty="0" sz="1150" lang="zh-CN" strike="noStrike" u="none">
                          <a:effectLst/>
                        </a:rPr>
                        <a:t>按照</a:t>
                      </a:r>
                      <a:r>
                        <a:rPr altLang="zh-CN" dirty="0" sz="1150" lang="en-US" strike="noStrike" u="none">
                          <a:effectLst/>
                        </a:rPr>
                        <a:t>《</a:t>
                      </a:r>
                      <a:r>
                        <a:rPr altLang="en-US" dirty="0" sz="1150" lang="zh-CN" strike="noStrike" u="none">
                          <a:effectLst/>
                        </a:rPr>
                        <a:t>国民经济行业分类</a:t>
                      </a:r>
                      <a:r>
                        <a:rPr altLang="zh-CN" dirty="0" sz="1150" lang="en-US" strike="noStrike" u="none">
                          <a:effectLst/>
                        </a:rPr>
                        <a:t>》</a:t>
                      </a:r>
                      <a:r>
                        <a:rPr altLang="en-US" dirty="0" sz="1150" lang="zh-CN" strike="noStrike" u="none">
                          <a:effectLst/>
                        </a:rPr>
                        <a:t>，生产并销售“非金属矿物制品”、“通用设备”、“专用设备”、“计算机、通信和其他电子设备”、“医药”、“化学纤维”、“铁路、船舶、航空航天和其他运输设备”、“电气机械和器材”、“仪器仪表”销售额占全部销售额的比重超过</a:t>
                      </a:r>
                      <a:r>
                        <a:rPr altLang="zh-CN" dirty="0" sz="1150" lang="en-US" strike="noStrike" u="none">
                          <a:effectLst/>
                        </a:rPr>
                        <a:t>50%</a:t>
                      </a:r>
                      <a:r>
                        <a:rPr altLang="en-US" dirty="0" sz="1150" lang="zh-CN" strike="noStrike" u="none">
                          <a:effectLst/>
                        </a:rPr>
                        <a:t>的纳税人</a:t>
                      </a:r>
                      <a:endParaRPr altLang="en-US" b="0" dirty="0" sz="1150" i="0" lang="zh-CN" strike="noStrike" u="non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r>
              <a:tr h="419100">
                <a:tc>
                  <a:txBody>
                    <a:bodyPr/>
                    <a:p>
                      <a:pPr algn="ctr" fontAlgn="ctr"/>
                      <a:r>
                        <a:rPr altLang="en-US" dirty="0" sz="1150" lang="zh-CN" strike="noStrike" u="none">
                          <a:effectLst/>
                        </a:rPr>
                        <a:t>退税公式</a:t>
                      </a:r>
                      <a:endParaRPr altLang="en-US" b="0" dirty="0" sz="1150" i="0" lang="zh-CN" strike="noStrike" u="non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p>
                      <a:pPr algn="ctr" fontAlgn="ctr"/>
                      <a:r>
                        <a:rPr altLang="en-US" dirty="0" sz="1150" lang="zh-CN" strike="noStrike" u="none">
                          <a:effectLst/>
                        </a:rPr>
                        <a:t>增量留抵税额</a:t>
                      </a:r>
                      <a:r>
                        <a:rPr altLang="zh-CN" dirty="0" sz="1150" lang="en-US" strike="noStrike" u="none">
                          <a:effectLst/>
                        </a:rPr>
                        <a:t>×</a:t>
                      </a:r>
                      <a:r>
                        <a:rPr altLang="en-US" dirty="0" sz="1150" lang="zh-CN" strike="noStrike" u="none">
                          <a:effectLst/>
                        </a:rPr>
                        <a:t>进项构成比例</a:t>
                      </a:r>
                      <a:r>
                        <a:rPr altLang="zh-CN" dirty="0" sz="1150" lang="en-US" strike="noStrike" u="none">
                          <a:effectLst/>
                        </a:rPr>
                        <a:t>×60%</a:t>
                      </a:r>
                      <a:endParaRPr altLang="zh-CN" b="0" dirty="0" sz="1150" i="0" lang="en-US" strike="noStrike" u="non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p>
                      <a:pPr algn="ctr" fontAlgn="ctr"/>
                      <a:r>
                        <a:rPr altLang="en-US" dirty="0" sz="1150" lang="zh-CN" strike="noStrike" u="none">
                          <a:effectLst/>
                        </a:rPr>
                        <a:t>增量留抵税额</a:t>
                      </a:r>
                      <a:r>
                        <a:rPr altLang="zh-CN" dirty="0" sz="1150" lang="en-US" strike="noStrike" u="none">
                          <a:effectLst/>
                        </a:rPr>
                        <a:t>×</a:t>
                      </a:r>
                      <a:r>
                        <a:rPr altLang="en-US" dirty="0" sz="1150" lang="zh-CN" strike="noStrike" u="none">
                          <a:effectLst/>
                        </a:rPr>
                        <a:t>进项构成比例</a:t>
                      </a:r>
                      <a:endParaRPr altLang="en-US" b="0" dirty="0" sz="1150" i="0" lang="zh-CN" strike="noStrike" u="non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r>
              <a:tr h="1047750">
                <a:tc>
                  <a:txBody>
                    <a:bodyPr/>
                    <a:p>
                      <a:pPr algn="ctr" fontAlgn="ctr"/>
                      <a:r>
                        <a:rPr altLang="en-US" dirty="0" sz="1150" lang="zh-CN" strike="noStrike" u="none">
                          <a:effectLst/>
                        </a:rPr>
                        <a:t>增量留抵税额限制</a:t>
                      </a:r>
                      <a:endParaRPr altLang="en-US" b="0" dirty="0" sz="1150" i="0" lang="zh-CN" strike="noStrike" u="non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p>
                      <a:pPr algn="ctr" fontAlgn="ctr"/>
                      <a:r>
                        <a:rPr altLang="en-US" dirty="0" sz="1150" lang="zh-CN" strike="noStrike" u="none">
                          <a:effectLst/>
                        </a:rPr>
                        <a:t>自</a:t>
                      </a:r>
                      <a:r>
                        <a:rPr altLang="zh-CN" dirty="0" sz="1150" lang="en-US" strike="noStrike" u="none">
                          <a:effectLst/>
                        </a:rPr>
                        <a:t>2019</a:t>
                      </a:r>
                      <a:r>
                        <a:rPr altLang="en-US" dirty="0" sz="1150" lang="zh-CN" strike="noStrike" u="none">
                          <a:effectLst/>
                        </a:rPr>
                        <a:t>年</a:t>
                      </a:r>
                      <a:r>
                        <a:rPr altLang="zh-CN" dirty="0" sz="1150" lang="en-US" strike="noStrike" u="none">
                          <a:effectLst/>
                        </a:rPr>
                        <a:t>4</a:t>
                      </a:r>
                      <a:r>
                        <a:rPr altLang="en-US" dirty="0" sz="1150" lang="zh-CN" strike="noStrike" u="none">
                          <a:effectLst/>
                        </a:rPr>
                        <a:t>月税款所属期起，连续六个月（按季纳税的，连续两个季度）增量留抵税额均大于零，且第六个月增量留抵税额不低于</a:t>
                      </a:r>
                      <a:r>
                        <a:rPr altLang="zh-CN" dirty="0" sz="1150" lang="en-US" strike="noStrike" u="none">
                          <a:effectLst/>
                        </a:rPr>
                        <a:t>50</a:t>
                      </a:r>
                      <a:r>
                        <a:rPr altLang="en-US" dirty="0" sz="1150" lang="zh-CN" strike="noStrike" u="none">
                          <a:effectLst/>
                        </a:rPr>
                        <a:t>万元</a:t>
                      </a:r>
                      <a:endParaRPr altLang="en-US" b="0" dirty="0" sz="1150" i="0" lang="zh-CN" strike="noStrike" u="non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p>
                      <a:pPr algn="ctr" fontAlgn="ctr"/>
                      <a:r>
                        <a:rPr altLang="en-US" dirty="0" sz="1150" lang="zh-CN" strike="noStrike" u="none">
                          <a:effectLst/>
                        </a:rPr>
                        <a:t>增量留抵税额大于零</a:t>
                      </a:r>
                      <a:endParaRPr altLang="en-US" b="0" dirty="0" sz="1150" i="0" lang="zh-CN" strike="noStrike" u="non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r>
            </a:tbl>
          </a:graphicData>
        </a:graphic>
      </p:graphicFrame>
      <p:grpSp>
        <p:nvGrpSpPr>
          <p:cNvPr id="45" name="组合 4"/>
          <p:cNvGrpSpPr/>
          <p:nvPr/>
        </p:nvGrpSpPr>
        <p:grpSpPr>
          <a:xfrm>
            <a:off x="611560" y="825345"/>
            <a:ext cx="504056" cy="450660"/>
            <a:chOff x="4072961" y="2715736"/>
            <a:chExt cx="1306800" cy="1022805"/>
          </a:xfrm>
          <a:solidFill>
            <a:schemeClr val="accent1"/>
          </a:solidFill>
        </p:grpSpPr>
        <p:sp>
          <p:nvSpPr>
            <p:cNvPr id="1048612" name="íŝ1îdé"/>
            <p:cNvSpPr txBox="1"/>
            <p:nvPr/>
          </p:nvSpPr>
          <p:spPr>
            <a:xfrm>
              <a:off x="4072961" y="2715736"/>
              <a:ext cx="1306800" cy="720000"/>
            </a:xfrm>
            <a:prstGeom prst="wave"/>
            <a:grpFill/>
            <a:ln>
              <a:noFill/>
            </a:ln>
          </p:spPr>
          <p:txBody>
            <a:bodyPr anchor="ctr" bIns="34290" lIns="68580" rIns="68580" tIns="34290" wrap="square">
              <a:noAutofit/>
              <a:scene3d>
                <a:camera prst="orthographicFront"/>
                <a:lightRig dir="t" rig="threePt"/>
              </a:scene3d>
              <a:sp3d contourW="12700"/>
            </a:bodyPr>
            <a:p>
              <a:pPr algn="ctr" lvl="0"/>
              <a:endParaRPr altLang="en-US" b="1" dirty="0" sz="1500" lang="zh-CN">
                <a:solidFill>
                  <a:schemeClr val="bg1"/>
                </a:solidFill>
                <a:cs typeface="+mn-ea"/>
                <a:sym typeface="+mn-lt"/>
              </a:endParaRPr>
            </a:p>
          </p:txBody>
        </p:sp>
        <p:cxnSp>
          <p:nvCxnSpPr>
            <p:cNvPr id="3145729" name="直接连接符 6"/>
            <p:cNvCxnSpPr>
              <a:cxnSpLocks/>
            </p:cNvCxnSpPr>
            <p:nvPr/>
          </p:nvCxnSpPr>
          <p:spPr>
            <a:xfrm flipV="1">
              <a:off x="4072961" y="2768681"/>
              <a:ext cx="0" cy="969860"/>
            </a:xfrm>
            <a:prstGeom prst="line"/>
            <a:grpFill/>
            <a:ln w="12700">
              <a:solidFill>
                <a:srgbClr val="254665"/>
              </a:solidFill>
              <a:headEnd type="none"/>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13" name="文本框 10"/>
          <p:cNvSpPr txBox="1"/>
          <p:nvPr/>
        </p:nvSpPr>
        <p:spPr>
          <a:xfrm>
            <a:off x="827405" y="202092"/>
            <a:ext cx="3990976" cy="623231"/>
          </a:xfrm>
          <a:prstGeom prst="rect"/>
          <a:noFill/>
          <a:ln w="9525">
            <a:noFill/>
          </a:ln>
        </p:spPr>
        <p:txBody>
          <a:bodyPr anchor="t" bIns="34282" lIns="68565" rIns="68565" tIns="34282" wrap="square">
            <a:spAutoFit/>
          </a:bodyPr>
          <a:p>
            <a:pPr fontAlgn="base">
              <a:spcBef>
                <a:spcPct val="0"/>
              </a:spcBef>
              <a:spcAft>
                <a:spcPct val="0"/>
              </a:spcAft>
            </a:pPr>
            <a:r>
              <a:rPr altLang="en-US" b="1" dirty="0" lang="zh-CN">
                <a:solidFill>
                  <a:srgbClr val="005DA2"/>
                </a:solidFill>
                <a:latin typeface="微软雅黑" panose="020B0503020204020204" pitchFamily="34" charset="-122"/>
                <a:ea typeface="微软雅黑" panose="020B0503020204020204" pitchFamily="34" charset="-122"/>
                <a:sym typeface="+mn-lt"/>
              </a:rPr>
              <a:t>一、留抵退税新政的主要内容</a:t>
            </a:r>
            <a:endParaRPr altLang="zh-CN" b="1" dirty="0" lang="zh-CN">
              <a:solidFill>
                <a:srgbClr val="005DA2"/>
              </a:solidFill>
              <a:latin typeface="微软雅黑" panose="020B0503020204020204" pitchFamily="34" charset="-122"/>
              <a:ea typeface="微软雅黑" panose="020B0503020204020204" pitchFamily="34" charset="-122"/>
            </a:endParaRPr>
          </a:p>
          <a:p>
            <a:pPr defTabSz="914400" fontAlgn="base">
              <a:spcBef>
                <a:spcPct val="0"/>
              </a:spcBef>
              <a:spcAft>
                <a:spcPct val="0"/>
              </a:spcAft>
            </a:pPr>
            <a:endParaRPr altLang="en-US" b="1" dirty="0" lang="zh-CN">
              <a:solidFill>
                <a:srgbClr val="005DA2"/>
              </a:solidFill>
              <a:latin typeface="微软雅黑" panose="020B0503020204020204" pitchFamily="34" charset="-122"/>
              <a:ea typeface="微软雅黑" panose="020B0503020204020204" pitchFamily="34" charset="-122"/>
            </a:endParaRPr>
          </a:p>
        </p:txBody>
      </p:sp>
      <p:sp>
        <p:nvSpPr>
          <p:cNvPr id="1048614" name="文本框 3"/>
          <p:cNvSpPr txBox="1"/>
          <p:nvPr/>
        </p:nvSpPr>
        <p:spPr>
          <a:xfrm>
            <a:off x="1115617" y="784718"/>
            <a:ext cx="6552728" cy="1711366"/>
          </a:xfrm>
          <a:prstGeom prst="rect"/>
          <a:noFill/>
        </p:spPr>
        <p:txBody>
          <a:bodyPr rtlCol="0" wrap="square">
            <a:spAutoFit/>
          </a:bodyPr>
          <a:p>
            <a:pPr algn="l" fontAlgn="auto">
              <a:lnSpc>
                <a:spcPct val="150000"/>
              </a:lnSpc>
            </a:pPr>
            <a:r>
              <a:rPr altLang="zh-CN" b="1" dirty="0" lang="en-US">
                <a:solidFill>
                  <a:srgbClr val="0070C0"/>
                </a:solidFill>
                <a:cs typeface="+mn-ea"/>
              </a:rPr>
              <a:t>14</a:t>
            </a:r>
            <a:r>
              <a:rPr altLang="en-US" b="1" dirty="0" lang="zh-CN">
                <a:solidFill>
                  <a:srgbClr val="0070C0"/>
                </a:solidFill>
                <a:cs typeface="+mn-ea"/>
              </a:rPr>
              <a:t>号公告将先进制造业留抵退税政策的适用范围扩大到小微企业和制造业等六大行业，并新增存量留抵税额退税政策</a:t>
            </a:r>
            <a:endParaRPr altLang="zh-CN" b="1" dirty="0" lang="en-US">
              <a:solidFill>
                <a:srgbClr val="0070C0"/>
              </a:solidFill>
              <a:cs typeface="+mn-ea"/>
            </a:endParaRPr>
          </a:p>
          <a:p>
            <a:pPr algn="l" fontAlgn="auto">
              <a:lnSpc>
                <a:spcPct val="150000"/>
              </a:lnSpc>
            </a:pPr>
            <a:endParaRPr altLang="zh-CN" b="1" dirty="0" lang="en-US">
              <a:solidFill>
                <a:srgbClr val="0070C0"/>
              </a:solidFill>
              <a:cs typeface="+mn-ea"/>
            </a:endParaRPr>
          </a:p>
          <a:p>
            <a:pPr algn="l" fontAlgn="auto">
              <a:lnSpc>
                <a:spcPct val="150000"/>
              </a:lnSpc>
            </a:pPr>
            <a:endParaRPr altLang="en-US" b="1" dirty="0" lang="zh-CN">
              <a:solidFill>
                <a:srgbClr val="0070C0"/>
              </a:solidFill>
              <a:cs typeface="+mn-ea"/>
            </a:endParaRPr>
          </a:p>
        </p:txBody>
      </p:sp>
      <p:grpSp>
        <p:nvGrpSpPr>
          <p:cNvPr id="47" name="组合 4"/>
          <p:cNvGrpSpPr/>
          <p:nvPr/>
        </p:nvGrpSpPr>
        <p:grpSpPr>
          <a:xfrm>
            <a:off x="611560" y="825345"/>
            <a:ext cx="504056" cy="450660"/>
            <a:chOff x="4072961" y="2715736"/>
            <a:chExt cx="1306800" cy="1022805"/>
          </a:xfrm>
          <a:solidFill>
            <a:schemeClr val="accent1"/>
          </a:solidFill>
        </p:grpSpPr>
        <p:sp>
          <p:nvSpPr>
            <p:cNvPr id="1048615" name="íŝ1îdé"/>
            <p:cNvSpPr txBox="1"/>
            <p:nvPr/>
          </p:nvSpPr>
          <p:spPr>
            <a:xfrm>
              <a:off x="4072961" y="2715736"/>
              <a:ext cx="1306800" cy="720000"/>
            </a:xfrm>
            <a:prstGeom prst="wave"/>
            <a:grpFill/>
            <a:ln>
              <a:noFill/>
            </a:ln>
          </p:spPr>
          <p:txBody>
            <a:bodyPr anchor="ctr" bIns="34290" lIns="68580" rIns="68580" tIns="34290" wrap="square">
              <a:noAutofit/>
              <a:scene3d>
                <a:camera prst="orthographicFront"/>
                <a:lightRig dir="t" rig="threePt"/>
              </a:scene3d>
              <a:sp3d contourW="12700"/>
            </a:bodyPr>
            <a:p>
              <a:pPr algn="ctr" lvl="0"/>
              <a:endParaRPr altLang="en-US" b="1" dirty="0" sz="1500" lang="zh-CN">
                <a:solidFill>
                  <a:schemeClr val="bg1"/>
                </a:solidFill>
                <a:cs typeface="+mn-ea"/>
                <a:sym typeface="+mn-lt"/>
              </a:endParaRPr>
            </a:p>
          </p:txBody>
        </p:sp>
        <p:cxnSp>
          <p:nvCxnSpPr>
            <p:cNvPr id="3145730" name="直接连接符 6"/>
            <p:cNvCxnSpPr>
              <a:cxnSpLocks/>
            </p:cNvCxnSpPr>
            <p:nvPr/>
          </p:nvCxnSpPr>
          <p:spPr>
            <a:xfrm flipV="1">
              <a:off x="4072961" y="2768681"/>
              <a:ext cx="0" cy="969860"/>
            </a:xfrm>
            <a:prstGeom prst="line"/>
            <a:grpFill/>
            <a:ln w="12700">
              <a:solidFill>
                <a:srgbClr val="254665"/>
              </a:solidFill>
              <a:headEnd type="none"/>
              <a:tailEnd type="oval"/>
            </a:ln>
          </p:spPr>
          <p:style>
            <a:lnRef idx="1">
              <a:schemeClr val="accent1"/>
            </a:lnRef>
            <a:fillRef idx="0">
              <a:schemeClr val="accent1"/>
            </a:fillRef>
            <a:effectRef idx="0">
              <a:schemeClr val="accent1"/>
            </a:effectRef>
            <a:fontRef idx="minor">
              <a:schemeClr val="tx1"/>
            </a:fontRef>
          </p:style>
        </p:cxnSp>
      </p:grpSp>
      <p:sp>
        <p:nvSpPr>
          <p:cNvPr id="1048616" name="文本框 9"/>
          <p:cNvSpPr txBox="1"/>
          <p:nvPr/>
        </p:nvSpPr>
        <p:spPr>
          <a:xfrm>
            <a:off x="1043608" y="1635646"/>
            <a:ext cx="6408712" cy="2893100"/>
          </a:xfrm>
          <a:prstGeom prst="rect"/>
          <a:noFill/>
        </p:spPr>
        <p:txBody>
          <a:bodyPr wrap="square">
            <a:spAutoFit/>
          </a:bodyPr>
          <a:p>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    根据</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财政部 税务总局关于进一步加大增值税期末留抵退税政策实施力度的公告</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财政部 税务总局公告</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2022</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年第</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14</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号</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）规定：</a:t>
            </a:r>
            <a:endParaRPr altLang="zh-CN" dirty="0" sz="1400" lang="en-US">
              <a:solidFill>
                <a:schemeClr val="tx1">
                  <a:lumMod val="75000"/>
                  <a:lumOff val="25000"/>
                </a:schemeClr>
              </a:solidFill>
              <a:latin typeface="仿宋" panose="02010609060101010101" pitchFamily="49" charset="-122"/>
              <a:ea typeface="仿宋" panose="02010609060101010101" pitchFamily="49" charset="-122"/>
            </a:endParaRPr>
          </a:p>
          <a:p>
            <a:endParaRPr altLang="zh-CN" dirty="0" sz="1400" lang="zh-CN">
              <a:solidFill>
                <a:schemeClr val="tx1">
                  <a:lumMod val="75000"/>
                  <a:lumOff val="25000"/>
                </a:schemeClr>
              </a:solidFill>
              <a:latin typeface="仿宋" panose="02010609060101010101" pitchFamily="49" charset="-122"/>
              <a:ea typeface="仿宋" panose="02010609060101010101" pitchFamily="49" charset="-122"/>
            </a:endParaRPr>
          </a:p>
          <a:p>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    </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一、加大小微企业增值税期末留抵退税政策力度，将先进制造业按月全额退还增值税增量留抵税额政策范围扩大至符合条件的小微企业</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含个体工商户，下同</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，并一次性退还小微企业存量留抵税额。</a:t>
            </a:r>
            <a:endParaRPr altLang="zh-CN" dirty="0" sz="1400" lang="en-US">
              <a:solidFill>
                <a:schemeClr val="tx1">
                  <a:lumMod val="75000"/>
                  <a:lumOff val="25000"/>
                </a:schemeClr>
              </a:solidFill>
              <a:latin typeface="仿宋" panose="02010609060101010101" pitchFamily="49" charset="-122"/>
              <a:ea typeface="仿宋" panose="02010609060101010101" pitchFamily="49" charset="-122"/>
            </a:endParaRPr>
          </a:p>
          <a:p>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
            </a:r>
            <a:br>
              <a:rPr altLang="zh-CN" dirty="0" sz="1400" lang="en-US">
                <a:solidFill>
                  <a:schemeClr val="tx1">
                    <a:lumMod val="75000"/>
                    <a:lumOff val="25000"/>
                  </a:schemeClr>
                </a:solidFill>
                <a:latin typeface="仿宋" panose="02010609060101010101" pitchFamily="49" charset="-122"/>
                <a:ea typeface="仿宋" panose="02010609060101010101" pitchFamily="49" charset="-122"/>
              </a:rPr>
            </a:b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    </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二、加大“制造业”、“科学研究和技术服务业”、“电力、</a:t>
            </a:r>
            <a:endParaRPr altLang="zh-CN" dirty="0" sz="1400" lang="en-US">
              <a:solidFill>
                <a:schemeClr val="tx1">
                  <a:lumMod val="75000"/>
                  <a:lumOff val="25000"/>
                </a:schemeClr>
              </a:solidFill>
              <a:latin typeface="仿宋" panose="02010609060101010101" pitchFamily="49" charset="-122"/>
              <a:ea typeface="仿宋" panose="02010609060101010101" pitchFamily="49" charset="-122"/>
            </a:endParaRPr>
          </a:p>
          <a:p>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热力、燃气及水生产和供应业”、“软件和信息技术服务业”、“生态保护和环境治理业”和“交通运输、仓储和邮政业”</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以下称制造业等行业</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增值税期末留抵退税政策力度，将先进制造业按月全额退还增值税增量留抵税额政策范围扩大至符合条件的制造业等行业企业</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含个体工商户，下同</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，并一次性退还制造业等行业企业存量留抵税额。</a:t>
            </a:r>
            <a:endParaRPr altLang="en-US" dirty="0" sz="1400" lang="zh-CN">
              <a:solidFill>
                <a:schemeClr val="tx1">
                  <a:lumMod val="75000"/>
                  <a:lumOff val="25000"/>
                </a:schemeClr>
              </a:solidFill>
              <a:latin typeface="仿宋" panose="02010609060101010101" pitchFamily="49" charset="-122"/>
              <a:ea typeface="仿宋" panose="02010609060101010101"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17" name="文本框 10"/>
          <p:cNvSpPr txBox="1"/>
          <p:nvPr/>
        </p:nvSpPr>
        <p:spPr>
          <a:xfrm>
            <a:off x="827405" y="202092"/>
            <a:ext cx="3990976" cy="623231"/>
          </a:xfrm>
          <a:prstGeom prst="rect"/>
          <a:noFill/>
          <a:ln w="9525">
            <a:noFill/>
          </a:ln>
        </p:spPr>
        <p:txBody>
          <a:bodyPr anchor="t" bIns="34282" lIns="68565" rIns="68565" tIns="34282" wrap="square">
            <a:spAutoFit/>
          </a:bodyPr>
          <a:p>
            <a:pPr fontAlgn="base">
              <a:spcBef>
                <a:spcPct val="0"/>
              </a:spcBef>
              <a:spcAft>
                <a:spcPct val="0"/>
              </a:spcAft>
            </a:pPr>
            <a:r>
              <a:rPr altLang="en-US" b="1" dirty="0" lang="zh-CN">
                <a:solidFill>
                  <a:srgbClr val="005DA2"/>
                </a:solidFill>
                <a:latin typeface="微软雅黑" panose="020B0503020204020204" pitchFamily="34" charset="-122"/>
                <a:ea typeface="微软雅黑" panose="020B0503020204020204" pitchFamily="34" charset="-122"/>
                <a:sym typeface="+mn-lt"/>
              </a:rPr>
              <a:t>一、留抵退税新政的主要内容</a:t>
            </a:r>
            <a:endParaRPr altLang="zh-CN" b="1" dirty="0" lang="zh-CN">
              <a:solidFill>
                <a:srgbClr val="005DA2"/>
              </a:solidFill>
              <a:latin typeface="微软雅黑" panose="020B0503020204020204" pitchFamily="34" charset="-122"/>
              <a:ea typeface="微软雅黑" panose="020B0503020204020204" pitchFamily="34" charset="-122"/>
            </a:endParaRPr>
          </a:p>
          <a:p>
            <a:pPr defTabSz="914400" fontAlgn="base">
              <a:spcBef>
                <a:spcPct val="0"/>
              </a:spcBef>
              <a:spcAft>
                <a:spcPct val="0"/>
              </a:spcAft>
            </a:pPr>
            <a:endParaRPr altLang="en-US" b="1" dirty="0" lang="zh-CN">
              <a:solidFill>
                <a:srgbClr val="005DA2"/>
              </a:solidFill>
              <a:latin typeface="微软雅黑" panose="020B0503020204020204" pitchFamily="34" charset="-122"/>
              <a:ea typeface="微软雅黑" panose="020B0503020204020204" pitchFamily="34" charset="-122"/>
            </a:endParaRPr>
          </a:p>
        </p:txBody>
      </p:sp>
      <p:sp>
        <p:nvSpPr>
          <p:cNvPr id="1048618" name="文本框 3"/>
          <p:cNvSpPr txBox="1"/>
          <p:nvPr/>
        </p:nvSpPr>
        <p:spPr>
          <a:xfrm>
            <a:off x="1115617" y="784718"/>
            <a:ext cx="6192688" cy="460382"/>
          </a:xfrm>
          <a:prstGeom prst="rect"/>
          <a:noFill/>
        </p:spPr>
        <p:txBody>
          <a:bodyPr rtlCol="0" wrap="square">
            <a:spAutoFit/>
          </a:bodyPr>
          <a:p>
            <a:pPr algn="l" fontAlgn="auto">
              <a:lnSpc>
                <a:spcPct val="150000"/>
              </a:lnSpc>
            </a:pPr>
            <a:r>
              <a:rPr altLang="en-US" b="1" dirty="0" lang="zh-CN">
                <a:solidFill>
                  <a:srgbClr val="0070C0"/>
                </a:solidFill>
                <a:cs typeface="+mn-ea"/>
              </a:rPr>
              <a:t>留抵退税新政的退税时间节点</a:t>
            </a:r>
          </a:p>
        </p:txBody>
      </p:sp>
      <p:grpSp>
        <p:nvGrpSpPr>
          <p:cNvPr id="49" name="组合 4"/>
          <p:cNvGrpSpPr/>
          <p:nvPr/>
        </p:nvGrpSpPr>
        <p:grpSpPr>
          <a:xfrm>
            <a:off x="611560" y="825345"/>
            <a:ext cx="504056" cy="450660"/>
            <a:chOff x="4072961" y="2715736"/>
            <a:chExt cx="1306800" cy="1022805"/>
          </a:xfrm>
          <a:solidFill>
            <a:schemeClr val="accent1"/>
          </a:solidFill>
        </p:grpSpPr>
        <p:sp>
          <p:nvSpPr>
            <p:cNvPr id="1048619" name="íŝ1îdé"/>
            <p:cNvSpPr txBox="1"/>
            <p:nvPr/>
          </p:nvSpPr>
          <p:spPr>
            <a:xfrm>
              <a:off x="4072961" y="2715736"/>
              <a:ext cx="1306800" cy="720000"/>
            </a:xfrm>
            <a:prstGeom prst="wave"/>
            <a:grpFill/>
            <a:ln>
              <a:noFill/>
            </a:ln>
          </p:spPr>
          <p:txBody>
            <a:bodyPr anchor="ctr" bIns="34290" lIns="68580" rIns="68580" tIns="34290" wrap="square">
              <a:noAutofit/>
              <a:scene3d>
                <a:camera prst="orthographicFront"/>
                <a:lightRig dir="t" rig="threePt"/>
              </a:scene3d>
              <a:sp3d contourW="12700"/>
            </a:bodyPr>
            <a:p>
              <a:pPr algn="ctr" lvl="0"/>
              <a:endParaRPr altLang="en-US" b="1" dirty="0" sz="1500" lang="zh-CN">
                <a:solidFill>
                  <a:schemeClr val="bg1"/>
                </a:solidFill>
                <a:cs typeface="+mn-ea"/>
                <a:sym typeface="+mn-lt"/>
              </a:endParaRPr>
            </a:p>
          </p:txBody>
        </p:sp>
        <p:cxnSp>
          <p:nvCxnSpPr>
            <p:cNvPr id="3145731" name="直接连接符 6"/>
            <p:cNvCxnSpPr>
              <a:cxnSpLocks/>
            </p:cNvCxnSpPr>
            <p:nvPr/>
          </p:nvCxnSpPr>
          <p:spPr>
            <a:xfrm flipV="1">
              <a:off x="4072961" y="2768681"/>
              <a:ext cx="0" cy="969860"/>
            </a:xfrm>
            <a:prstGeom prst="line"/>
            <a:grpFill/>
            <a:ln w="12700">
              <a:solidFill>
                <a:srgbClr val="254665"/>
              </a:solidFill>
              <a:headEnd type="none"/>
              <a:tailEnd type="oval"/>
            </a:ln>
          </p:spPr>
          <p:style>
            <a:lnRef idx="1">
              <a:schemeClr val="accent1"/>
            </a:lnRef>
            <a:fillRef idx="0">
              <a:schemeClr val="accent1"/>
            </a:fillRef>
            <a:effectRef idx="0">
              <a:schemeClr val="accent1"/>
            </a:effectRef>
            <a:fontRef idx="minor">
              <a:schemeClr val="tx1"/>
            </a:fontRef>
          </p:style>
        </p:cxnSp>
      </p:grpSp>
      <p:sp>
        <p:nvSpPr>
          <p:cNvPr id="1048620" name="文本框 9"/>
          <p:cNvSpPr txBox="1"/>
          <p:nvPr/>
        </p:nvSpPr>
        <p:spPr>
          <a:xfrm>
            <a:off x="899593" y="1491630"/>
            <a:ext cx="6408712" cy="2246769"/>
          </a:xfrm>
          <a:prstGeom prst="rect"/>
          <a:noFill/>
        </p:spPr>
        <p:txBody>
          <a:bodyPr wrap="square">
            <a:spAutoFit/>
          </a:bodyPr>
          <a:p>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    一、</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符合条件的小微企业</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制造业等行业企业，可以自</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2022</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年</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4</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月纳税申报期起向主管税务机关申请退还增量留抵税额。</a:t>
            </a:r>
            <a:endParaRPr altLang="zh-CN" dirty="0" sz="1400" lang="en-US">
              <a:solidFill>
                <a:schemeClr val="tx1">
                  <a:lumMod val="75000"/>
                  <a:lumOff val="25000"/>
                </a:schemeClr>
              </a:solidFill>
              <a:latin typeface="仿宋" panose="02010609060101010101" pitchFamily="49" charset="-122"/>
              <a:ea typeface="仿宋" panose="02010609060101010101" pitchFamily="49" charset="-122"/>
            </a:endParaRPr>
          </a:p>
          <a:p>
            <a:endParaRPr altLang="zh-CN" dirty="0" sz="1400" lang="en-US">
              <a:solidFill>
                <a:schemeClr val="tx1">
                  <a:lumMod val="75000"/>
                  <a:lumOff val="25000"/>
                </a:schemeClr>
              </a:solidFill>
              <a:latin typeface="仿宋" panose="02010609060101010101" pitchFamily="49" charset="-122"/>
              <a:ea typeface="仿宋" panose="02010609060101010101" pitchFamily="49" charset="-122"/>
            </a:endParaRPr>
          </a:p>
          <a:p>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　</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  </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二、</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符合条件的微型企业，可以自</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2022</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年</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4</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月纳税申报期起向主管税务机关申请一次性退还存量留抵税额</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符合条件的小型企业，可以自</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2022</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年</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5</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月纳税申报期起向主管税务机关申请一次性退还存量留抵税额。</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
            </a:r>
            <a:br>
              <a:rPr altLang="zh-CN" dirty="0" sz="1400" lang="en-US">
                <a:solidFill>
                  <a:schemeClr val="tx1">
                    <a:lumMod val="75000"/>
                    <a:lumOff val="25000"/>
                  </a:schemeClr>
                </a:solidFill>
                <a:latin typeface="仿宋" panose="02010609060101010101" pitchFamily="49" charset="-122"/>
                <a:ea typeface="仿宋" panose="02010609060101010101" pitchFamily="49" charset="-122"/>
              </a:rPr>
            </a:b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    </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符合条件的制造业等行业中型企业，可以自</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2022</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年</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7</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月纳税申报期起向主管税务机关申请一次性退还存量留抵税额</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符合条件的制造业等行业大型企业，可以自</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2022</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年</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10</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月纳税申报期起向主管税务机关申请一次性退还存量留抵税额。</a:t>
            </a:r>
            <a:r>
              <a:rPr altLang="zh-CN" dirty="0" sz="1800" kern="0" lang="en-US">
                <a:effectLst/>
                <a:ea typeface="宋体" panose="02010600030101010101" pitchFamily="2" charset="-122"/>
                <a:cs typeface="Tahoma" panose="020B0604030504040204" pitchFamily="34" charset="0"/>
              </a:rPr>
              <a:t/>
            </a:r>
            <a:br>
              <a:rPr altLang="zh-CN" dirty="0" sz="1800" kern="0" lang="en-US">
                <a:effectLst/>
                <a:ea typeface="宋体" panose="02010600030101010101" pitchFamily="2" charset="-122"/>
                <a:cs typeface="Tahoma" panose="020B0604030504040204" pitchFamily="34" charset="0"/>
              </a:rPr>
            </a:br>
            <a:endParaRPr altLang="en-US" dirty="0" sz="1400" lang="zh-CN">
              <a:solidFill>
                <a:schemeClr val="tx1">
                  <a:lumMod val="75000"/>
                  <a:lumOff val="25000"/>
                </a:schemeClr>
              </a:solidFill>
              <a:latin typeface="仿宋" panose="02010609060101010101" pitchFamily="49" charset="-122"/>
              <a:ea typeface="仿宋" panose="0201060906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621" name="文本框 10"/>
          <p:cNvSpPr txBox="1"/>
          <p:nvPr/>
        </p:nvSpPr>
        <p:spPr>
          <a:xfrm>
            <a:off x="827405" y="202092"/>
            <a:ext cx="3990976" cy="623231"/>
          </a:xfrm>
          <a:prstGeom prst="rect"/>
          <a:noFill/>
          <a:ln w="9525">
            <a:noFill/>
          </a:ln>
        </p:spPr>
        <p:txBody>
          <a:bodyPr anchor="t" bIns="34282" lIns="68565" rIns="68565" tIns="34282" wrap="square">
            <a:spAutoFit/>
          </a:bodyPr>
          <a:p>
            <a:pPr fontAlgn="base">
              <a:spcBef>
                <a:spcPct val="0"/>
              </a:spcBef>
              <a:spcAft>
                <a:spcPct val="0"/>
              </a:spcAft>
            </a:pPr>
            <a:r>
              <a:rPr altLang="en-US" b="1" dirty="0" lang="zh-CN">
                <a:solidFill>
                  <a:srgbClr val="005DA2"/>
                </a:solidFill>
                <a:latin typeface="微软雅黑" panose="020B0503020204020204" pitchFamily="34" charset="-122"/>
                <a:ea typeface="微软雅黑" panose="020B0503020204020204" pitchFamily="34" charset="-122"/>
                <a:sym typeface="+mn-lt"/>
              </a:rPr>
              <a:t>一、留抵退税新政的主要内容</a:t>
            </a:r>
            <a:endParaRPr altLang="zh-CN" b="1" dirty="0" lang="zh-CN">
              <a:solidFill>
                <a:srgbClr val="005DA2"/>
              </a:solidFill>
              <a:latin typeface="微软雅黑" panose="020B0503020204020204" pitchFamily="34" charset="-122"/>
              <a:ea typeface="微软雅黑" panose="020B0503020204020204" pitchFamily="34" charset="-122"/>
            </a:endParaRPr>
          </a:p>
          <a:p>
            <a:pPr defTabSz="914400" fontAlgn="base">
              <a:spcBef>
                <a:spcPct val="0"/>
              </a:spcBef>
              <a:spcAft>
                <a:spcPct val="0"/>
              </a:spcAft>
            </a:pPr>
            <a:endParaRPr altLang="en-US" b="1" dirty="0" lang="zh-CN">
              <a:solidFill>
                <a:srgbClr val="005DA2"/>
              </a:solidFill>
              <a:latin typeface="微软雅黑" panose="020B0503020204020204" pitchFamily="34" charset="-122"/>
              <a:ea typeface="微软雅黑" panose="020B0503020204020204" pitchFamily="34" charset="-122"/>
            </a:endParaRPr>
          </a:p>
        </p:txBody>
      </p:sp>
      <p:grpSp>
        <p:nvGrpSpPr>
          <p:cNvPr id="51" name="组合 7"/>
          <p:cNvGrpSpPr/>
          <p:nvPr/>
        </p:nvGrpSpPr>
        <p:grpSpPr>
          <a:xfrm>
            <a:off x="839739" y="1060704"/>
            <a:ext cx="530860" cy="615950"/>
            <a:chOff x="4072961" y="2715736"/>
            <a:chExt cx="1306800" cy="1022805"/>
          </a:xfrm>
          <a:solidFill>
            <a:srgbClr val="00B050"/>
          </a:solidFill>
        </p:grpSpPr>
        <p:sp>
          <p:nvSpPr>
            <p:cNvPr id="1048622" name="íŝ1îdé"/>
            <p:cNvSpPr txBox="1"/>
            <p:nvPr/>
          </p:nvSpPr>
          <p:spPr>
            <a:xfrm>
              <a:off x="4072961" y="2715736"/>
              <a:ext cx="1306800" cy="720000"/>
            </a:xfrm>
            <a:prstGeom prst="wave"/>
            <a:grpFill/>
            <a:ln>
              <a:solidFill>
                <a:srgbClr val="00B050"/>
              </a:solidFill>
            </a:ln>
          </p:spPr>
          <p:txBody>
            <a:bodyPr anchor="ctr" bIns="34290" lIns="68580" rIns="68580" tIns="34290" wrap="square">
              <a:noAutofit/>
              <a:scene3d>
                <a:camera prst="orthographicFront"/>
                <a:lightRig dir="t" rig="threePt"/>
              </a:scene3d>
              <a:sp3d contourW="12700"/>
            </a:bodyPr>
            <a:p>
              <a:pPr algn="ctr" lvl="0"/>
              <a:endParaRPr altLang="en-US" b="1" dirty="0" sz="1500" lang="zh-CN">
                <a:solidFill>
                  <a:schemeClr val="bg1"/>
                </a:solidFill>
                <a:cs typeface="+mn-ea"/>
                <a:sym typeface="+mn-lt"/>
              </a:endParaRPr>
            </a:p>
          </p:txBody>
        </p:sp>
        <p:cxnSp>
          <p:nvCxnSpPr>
            <p:cNvPr id="3145732" name="直接连接符 10"/>
            <p:cNvCxnSpPr>
              <a:cxnSpLocks/>
            </p:cNvCxnSpPr>
            <p:nvPr/>
          </p:nvCxnSpPr>
          <p:spPr>
            <a:xfrm flipV="1">
              <a:off x="4072961" y="2768681"/>
              <a:ext cx="0" cy="969860"/>
            </a:xfrm>
            <a:prstGeom prst="line"/>
            <a:grpFill/>
            <a:ln w="12700">
              <a:solidFill>
                <a:srgbClr val="00B050"/>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52" name="组合 12"/>
          <p:cNvGrpSpPr/>
          <p:nvPr/>
        </p:nvGrpSpPr>
        <p:grpSpPr>
          <a:xfrm>
            <a:off x="835294" y="1830328"/>
            <a:ext cx="530860" cy="615950"/>
            <a:chOff x="4072961" y="2715736"/>
            <a:chExt cx="1306800" cy="1022805"/>
          </a:xfrm>
          <a:solidFill>
            <a:srgbClr val="7030A0"/>
          </a:solidFill>
        </p:grpSpPr>
        <p:sp>
          <p:nvSpPr>
            <p:cNvPr id="1048623" name="íŝ1îdé"/>
            <p:cNvSpPr txBox="1"/>
            <p:nvPr/>
          </p:nvSpPr>
          <p:spPr>
            <a:xfrm>
              <a:off x="4072961" y="2715736"/>
              <a:ext cx="1306800" cy="720000"/>
            </a:xfrm>
            <a:prstGeom prst="wave"/>
            <a:grpFill/>
            <a:ln>
              <a:solidFill>
                <a:srgbClr val="7030A0"/>
              </a:solidFill>
            </a:ln>
          </p:spPr>
          <p:txBody>
            <a:bodyPr anchor="ctr" bIns="34290" lIns="68580" rIns="68580" tIns="34290" wrap="square">
              <a:noAutofit/>
              <a:scene3d>
                <a:camera prst="orthographicFront"/>
                <a:lightRig dir="t" rig="threePt"/>
              </a:scene3d>
              <a:sp3d contourW="12700"/>
            </a:bodyPr>
            <a:p>
              <a:pPr algn="ctr" lvl="0"/>
              <a:endParaRPr altLang="en-US" b="1" dirty="0" sz="1500" lang="zh-CN">
                <a:solidFill>
                  <a:schemeClr val="bg1"/>
                </a:solidFill>
                <a:cs typeface="+mn-ea"/>
                <a:sym typeface="+mn-lt"/>
              </a:endParaRPr>
            </a:p>
          </p:txBody>
        </p:sp>
        <p:cxnSp>
          <p:nvCxnSpPr>
            <p:cNvPr id="3145733" name="直接连接符 14"/>
            <p:cNvCxnSpPr>
              <a:cxnSpLocks/>
            </p:cNvCxnSpPr>
            <p:nvPr/>
          </p:nvCxnSpPr>
          <p:spPr>
            <a:xfrm flipV="1">
              <a:off x="4072961" y="2768681"/>
              <a:ext cx="0" cy="969860"/>
            </a:xfrm>
            <a:prstGeom prst="line"/>
            <a:grpFill/>
            <a:ln w="12700">
              <a:solidFill>
                <a:srgbClr val="7030A0"/>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53" name="组合 18"/>
          <p:cNvGrpSpPr/>
          <p:nvPr/>
        </p:nvGrpSpPr>
        <p:grpSpPr>
          <a:xfrm>
            <a:off x="839739" y="2667050"/>
            <a:ext cx="530860" cy="615950"/>
            <a:chOff x="4072961" y="2715736"/>
            <a:chExt cx="1306800" cy="1022805"/>
          </a:xfrm>
          <a:solidFill>
            <a:srgbClr val="FFC000"/>
          </a:solidFill>
        </p:grpSpPr>
        <p:sp>
          <p:nvSpPr>
            <p:cNvPr id="1048624" name="íŝ1îdé"/>
            <p:cNvSpPr txBox="1"/>
            <p:nvPr/>
          </p:nvSpPr>
          <p:spPr>
            <a:xfrm>
              <a:off x="4072961" y="2715736"/>
              <a:ext cx="1306800" cy="720000"/>
            </a:xfrm>
            <a:prstGeom prst="wave"/>
            <a:grpFill/>
            <a:ln>
              <a:solidFill>
                <a:srgbClr val="FFC000"/>
              </a:solidFill>
            </a:ln>
          </p:spPr>
          <p:txBody>
            <a:bodyPr anchor="ctr" bIns="34290" lIns="68580" rIns="68580" tIns="34290" wrap="square">
              <a:noAutofit/>
              <a:scene3d>
                <a:camera prst="orthographicFront"/>
                <a:lightRig dir="t" rig="threePt"/>
              </a:scene3d>
              <a:sp3d contourW="12700"/>
            </a:bodyPr>
            <a:p>
              <a:pPr algn="ctr" lvl="0"/>
              <a:endParaRPr altLang="en-US" b="1" dirty="0" sz="1500" lang="zh-CN">
                <a:solidFill>
                  <a:schemeClr val="bg1"/>
                </a:solidFill>
                <a:cs typeface="+mn-ea"/>
                <a:sym typeface="+mn-lt"/>
              </a:endParaRPr>
            </a:p>
          </p:txBody>
        </p:sp>
        <p:cxnSp>
          <p:nvCxnSpPr>
            <p:cNvPr id="3145734" name="直接连接符 20"/>
            <p:cNvCxnSpPr>
              <a:cxnSpLocks/>
            </p:cNvCxnSpPr>
            <p:nvPr/>
          </p:nvCxnSpPr>
          <p:spPr>
            <a:xfrm flipV="1">
              <a:off x="4072961" y="2768681"/>
              <a:ext cx="0" cy="969860"/>
            </a:xfrm>
            <a:prstGeom prst="line"/>
            <a:grpFill/>
            <a:ln w="12700">
              <a:solidFill>
                <a:srgbClr val="FFC000"/>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54" name="组合 21"/>
          <p:cNvGrpSpPr/>
          <p:nvPr/>
        </p:nvGrpSpPr>
        <p:grpSpPr>
          <a:xfrm>
            <a:off x="830849" y="3483374"/>
            <a:ext cx="530860" cy="615950"/>
            <a:chOff x="4072961" y="2715736"/>
            <a:chExt cx="1306800" cy="1022805"/>
          </a:xfrm>
          <a:solidFill>
            <a:srgbClr val="1FDDD2"/>
          </a:solidFill>
        </p:grpSpPr>
        <p:sp>
          <p:nvSpPr>
            <p:cNvPr id="1048625" name="íŝ1îdé"/>
            <p:cNvSpPr txBox="1"/>
            <p:nvPr/>
          </p:nvSpPr>
          <p:spPr>
            <a:xfrm>
              <a:off x="4072961" y="2715736"/>
              <a:ext cx="1306800" cy="720000"/>
            </a:xfrm>
            <a:prstGeom prst="wave"/>
            <a:grpFill/>
            <a:ln>
              <a:solidFill>
                <a:srgbClr val="1FDDD2"/>
              </a:solidFill>
            </a:ln>
          </p:spPr>
          <p:txBody>
            <a:bodyPr anchor="ctr" bIns="34290" lIns="68580" rIns="68580" tIns="34290" wrap="square">
              <a:noAutofit/>
              <a:scene3d>
                <a:camera prst="orthographicFront"/>
                <a:lightRig dir="t" rig="threePt"/>
              </a:scene3d>
              <a:sp3d contourW="12700"/>
            </a:bodyPr>
            <a:p>
              <a:pPr algn="ctr" lvl="0"/>
              <a:endParaRPr altLang="en-US" b="1" dirty="0" sz="1500" lang="zh-CN">
                <a:solidFill>
                  <a:schemeClr val="bg1"/>
                </a:solidFill>
                <a:cs typeface="+mn-ea"/>
                <a:sym typeface="+mn-lt"/>
              </a:endParaRPr>
            </a:p>
          </p:txBody>
        </p:sp>
        <p:cxnSp>
          <p:nvCxnSpPr>
            <p:cNvPr id="3145735" name="直接连接符 23"/>
            <p:cNvCxnSpPr>
              <a:cxnSpLocks/>
            </p:cNvCxnSpPr>
            <p:nvPr/>
          </p:nvCxnSpPr>
          <p:spPr>
            <a:xfrm flipV="1">
              <a:off x="4072961" y="2768681"/>
              <a:ext cx="0" cy="969860"/>
            </a:xfrm>
            <a:prstGeom prst="line"/>
            <a:grpFill/>
            <a:ln w="12700">
              <a:solidFill>
                <a:srgbClr val="1FDDD2"/>
              </a:solidFill>
              <a:headEnd type="none"/>
              <a:tailEnd type="oval"/>
            </a:ln>
          </p:spPr>
          <p:style>
            <a:lnRef idx="1">
              <a:schemeClr val="accent1"/>
            </a:lnRef>
            <a:fillRef idx="0">
              <a:schemeClr val="accent1"/>
            </a:fillRef>
            <a:effectRef idx="0">
              <a:schemeClr val="accent1"/>
            </a:effectRef>
            <a:fontRef idx="minor">
              <a:schemeClr val="tx1"/>
            </a:fontRef>
          </p:style>
        </p:cxnSp>
      </p:grpSp>
      <p:sp>
        <p:nvSpPr>
          <p:cNvPr id="1048626" name="文本框 24"/>
          <p:cNvSpPr txBox="1"/>
          <p:nvPr/>
        </p:nvSpPr>
        <p:spPr>
          <a:xfrm>
            <a:off x="943244" y="1108150"/>
            <a:ext cx="323850" cy="368300"/>
          </a:xfrm>
          <a:prstGeom prst="rect"/>
          <a:noFill/>
        </p:spPr>
        <p:txBody>
          <a:bodyPr rtlCol="0" wrap="none">
            <a:spAutoFit/>
          </a:bodyPr>
          <a:p>
            <a:r>
              <a:rPr altLang="zh-CN" b="1" dirty="0" lang="en-US">
                <a:solidFill>
                  <a:schemeClr val="bg1"/>
                </a:solidFill>
                <a:latin typeface="微软雅黑" panose="020B0503020204020204" pitchFamily="34" charset="-122"/>
                <a:ea typeface="微软雅黑" panose="020B0503020204020204" pitchFamily="34" charset="-122"/>
              </a:rPr>
              <a:t>1</a:t>
            </a:r>
          </a:p>
        </p:txBody>
      </p:sp>
      <p:sp>
        <p:nvSpPr>
          <p:cNvPr id="1048627" name="文本框 25"/>
          <p:cNvSpPr txBox="1"/>
          <p:nvPr/>
        </p:nvSpPr>
        <p:spPr>
          <a:xfrm>
            <a:off x="943244" y="1878800"/>
            <a:ext cx="323850" cy="368300"/>
          </a:xfrm>
          <a:prstGeom prst="rect"/>
          <a:noFill/>
        </p:spPr>
        <p:txBody>
          <a:bodyPr rtlCol="0" wrap="none">
            <a:spAutoFit/>
          </a:bodyPr>
          <a:p>
            <a:r>
              <a:rPr altLang="zh-CN" b="1" dirty="0" lang="en-US">
                <a:solidFill>
                  <a:schemeClr val="bg1"/>
                </a:solidFill>
                <a:latin typeface="微软雅黑" panose="020B0503020204020204" pitchFamily="34" charset="-122"/>
                <a:ea typeface="微软雅黑" panose="020B0503020204020204" pitchFamily="34" charset="-122"/>
              </a:rPr>
              <a:t>2</a:t>
            </a:r>
          </a:p>
        </p:txBody>
      </p:sp>
      <p:sp>
        <p:nvSpPr>
          <p:cNvPr id="1048628" name="文本框 26"/>
          <p:cNvSpPr txBox="1"/>
          <p:nvPr/>
        </p:nvSpPr>
        <p:spPr>
          <a:xfrm>
            <a:off x="934354" y="2694731"/>
            <a:ext cx="323850" cy="368300"/>
          </a:xfrm>
          <a:prstGeom prst="rect"/>
          <a:noFill/>
        </p:spPr>
        <p:txBody>
          <a:bodyPr rtlCol="0" wrap="none">
            <a:spAutoFit/>
          </a:bodyPr>
          <a:p>
            <a:r>
              <a:rPr altLang="zh-CN" b="1" dirty="0" lang="en-US">
                <a:solidFill>
                  <a:schemeClr val="bg1"/>
                </a:solidFill>
                <a:latin typeface="微软雅黑" panose="020B0503020204020204" pitchFamily="34" charset="-122"/>
                <a:ea typeface="微软雅黑" panose="020B0503020204020204" pitchFamily="34" charset="-122"/>
              </a:rPr>
              <a:t>3</a:t>
            </a:r>
          </a:p>
        </p:txBody>
      </p:sp>
      <p:sp>
        <p:nvSpPr>
          <p:cNvPr id="1048629" name="文本框 27"/>
          <p:cNvSpPr txBox="1"/>
          <p:nvPr/>
        </p:nvSpPr>
        <p:spPr>
          <a:xfrm>
            <a:off x="943244" y="3562295"/>
            <a:ext cx="323850" cy="368300"/>
          </a:xfrm>
          <a:prstGeom prst="rect"/>
          <a:noFill/>
        </p:spPr>
        <p:txBody>
          <a:bodyPr rtlCol="0" wrap="square">
            <a:spAutoFit/>
          </a:bodyPr>
          <a:p>
            <a:r>
              <a:rPr altLang="zh-CN" b="1" dirty="0" lang="en-US">
                <a:solidFill>
                  <a:schemeClr val="bg1"/>
                </a:solidFill>
                <a:latin typeface="微软雅黑" panose="020B0503020204020204" pitchFamily="34" charset="-122"/>
                <a:ea typeface="微软雅黑" panose="020B0503020204020204" pitchFamily="34" charset="-122"/>
              </a:rPr>
              <a:t>4</a:t>
            </a:r>
          </a:p>
        </p:txBody>
      </p:sp>
      <p:sp>
        <p:nvSpPr>
          <p:cNvPr id="1048630" name="文本框 30"/>
          <p:cNvSpPr txBox="1"/>
          <p:nvPr/>
        </p:nvSpPr>
        <p:spPr>
          <a:xfrm>
            <a:off x="1559998" y="987574"/>
            <a:ext cx="6324369" cy="646331"/>
          </a:xfrm>
          <a:prstGeom prst="rect"/>
          <a:noFill/>
        </p:spPr>
        <p:txBody>
          <a:bodyPr wrap="square">
            <a:spAutoFit/>
          </a:bodyPr>
          <a:p>
            <a:r>
              <a:rPr altLang="zh-CN" dirty="0" sz="1800" lang="zh-CN">
                <a:solidFill>
                  <a:schemeClr val="tx1">
                    <a:lumMod val="75000"/>
                    <a:lumOff val="25000"/>
                  </a:schemeClr>
                </a:solidFill>
                <a:latin typeface="仿宋" panose="02010609060101010101" pitchFamily="49" charset="-122"/>
                <a:ea typeface="仿宋" panose="02010609060101010101" pitchFamily="49" charset="-122"/>
              </a:rPr>
              <a:t>自</a:t>
            </a:r>
            <a:r>
              <a:rPr altLang="zh-CN" dirty="0" sz="1800" lang="en-US">
                <a:solidFill>
                  <a:schemeClr val="tx1">
                    <a:lumMod val="75000"/>
                    <a:lumOff val="25000"/>
                  </a:schemeClr>
                </a:solidFill>
                <a:latin typeface="仿宋" panose="02010609060101010101" pitchFamily="49" charset="-122"/>
                <a:ea typeface="仿宋" panose="02010609060101010101" pitchFamily="49" charset="-122"/>
              </a:rPr>
              <a:t>2022</a:t>
            </a:r>
            <a:r>
              <a:rPr altLang="zh-CN" dirty="0" sz="1800" lang="zh-CN">
                <a:solidFill>
                  <a:schemeClr val="tx1">
                    <a:lumMod val="75000"/>
                    <a:lumOff val="25000"/>
                  </a:schemeClr>
                </a:solidFill>
                <a:latin typeface="仿宋" panose="02010609060101010101" pitchFamily="49" charset="-122"/>
                <a:ea typeface="仿宋" panose="02010609060101010101" pitchFamily="49" charset="-122"/>
              </a:rPr>
              <a:t>年</a:t>
            </a:r>
            <a:r>
              <a:rPr altLang="zh-CN" dirty="0" sz="1800" lang="en-US">
                <a:solidFill>
                  <a:schemeClr val="tx1">
                    <a:lumMod val="75000"/>
                    <a:lumOff val="25000"/>
                  </a:schemeClr>
                </a:solidFill>
                <a:latin typeface="仿宋" panose="02010609060101010101" pitchFamily="49" charset="-122"/>
                <a:ea typeface="仿宋" panose="02010609060101010101" pitchFamily="49" charset="-122"/>
              </a:rPr>
              <a:t>4</a:t>
            </a:r>
            <a:r>
              <a:rPr altLang="zh-CN" dirty="0" sz="1800" lang="zh-CN">
                <a:solidFill>
                  <a:schemeClr val="tx1">
                    <a:lumMod val="75000"/>
                    <a:lumOff val="25000"/>
                  </a:schemeClr>
                </a:solidFill>
                <a:latin typeface="仿宋" panose="02010609060101010101" pitchFamily="49" charset="-122"/>
                <a:ea typeface="仿宋" panose="02010609060101010101" pitchFamily="49" charset="-122"/>
              </a:rPr>
              <a:t>月申报期起</a:t>
            </a:r>
            <a:r>
              <a:rPr altLang="en-US" dirty="0" sz="1800" lang="zh-CN">
                <a:solidFill>
                  <a:schemeClr val="tx1">
                    <a:lumMod val="75000"/>
                    <a:lumOff val="25000"/>
                  </a:schemeClr>
                </a:solidFill>
                <a:latin typeface="仿宋" panose="02010609060101010101" pitchFamily="49" charset="-122"/>
                <a:ea typeface="仿宋" panose="02010609060101010101" pitchFamily="49" charset="-122"/>
              </a:rPr>
              <a:t>，微型企业可退</a:t>
            </a:r>
            <a:r>
              <a:rPr altLang="en-US" dirty="0" sz="1800" lang="zh-CN">
                <a:solidFill>
                  <a:srgbClr val="0070C0"/>
                </a:solidFill>
                <a:latin typeface="仿宋" panose="02010609060101010101" pitchFamily="49" charset="-122"/>
                <a:ea typeface="仿宋" panose="02010609060101010101" pitchFamily="49" charset="-122"/>
              </a:rPr>
              <a:t>存量</a:t>
            </a:r>
            <a:r>
              <a:rPr altLang="en-US" dirty="0" sz="1800" lang="zh-CN">
                <a:solidFill>
                  <a:schemeClr val="tx1">
                    <a:lumMod val="75000"/>
                    <a:lumOff val="25000"/>
                  </a:schemeClr>
                </a:solidFill>
                <a:latin typeface="仿宋" panose="02010609060101010101" pitchFamily="49" charset="-122"/>
                <a:ea typeface="仿宋" panose="02010609060101010101" pitchFamily="49" charset="-122"/>
              </a:rPr>
              <a:t>，微型企业、小型企业和制造业等行业企业可退</a:t>
            </a:r>
            <a:r>
              <a:rPr altLang="en-US" dirty="0" sz="1800" lang="zh-CN">
                <a:solidFill>
                  <a:srgbClr val="00B050"/>
                </a:solidFill>
                <a:latin typeface="仿宋" panose="02010609060101010101" pitchFamily="49" charset="-122"/>
                <a:ea typeface="仿宋" panose="02010609060101010101" pitchFamily="49" charset="-122"/>
              </a:rPr>
              <a:t>增量</a:t>
            </a:r>
            <a:endParaRPr altLang="en-US" dirty="0" lang="zh-CN">
              <a:solidFill>
                <a:srgbClr val="00B050"/>
              </a:solidFill>
            </a:endParaRPr>
          </a:p>
        </p:txBody>
      </p:sp>
      <p:sp>
        <p:nvSpPr>
          <p:cNvPr id="1048631" name="文本框 32"/>
          <p:cNvSpPr txBox="1"/>
          <p:nvPr/>
        </p:nvSpPr>
        <p:spPr>
          <a:xfrm>
            <a:off x="1566881" y="1910806"/>
            <a:ext cx="5681743" cy="369332"/>
          </a:xfrm>
          <a:prstGeom prst="rect"/>
          <a:noFill/>
        </p:spPr>
        <p:txBody>
          <a:bodyPr wrap="square">
            <a:spAutoFit/>
          </a:bodyPr>
          <a:p>
            <a:r>
              <a:rPr altLang="zh-CN" dirty="0" sz="1800" lang="zh-CN">
                <a:solidFill>
                  <a:schemeClr val="tx1">
                    <a:lumMod val="75000"/>
                    <a:lumOff val="25000"/>
                  </a:schemeClr>
                </a:solidFill>
                <a:latin typeface="仿宋" panose="02010609060101010101" pitchFamily="49" charset="-122"/>
                <a:ea typeface="仿宋" panose="02010609060101010101" pitchFamily="49" charset="-122"/>
              </a:rPr>
              <a:t>自</a:t>
            </a:r>
            <a:r>
              <a:rPr altLang="zh-CN" dirty="0" sz="1800" lang="en-US">
                <a:solidFill>
                  <a:schemeClr val="tx1">
                    <a:lumMod val="75000"/>
                    <a:lumOff val="25000"/>
                  </a:schemeClr>
                </a:solidFill>
                <a:latin typeface="仿宋" panose="02010609060101010101" pitchFamily="49" charset="-122"/>
                <a:ea typeface="仿宋" panose="02010609060101010101" pitchFamily="49" charset="-122"/>
              </a:rPr>
              <a:t>2022</a:t>
            </a:r>
            <a:r>
              <a:rPr altLang="zh-CN" dirty="0" sz="1800" lang="zh-CN">
                <a:solidFill>
                  <a:schemeClr val="tx1">
                    <a:lumMod val="75000"/>
                    <a:lumOff val="25000"/>
                  </a:schemeClr>
                </a:solidFill>
                <a:latin typeface="仿宋" panose="02010609060101010101" pitchFamily="49" charset="-122"/>
                <a:ea typeface="仿宋" panose="02010609060101010101" pitchFamily="49" charset="-122"/>
              </a:rPr>
              <a:t>年</a:t>
            </a:r>
            <a:r>
              <a:rPr altLang="zh-CN" dirty="0" sz="1800" lang="en-US">
                <a:solidFill>
                  <a:schemeClr val="tx1">
                    <a:lumMod val="75000"/>
                    <a:lumOff val="25000"/>
                  </a:schemeClr>
                </a:solidFill>
                <a:latin typeface="仿宋" panose="02010609060101010101" pitchFamily="49" charset="-122"/>
                <a:ea typeface="仿宋" panose="02010609060101010101" pitchFamily="49" charset="-122"/>
              </a:rPr>
              <a:t>5</a:t>
            </a:r>
            <a:r>
              <a:rPr altLang="zh-CN" dirty="0" sz="1800" lang="zh-CN">
                <a:solidFill>
                  <a:schemeClr val="tx1">
                    <a:lumMod val="75000"/>
                    <a:lumOff val="25000"/>
                  </a:schemeClr>
                </a:solidFill>
                <a:latin typeface="仿宋" panose="02010609060101010101" pitchFamily="49" charset="-122"/>
                <a:ea typeface="仿宋" panose="02010609060101010101" pitchFamily="49" charset="-122"/>
              </a:rPr>
              <a:t>月申报期起</a:t>
            </a:r>
            <a:r>
              <a:rPr altLang="en-US" dirty="0" sz="1800" lang="zh-CN">
                <a:solidFill>
                  <a:schemeClr val="tx1">
                    <a:lumMod val="75000"/>
                    <a:lumOff val="25000"/>
                  </a:schemeClr>
                </a:solidFill>
                <a:latin typeface="仿宋" panose="02010609060101010101" pitchFamily="49" charset="-122"/>
                <a:ea typeface="仿宋" panose="02010609060101010101" pitchFamily="49" charset="-122"/>
              </a:rPr>
              <a:t>，小型企业可退</a:t>
            </a:r>
            <a:r>
              <a:rPr altLang="en-US" dirty="0" sz="1800" lang="zh-CN">
                <a:solidFill>
                  <a:srgbClr val="0070C0"/>
                </a:solidFill>
                <a:latin typeface="仿宋" panose="02010609060101010101" pitchFamily="49" charset="-122"/>
                <a:ea typeface="仿宋" panose="02010609060101010101" pitchFamily="49" charset="-122"/>
              </a:rPr>
              <a:t>存量</a:t>
            </a:r>
            <a:endParaRPr altLang="en-US" dirty="0" lang="zh-CN">
              <a:solidFill>
                <a:srgbClr val="0070C0"/>
              </a:solidFill>
            </a:endParaRPr>
          </a:p>
        </p:txBody>
      </p:sp>
      <p:sp>
        <p:nvSpPr>
          <p:cNvPr id="1048632" name="文本框 34"/>
          <p:cNvSpPr txBox="1"/>
          <p:nvPr/>
        </p:nvSpPr>
        <p:spPr>
          <a:xfrm>
            <a:off x="1566880" y="2720785"/>
            <a:ext cx="6905879" cy="369332"/>
          </a:xfrm>
          <a:prstGeom prst="rect"/>
          <a:noFill/>
        </p:spPr>
        <p:txBody>
          <a:bodyPr wrap="square">
            <a:spAutoFit/>
          </a:bodyPr>
          <a:p>
            <a:r>
              <a:rPr altLang="zh-CN" dirty="0" sz="1800" lang="zh-CN">
                <a:solidFill>
                  <a:schemeClr val="tx1">
                    <a:lumMod val="75000"/>
                    <a:lumOff val="25000"/>
                  </a:schemeClr>
                </a:solidFill>
                <a:latin typeface="仿宋" panose="02010609060101010101" pitchFamily="49" charset="-122"/>
                <a:ea typeface="仿宋" panose="02010609060101010101" pitchFamily="49" charset="-122"/>
              </a:rPr>
              <a:t>自</a:t>
            </a:r>
            <a:r>
              <a:rPr altLang="zh-CN" dirty="0" sz="1800" lang="en-US">
                <a:solidFill>
                  <a:schemeClr val="tx1">
                    <a:lumMod val="75000"/>
                    <a:lumOff val="25000"/>
                  </a:schemeClr>
                </a:solidFill>
                <a:latin typeface="仿宋" panose="02010609060101010101" pitchFamily="49" charset="-122"/>
                <a:ea typeface="仿宋" panose="02010609060101010101" pitchFamily="49" charset="-122"/>
              </a:rPr>
              <a:t>2022</a:t>
            </a:r>
            <a:r>
              <a:rPr altLang="zh-CN" dirty="0" sz="1800" lang="zh-CN">
                <a:solidFill>
                  <a:schemeClr val="tx1">
                    <a:lumMod val="75000"/>
                    <a:lumOff val="25000"/>
                  </a:schemeClr>
                </a:solidFill>
                <a:latin typeface="仿宋" panose="02010609060101010101" pitchFamily="49" charset="-122"/>
                <a:ea typeface="仿宋" panose="02010609060101010101" pitchFamily="49" charset="-122"/>
              </a:rPr>
              <a:t>年</a:t>
            </a:r>
            <a:r>
              <a:rPr altLang="zh-CN" dirty="0" sz="1800" lang="en-US">
                <a:solidFill>
                  <a:schemeClr val="tx1">
                    <a:lumMod val="75000"/>
                    <a:lumOff val="25000"/>
                  </a:schemeClr>
                </a:solidFill>
                <a:latin typeface="仿宋" panose="02010609060101010101" pitchFamily="49" charset="-122"/>
                <a:ea typeface="仿宋" panose="02010609060101010101" pitchFamily="49" charset="-122"/>
              </a:rPr>
              <a:t>7</a:t>
            </a:r>
            <a:r>
              <a:rPr altLang="zh-CN" dirty="0" sz="1800" lang="zh-CN">
                <a:solidFill>
                  <a:schemeClr val="tx1">
                    <a:lumMod val="75000"/>
                    <a:lumOff val="25000"/>
                  </a:schemeClr>
                </a:solidFill>
                <a:latin typeface="仿宋" panose="02010609060101010101" pitchFamily="49" charset="-122"/>
                <a:ea typeface="仿宋" panose="02010609060101010101" pitchFamily="49" charset="-122"/>
              </a:rPr>
              <a:t>月申报期起</a:t>
            </a:r>
            <a:r>
              <a:rPr altLang="en-US" dirty="0" sz="1800" lang="zh-CN">
                <a:solidFill>
                  <a:schemeClr val="tx1">
                    <a:lumMod val="75000"/>
                    <a:lumOff val="25000"/>
                  </a:schemeClr>
                </a:solidFill>
                <a:latin typeface="仿宋" panose="02010609060101010101" pitchFamily="49" charset="-122"/>
                <a:ea typeface="仿宋" panose="02010609060101010101" pitchFamily="49" charset="-122"/>
              </a:rPr>
              <a:t>，</a:t>
            </a:r>
            <a:r>
              <a:rPr altLang="zh-CN" dirty="0" sz="1800" lang="zh-CN">
                <a:solidFill>
                  <a:schemeClr val="tx1">
                    <a:lumMod val="75000"/>
                    <a:lumOff val="25000"/>
                  </a:schemeClr>
                </a:solidFill>
                <a:latin typeface="仿宋" panose="02010609060101010101" pitchFamily="49" charset="-122"/>
                <a:ea typeface="仿宋" panose="02010609060101010101" pitchFamily="49" charset="-122"/>
              </a:rPr>
              <a:t>制造业等行业</a:t>
            </a:r>
            <a:r>
              <a:rPr altLang="en-US" dirty="0" sz="1800" lang="zh-CN">
                <a:solidFill>
                  <a:schemeClr val="tx1">
                    <a:lumMod val="75000"/>
                    <a:lumOff val="25000"/>
                  </a:schemeClr>
                </a:solidFill>
                <a:latin typeface="仿宋" panose="02010609060101010101" pitchFamily="49" charset="-122"/>
                <a:ea typeface="仿宋" panose="02010609060101010101" pitchFamily="49" charset="-122"/>
              </a:rPr>
              <a:t>中型企业可退</a:t>
            </a:r>
            <a:r>
              <a:rPr altLang="en-US" dirty="0" sz="1800" lang="zh-CN">
                <a:solidFill>
                  <a:srgbClr val="0070C0"/>
                </a:solidFill>
                <a:latin typeface="仿宋" panose="02010609060101010101" pitchFamily="49" charset="-122"/>
                <a:ea typeface="仿宋" panose="02010609060101010101" pitchFamily="49" charset="-122"/>
              </a:rPr>
              <a:t>存量</a:t>
            </a:r>
            <a:endParaRPr altLang="en-US" dirty="0" lang="zh-CN">
              <a:solidFill>
                <a:srgbClr val="0070C0"/>
              </a:solidFill>
            </a:endParaRPr>
          </a:p>
        </p:txBody>
      </p:sp>
      <p:sp>
        <p:nvSpPr>
          <p:cNvPr id="1048633" name="文本框 36"/>
          <p:cNvSpPr txBox="1"/>
          <p:nvPr/>
        </p:nvSpPr>
        <p:spPr>
          <a:xfrm>
            <a:off x="1559998" y="3515258"/>
            <a:ext cx="5976664" cy="369332"/>
          </a:xfrm>
          <a:prstGeom prst="rect"/>
          <a:noFill/>
        </p:spPr>
        <p:txBody>
          <a:bodyPr wrap="square">
            <a:spAutoFit/>
          </a:bodyPr>
          <a:p>
            <a:r>
              <a:rPr altLang="zh-CN" dirty="0" sz="1800" lang="zh-CN">
                <a:solidFill>
                  <a:schemeClr val="tx1">
                    <a:lumMod val="75000"/>
                    <a:lumOff val="25000"/>
                  </a:schemeClr>
                </a:solidFill>
                <a:latin typeface="仿宋" panose="02010609060101010101" pitchFamily="49" charset="-122"/>
                <a:ea typeface="仿宋" panose="02010609060101010101" pitchFamily="49" charset="-122"/>
              </a:rPr>
              <a:t>自</a:t>
            </a:r>
            <a:r>
              <a:rPr altLang="zh-CN" dirty="0" sz="1800" lang="en-US">
                <a:solidFill>
                  <a:schemeClr val="tx1">
                    <a:lumMod val="75000"/>
                    <a:lumOff val="25000"/>
                  </a:schemeClr>
                </a:solidFill>
                <a:latin typeface="仿宋" panose="02010609060101010101" pitchFamily="49" charset="-122"/>
                <a:ea typeface="仿宋" panose="02010609060101010101" pitchFamily="49" charset="-122"/>
              </a:rPr>
              <a:t>2022</a:t>
            </a:r>
            <a:r>
              <a:rPr altLang="zh-CN" dirty="0" sz="1800" lang="zh-CN">
                <a:solidFill>
                  <a:schemeClr val="tx1">
                    <a:lumMod val="75000"/>
                    <a:lumOff val="25000"/>
                  </a:schemeClr>
                </a:solidFill>
                <a:latin typeface="仿宋" panose="02010609060101010101" pitchFamily="49" charset="-122"/>
                <a:ea typeface="仿宋" panose="02010609060101010101" pitchFamily="49" charset="-122"/>
              </a:rPr>
              <a:t>年</a:t>
            </a:r>
            <a:r>
              <a:rPr altLang="zh-CN" dirty="0" sz="1800" lang="en-US">
                <a:solidFill>
                  <a:schemeClr val="tx1">
                    <a:lumMod val="75000"/>
                    <a:lumOff val="25000"/>
                  </a:schemeClr>
                </a:solidFill>
                <a:latin typeface="仿宋" panose="02010609060101010101" pitchFamily="49" charset="-122"/>
                <a:ea typeface="仿宋" panose="02010609060101010101" pitchFamily="49" charset="-122"/>
              </a:rPr>
              <a:t>10</a:t>
            </a:r>
            <a:r>
              <a:rPr altLang="zh-CN" dirty="0" sz="1800" lang="zh-CN">
                <a:solidFill>
                  <a:schemeClr val="tx1">
                    <a:lumMod val="75000"/>
                    <a:lumOff val="25000"/>
                  </a:schemeClr>
                </a:solidFill>
                <a:latin typeface="仿宋" panose="02010609060101010101" pitchFamily="49" charset="-122"/>
                <a:ea typeface="仿宋" panose="02010609060101010101" pitchFamily="49" charset="-122"/>
              </a:rPr>
              <a:t>月申报期起</a:t>
            </a:r>
            <a:r>
              <a:rPr altLang="en-US" dirty="0" sz="1800" lang="zh-CN">
                <a:solidFill>
                  <a:schemeClr val="tx1">
                    <a:lumMod val="75000"/>
                    <a:lumOff val="25000"/>
                  </a:schemeClr>
                </a:solidFill>
                <a:latin typeface="仿宋" panose="02010609060101010101" pitchFamily="49" charset="-122"/>
                <a:ea typeface="仿宋" panose="02010609060101010101" pitchFamily="49" charset="-122"/>
              </a:rPr>
              <a:t>，</a:t>
            </a:r>
            <a:r>
              <a:rPr altLang="zh-CN" dirty="0" sz="1800" lang="zh-CN">
                <a:solidFill>
                  <a:schemeClr val="tx1">
                    <a:lumMod val="75000"/>
                    <a:lumOff val="25000"/>
                  </a:schemeClr>
                </a:solidFill>
                <a:latin typeface="仿宋" panose="02010609060101010101" pitchFamily="49" charset="-122"/>
                <a:ea typeface="仿宋" panose="02010609060101010101" pitchFamily="49" charset="-122"/>
              </a:rPr>
              <a:t>制造业等行业</a:t>
            </a:r>
            <a:r>
              <a:rPr altLang="en-US" dirty="0" sz="1800" lang="zh-CN">
                <a:solidFill>
                  <a:schemeClr val="tx1">
                    <a:lumMod val="75000"/>
                    <a:lumOff val="25000"/>
                  </a:schemeClr>
                </a:solidFill>
                <a:latin typeface="仿宋" panose="02010609060101010101" pitchFamily="49" charset="-122"/>
                <a:ea typeface="仿宋" panose="02010609060101010101" pitchFamily="49" charset="-122"/>
              </a:rPr>
              <a:t>大型企业可退</a:t>
            </a:r>
            <a:r>
              <a:rPr altLang="en-US" dirty="0" sz="1800" lang="zh-CN">
                <a:solidFill>
                  <a:srgbClr val="0070C0"/>
                </a:solidFill>
                <a:latin typeface="仿宋" panose="02010609060101010101" pitchFamily="49" charset="-122"/>
                <a:ea typeface="仿宋" panose="02010609060101010101" pitchFamily="49" charset="-122"/>
              </a:rPr>
              <a:t>存量</a:t>
            </a:r>
            <a:endParaRPr altLang="en-US" dirty="0" lang="zh-CN">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34" name="文本框 10"/>
          <p:cNvSpPr txBox="1"/>
          <p:nvPr/>
        </p:nvSpPr>
        <p:spPr>
          <a:xfrm>
            <a:off x="827405" y="202092"/>
            <a:ext cx="3990976" cy="623231"/>
          </a:xfrm>
          <a:prstGeom prst="rect"/>
          <a:noFill/>
          <a:ln w="9525">
            <a:noFill/>
          </a:ln>
        </p:spPr>
        <p:txBody>
          <a:bodyPr anchor="t" bIns="34282" lIns="68565" rIns="68565" tIns="34282" wrap="square">
            <a:spAutoFit/>
          </a:bodyPr>
          <a:p>
            <a:pPr fontAlgn="base">
              <a:spcBef>
                <a:spcPct val="0"/>
              </a:spcBef>
              <a:spcAft>
                <a:spcPct val="0"/>
              </a:spcAft>
            </a:pPr>
            <a:r>
              <a:rPr altLang="en-US" b="1" dirty="0" lang="zh-CN">
                <a:solidFill>
                  <a:srgbClr val="005DA2"/>
                </a:solidFill>
                <a:latin typeface="微软雅黑" panose="020B0503020204020204" pitchFamily="34" charset="-122"/>
                <a:ea typeface="微软雅黑" panose="020B0503020204020204" pitchFamily="34" charset="-122"/>
                <a:sym typeface="+mn-lt"/>
              </a:rPr>
              <a:t>一、留抵退税新政的主要内容</a:t>
            </a:r>
            <a:endParaRPr altLang="zh-CN" b="1" dirty="0" lang="zh-CN">
              <a:solidFill>
                <a:srgbClr val="005DA2"/>
              </a:solidFill>
              <a:latin typeface="微软雅黑" panose="020B0503020204020204" pitchFamily="34" charset="-122"/>
              <a:ea typeface="微软雅黑" panose="020B0503020204020204" pitchFamily="34" charset="-122"/>
            </a:endParaRPr>
          </a:p>
          <a:p>
            <a:pPr defTabSz="914400" fontAlgn="base">
              <a:spcBef>
                <a:spcPct val="0"/>
              </a:spcBef>
              <a:spcAft>
                <a:spcPct val="0"/>
              </a:spcAft>
            </a:pPr>
            <a:endParaRPr altLang="en-US" b="1" dirty="0" lang="zh-CN">
              <a:solidFill>
                <a:srgbClr val="005DA2"/>
              </a:solidFill>
              <a:latin typeface="微软雅黑" panose="020B0503020204020204" pitchFamily="34" charset="-122"/>
              <a:ea typeface="微软雅黑" panose="020B0503020204020204" pitchFamily="34" charset="-122"/>
            </a:endParaRPr>
          </a:p>
        </p:txBody>
      </p:sp>
      <p:sp>
        <p:nvSpPr>
          <p:cNvPr id="1048635" name="文本框 3"/>
          <p:cNvSpPr txBox="1"/>
          <p:nvPr/>
        </p:nvSpPr>
        <p:spPr>
          <a:xfrm>
            <a:off x="1115617" y="784718"/>
            <a:ext cx="6192688" cy="460382"/>
          </a:xfrm>
          <a:prstGeom prst="rect"/>
          <a:noFill/>
        </p:spPr>
        <p:txBody>
          <a:bodyPr rtlCol="0" wrap="square">
            <a:spAutoFit/>
          </a:bodyPr>
          <a:p>
            <a:pPr algn="l" fontAlgn="auto">
              <a:lnSpc>
                <a:spcPct val="150000"/>
              </a:lnSpc>
            </a:pPr>
            <a:r>
              <a:rPr altLang="en-US" b="1" dirty="0" lang="zh-CN">
                <a:solidFill>
                  <a:srgbClr val="0070C0"/>
                </a:solidFill>
                <a:cs typeface="+mn-ea"/>
              </a:rPr>
              <a:t>增量留抵税额、存量留抵税额的概念</a:t>
            </a:r>
          </a:p>
        </p:txBody>
      </p:sp>
      <p:grpSp>
        <p:nvGrpSpPr>
          <p:cNvPr id="56" name="组合 4"/>
          <p:cNvGrpSpPr/>
          <p:nvPr/>
        </p:nvGrpSpPr>
        <p:grpSpPr>
          <a:xfrm>
            <a:off x="611560" y="825345"/>
            <a:ext cx="504056" cy="450660"/>
            <a:chOff x="4072961" y="2715736"/>
            <a:chExt cx="1306800" cy="1022805"/>
          </a:xfrm>
          <a:solidFill>
            <a:schemeClr val="accent1"/>
          </a:solidFill>
        </p:grpSpPr>
        <p:sp>
          <p:nvSpPr>
            <p:cNvPr id="1048636" name="íŝ1îdé"/>
            <p:cNvSpPr txBox="1"/>
            <p:nvPr/>
          </p:nvSpPr>
          <p:spPr>
            <a:xfrm>
              <a:off x="4072961" y="2715736"/>
              <a:ext cx="1306800" cy="720000"/>
            </a:xfrm>
            <a:prstGeom prst="wave"/>
            <a:grpFill/>
            <a:ln>
              <a:noFill/>
            </a:ln>
          </p:spPr>
          <p:txBody>
            <a:bodyPr anchor="ctr" bIns="34290" lIns="68580" rIns="68580" tIns="34290" wrap="square">
              <a:noAutofit/>
              <a:scene3d>
                <a:camera prst="orthographicFront"/>
                <a:lightRig dir="t" rig="threePt"/>
              </a:scene3d>
              <a:sp3d contourW="12700"/>
            </a:bodyPr>
            <a:p>
              <a:pPr algn="ctr" lvl="0"/>
              <a:endParaRPr altLang="en-US" b="1" dirty="0" sz="1500" lang="zh-CN">
                <a:solidFill>
                  <a:schemeClr val="bg1"/>
                </a:solidFill>
                <a:cs typeface="+mn-ea"/>
                <a:sym typeface="+mn-lt"/>
              </a:endParaRPr>
            </a:p>
          </p:txBody>
        </p:sp>
        <p:cxnSp>
          <p:nvCxnSpPr>
            <p:cNvPr id="3145736" name="直接连接符 6"/>
            <p:cNvCxnSpPr>
              <a:cxnSpLocks/>
            </p:cNvCxnSpPr>
            <p:nvPr/>
          </p:nvCxnSpPr>
          <p:spPr>
            <a:xfrm flipV="1">
              <a:off x="4072961" y="2768681"/>
              <a:ext cx="0" cy="969860"/>
            </a:xfrm>
            <a:prstGeom prst="line"/>
            <a:grpFill/>
            <a:ln w="12700">
              <a:solidFill>
                <a:srgbClr val="254665"/>
              </a:solidFill>
              <a:headEnd type="none"/>
              <a:tailEnd type="oval"/>
            </a:ln>
          </p:spPr>
          <p:style>
            <a:lnRef idx="1">
              <a:schemeClr val="accent1"/>
            </a:lnRef>
            <a:fillRef idx="0">
              <a:schemeClr val="accent1"/>
            </a:fillRef>
            <a:effectRef idx="0">
              <a:schemeClr val="accent1"/>
            </a:effectRef>
            <a:fontRef idx="minor">
              <a:schemeClr val="tx1"/>
            </a:fontRef>
          </p:style>
        </p:cxnSp>
      </p:grpSp>
      <p:sp>
        <p:nvSpPr>
          <p:cNvPr id="1048637" name="文本框 9"/>
          <p:cNvSpPr txBox="1"/>
          <p:nvPr/>
        </p:nvSpPr>
        <p:spPr>
          <a:xfrm>
            <a:off x="899593" y="1491630"/>
            <a:ext cx="6408712" cy="3108543"/>
          </a:xfrm>
          <a:prstGeom prst="rect"/>
          <a:noFill/>
        </p:spPr>
        <p:txBody>
          <a:bodyPr wrap="square">
            <a:spAutoFit/>
          </a:bodyPr>
          <a:p>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    </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增量留抵税额，区分以下情形确定：</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
            </a:r>
            <a:br>
              <a:rPr altLang="zh-CN" dirty="0" sz="1400" lang="en-US">
                <a:solidFill>
                  <a:schemeClr val="tx1">
                    <a:lumMod val="75000"/>
                    <a:lumOff val="25000"/>
                  </a:schemeClr>
                </a:solidFill>
                <a:latin typeface="仿宋" panose="02010609060101010101" pitchFamily="49" charset="-122"/>
                <a:ea typeface="仿宋" panose="02010609060101010101" pitchFamily="49" charset="-122"/>
              </a:rPr>
            </a:b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　　</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①</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纳税人获得一次性存量留抵退税前，增量留抵税额为当期期末留抵税额与</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2019</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年</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3</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月</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31</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日相比新增加的留抵税额。</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
            </a:r>
            <a:br>
              <a:rPr altLang="zh-CN" dirty="0" sz="1400" lang="en-US">
                <a:solidFill>
                  <a:schemeClr val="tx1">
                    <a:lumMod val="75000"/>
                    <a:lumOff val="25000"/>
                  </a:schemeClr>
                </a:solidFill>
                <a:latin typeface="仿宋" panose="02010609060101010101" pitchFamily="49" charset="-122"/>
                <a:ea typeface="仿宋" panose="02010609060101010101" pitchFamily="49" charset="-122"/>
              </a:rPr>
            </a:b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　　</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②</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纳税人获得一次性存量留抵退税后，增量留抵税额为当期期末留抵税额。</a:t>
            </a:r>
            <a:endParaRPr altLang="zh-CN" dirty="0" sz="1400" lang="en-US">
              <a:solidFill>
                <a:schemeClr val="tx1">
                  <a:lumMod val="75000"/>
                  <a:lumOff val="25000"/>
                </a:schemeClr>
              </a:solidFill>
              <a:latin typeface="仿宋" panose="02010609060101010101" pitchFamily="49" charset="-122"/>
              <a:ea typeface="仿宋" panose="02010609060101010101" pitchFamily="49" charset="-122"/>
            </a:endParaRPr>
          </a:p>
          <a:p>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
            </a:r>
            <a:br>
              <a:rPr altLang="zh-CN" dirty="0" sz="1400" lang="en-US">
                <a:solidFill>
                  <a:schemeClr val="tx1">
                    <a:lumMod val="75000"/>
                    <a:lumOff val="25000"/>
                  </a:schemeClr>
                </a:solidFill>
                <a:latin typeface="仿宋" panose="02010609060101010101" pitchFamily="49" charset="-122"/>
                <a:ea typeface="仿宋" panose="02010609060101010101" pitchFamily="49" charset="-122"/>
              </a:rPr>
            </a:b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    </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存量留抵税额，区分以下情形确定：</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
            </a:r>
            <a:br>
              <a:rPr altLang="zh-CN" dirty="0" sz="1400" lang="en-US">
                <a:solidFill>
                  <a:schemeClr val="tx1">
                    <a:lumMod val="75000"/>
                    <a:lumOff val="25000"/>
                  </a:schemeClr>
                </a:solidFill>
                <a:latin typeface="仿宋" panose="02010609060101010101" pitchFamily="49" charset="-122"/>
                <a:ea typeface="仿宋" panose="02010609060101010101" pitchFamily="49" charset="-122"/>
              </a:rPr>
            </a:b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　　</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①</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纳税人获得一次性存量留抵退税前，当期期末留抵税额大于或等于</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2019</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年</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3</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月</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31</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日期末留抵税额的，存量留抵税额为</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2019</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年</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3</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月</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31</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日期末留抵税额</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当期期末留抵税额小于</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2019</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年</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3</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月</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31</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日期末留抵税额的，存量留抵税额为当期期末留抵税额。</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a:t>
            </a:r>
            <a:r>
              <a:rPr altLang="en-US" dirty="0" sz="1400" lang="zh-CN">
                <a:solidFill>
                  <a:srgbClr val="0070C0"/>
                </a:solidFill>
                <a:latin typeface="仿宋" panose="02010609060101010101" pitchFamily="49" charset="-122"/>
                <a:ea typeface="仿宋" panose="02010609060101010101" pitchFamily="49" charset="-122"/>
              </a:rPr>
              <a:t>当期期末留抵税额与</a:t>
            </a:r>
            <a:r>
              <a:rPr altLang="zh-CN" dirty="0" sz="1400" lang="en-US">
                <a:solidFill>
                  <a:srgbClr val="0070C0"/>
                </a:solidFill>
                <a:latin typeface="仿宋" panose="02010609060101010101" pitchFamily="49" charset="-122"/>
                <a:ea typeface="仿宋" panose="02010609060101010101" pitchFamily="49" charset="-122"/>
              </a:rPr>
              <a:t>2019</a:t>
            </a:r>
            <a:r>
              <a:rPr altLang="en-US" dirty="0" sz="1400" lang="zh-CN">
                <a:solidFill>
                  <a:srgbClr val="0070C0"/>
                </a:solidFill>
                <a:latin typeface="仿宋" panose="02010609060101010101" pitchFamily="49" charset="-122"/>
                <a:ea typeface="仿宋" panose="02010609060101010101" pitchFamily="49" charset="-122"/>
              </a:rPr>
              <a:t>年</a:t>
            </a:r>
            <a:r>
              <a:rPr altLang="zh-CN" dirty="0" sz="1400" lang="en-US">
                <a:solidFill>
                  <a:srgbClr val="0070C0"/>
                </a:solidFill>
                <a:latin typeface="仿宋" panose="02010609060101010101" pitchFamily="49" charset="-122"/>
                <a:ea typeface="仿宋" panose="02010609060101010101" pitchFamily="49" charset="-122"/>
              </a:rPr>
              <a:t>3</a:t>
            </a:r>
            <a:r>
              <a:rPr altLang="en-US" dirty="0" sz="1400" lang="zh-CN">
                <a:solidFill>
                  <a:srgbClr val="0070C0"/>
                </a:solidFill>
                <a:latin typeface="仿宋" panose="02010609060101010101" pitchFamily="49" charset="-122"/>
                <a:ea typeface="仿宋" panose="02010609060101010101" pitchFamily="49" charset="-122"/>
              </a:rPr>
              <a:t>月期末留抵税额取小值</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
            </a:r>
            <a:br>
              <a:rPr altLang="zh-CN" dirty="0" sz="1400" lang="en-US">
                <a:solidFill>
                  <a:schemeClr val="tx1">
                    <a:lumMod val="75000"/>
                    <a:lumOff val="25000"/>
                  </a:schemeClr>
                </a:solidFill>
                <a:latin typeface="仿宋" panose="02010609060101010101" pitchFamily="49" charset="-122"/>
                <a:ea typeface="仿宋" panose="02010609060101010101" pitchFamily="49" charset="-122"/>
              </a:rPr>
            </a:b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　　</a:t>
            </a:r>
            <a:r>
              <a:rPr altLang="en-US" dirty="0" sz="1400" lang="zh-CN">
                <a:solidFill>
                  <a:schemeClr val="tx1">
                    <a:lumMod val="75000"/>
                    <a:lumOff val="25000"/>
                  </a:schemeClr>
                </a:solidFill>
                <a:latin typeface="仿宋" panose="02010609060101010101" pitchFamily="49" charset="-122"/>
                <a:ea typeface="仿宋" panose="02010609060101010101" pitchFamily="49" charset="-122"/>
              </a:rPr>
              <a:t>②</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纳税人获得一次性存量留抵退税后，存量留抵税额为零。</a:t>
            </a:r>
            <a:endParaRPr altLang="zh-CN" dirty="0" sz="1400" lang="en-US">
              <a:solidFill>
                <a:schemeClr val="tx1">
                  <a:lumMod val="75000"/>
                  <a:lumOff val="25000"/>
                </a:schemeClr>
              </a:solidFill>
              <a:latin typeface="仿宋" panose="02010609060101010101" pitchFamily="49" charset="-122"/>
              <a:ea typeface="仿宋" panose="02010609060101010101" pitchFamily="49" charset="-122"/>
            </a:endParaRPr>
          </a:p>
          <a:p>
            <a:endParaRPr altLang="zh-CN" dirty="0" sz="1400" lang="en-US">
              <a:solidFill>
                <a:schemeClr val="tx1">
                  <a:lumMod val="75000"/>
                  <a:lumOff val="25000"/>
                </a:schemeClr>
              </a:solidFill>
              <a:latin typeface="仿宋" panose="02010609060101010101" pitchFamily="49" charset="-122"/>
              <a:ea typeface="仿宋" panose="02010609060101010101" pitchFamily="49" charset="-122"/>
            </a:endParaRPr>
          </a:p>
          <a:p>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    </a:t>
            </a:r>
            <a:r>
              <a:rPr altLang="zh-CN" dirty="0" sz="1400" lang="zh-CN">
                <a:solidFill>
                  <a:schemeClr val="tx1">
                    <a:lumMod val="75000"/>
                    <a:lumOff val="25000"/>
                  </a:schemeClr>
                </a:solidFill>
                <a:latin typeface="仿宋" panose="02010609060101010101" pitchFamily="49" charset="-122"/>
                <a:ea typeface="仿宋" panose="02010609060101010101" pitchFamily="49" charset="-122"/>
              </a:rPr>
              <a:t>纳税人可以在规定期限内同时申请增量留抵退税和存量留抵退税。</a:t>
            </a:r>
            <a:r>
              <a:rPr altLang="zh-CN" dirty="0" sz="1400" lang="en-US">
                <a:solidFill>
                  <a:schemeClr val="tx1">
                    <a:lumMod val="75000"/>
                    <a:lumOff val="25000"/>
                  </a:schemeClr>
                </a:solidFill>
                <a:latin typeface="仿宋" panose="02010609060101010101" pitchFamily="49" charset="-122"/>
                <a:ea typeface="仿宋" panose="02010609060101010101" pitchFamily="49" charset="-122"/>
              </a:rPr>
              <a:t/>
            </a:r>
            <a:br>
              <a:rPr altLang="zh-CN" dirty="0" sz="1400" lang="en-US">
                <a:solidFill>
                  <a:schemeClr val="tx1">
                    <a:lumMod val="75000"/>
                    <a:lumOff val="25000"/>
                  </a:schemeClr>
                </a:solidFill>
                <a:latin typeface="仿宋" panose="02010609060101010101" pitchFamily="49" charset="-122"/>
                <a:ea typeface="仿宋" panose="02010609060101010101" pitchFamily="49" charset="-122"/>
              </a:rPr>
            </a:br>
            <a:endParaRPr altLang="en-US" dirty="0" sz="1400" lang="zh-CN">
              <a:solidFill>
                <a:schemeClr val="tx1">
                  <a:lumMod val="75000"/>
                  <a:lumOff val="25000"/>
                </a:schemeClr>
              </a:solidFill>
              <a:latin typeface="仿宋" panose="02010609060101010101" pitchFamily="49" charset="-122"/>
              <a:ea typeface="仿宋" panose="02010609060101010101" pitchFamily="49" charset="-122"/>
            </a:endParaRPr>
          </a:p>
        </p:txBody>
      </p:sp>
      <p:sp>
        <p:nvSpPr>
          <p:cNvPr id="1048638" name="椭圆 7"/>
          <p:cNvSpPr/>
          <p:nvPr/>
        </p:nvSpPr>
        <p:spPr>
          <a:xfrm>
            <a:off x="919521" y="1522762"/>
            <a:ext cx="392191" cy="284649"/>
          </a:xfrm>
          <a:prstGeom prst="ellipse"/>
          <a:solidFill>
            <a:srgbClr val="18478F"/>
          </a:solidFill>
          <a:ln w="25400" cap="flat" cmpd="sng" algn="ctr">
            <a:noFill/>
            <a:prstDash val="solid"/>
          </a:ln>
          <a:effectLst>
            <a:outerShdw algn="ctr" blurRad="127000" rotWithShape="0" sx="102000" sy="102000">
              <a:prstClr val="black">
                <a:alpha val="20000"/>
              </a:prstClr>
            </a:outerShdw>
          </a:effectLst>
        </p:spPr>
        <p:txBody>
          <a:bodyPr anchor="ctr" rtlCol="0"/>
          <a:p>
            <a:pPr algn="ctr" defTabSz="1219170"/>
            <a:r>
              <a:rPr altLang="zh-CN" dirty="0" sz="2400" kern="0" lang="en-US">
                <a:solidFill>
                  <a:sysClr lastClr="FFFFFF" val="window"/>
                </a:solidFill>
                <a:latin typeface="微软雅黑" panose="020B0503020204020204" pitchFamily="34" charset="-122"/>
                <a:ea typeface="微软雅黑" panose="020B0503020204020204" pitchFamily="34" charset="-122"/>
                <a:cs typeface="+mn-ea"/>
                <a:sym typeface="+mn-lt"/>
              </a:rPr>
              <a:t>1</a:t>
            </a:r>
            <a:endParaRPr altLang="en-US" dirty="0" sz="2400" kern="0" lang="zh-CN">
              <a:solidFill>
                <a:sysClr lastClr="FFFFFF" val="window"/>
              </a:solidFill>
              <a:latin typeface="微软雅黑" panose="020B0503020204020204" pitchFamily="34" charset="-122"/>
              <a:ea typeface="微软雅黑" panose="020B0503020204020204" pitchFamily="34" charset="-122"/>
              <a:cs typeface="+mn-ea"/>
              <a:sym typeface="+mn-lt"/>
            </a:endParaRPr>
          </a:p>
        </p:txBody>
      </p:sp>
      <p:sp>
        <p:nvSpPr>
          <p:cNvPr id="1048639" name="椭圆 8"/>
          <p:cNvSpPr/>
          <p:nvPr/>
        </p:nvSpPr>
        <p:spPr>
          <a:xfrm>
            <a:off x="919521" y="2571750"/>
            <a:ext cx="392191" cy="284649"/>
          </a:xfrm>
          <a:prstGeom prst="ellipse"/>
          <a:solidFill>
            <a:srgbClr val="18478F"/>
          </a:solidFill>
          <a:ln w="25400" cap="flat" cmpd="sng" algn="ctr">
            <a:noFill/>
            <a:prstDash val="solid"/>
          </a:ln>
          <a:effectLst>
            <a:outerShdw algn="ctr" blurRad="127000" rotWithShape="0" sx="102000" sy="102000">
              <a:prstClr val="black">
                <a:alpha val="20000"/>
              </a:prstClr>
            </a:outerShdw>
          </a:effectLst>
        </p:spPr>
        <p:txBody>
          <a:bodyPr anchor="ctr" rtlCol="0"/>
          <a:p>
            <a:pPr algn="ctr" defTabSz="1219170"/>
            <a:r>
              <a:rPr altLang="zh-CN" dirty="0" sz="2400" kern="0" lang="en-US">
                <a:solidFill>
                  <a:sysClr lastClr="FFFFFF" val="window"/>
                </a:solidFill>
                <a:latin typeface="微软雅黑" panose="020B0503020204020204" pitchFamily="34" charset="-122"/>
                <a:ea typeface="微软雅黑" panose="020B0503020204020204" pitchFamily="34" charset="-122"/>
                <a:cs typeface="+mn-ea"/>
                <a:sym typeface="+mn-lt"/>
              </a:rPr>
              <a:t>2</a:t>
            </a:r>
            <a:endParaRPr altLang="en-US" dirty="0" sz="2400" kern="0" lang="zh-CN">
              <a:solidFill>
                <a:sysClr lastClr="FFFFFF" val="window"/>
              </a:solidFill>
              <a:latin typeface="微软雅黑" panose="020B0503020204020204" pitchFamily="34" charset="-122"/>
              <a:ea typeface="微软雅黑" panose="020B0503020204020204" pitchFamily="34" charset="-122"/>
              <a:cs typeface="+mn-ea"/>
              <a:sym typeface="+mn-lt"/>
            </a:endParaRPr>
          </a:p>
        </p:txBody>
      </p:sp>
      <p:sp>
        <p:nvSpPr>
          <p:cNvPr id="1048640" name="Freeform 13"/>
          <p:cNvSpPr/>
          <p:nvPr/>
        </p:nvSpPr>
        <p:spPr bwMode="auto">
          <a:xfrm>
            <a:off x="969831" y="4027549"/>
            <a:ext cx="291570" cy="331233"/>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rgbClr val="E670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1219200"/>
            <a:endParaRPr altLang="en-US" dirty="0" lang="zh-CN">
              <a:solidFill>
                <a:srgbClr val="FFFFFF"/>
              </a:solidFill>
              <a:cs typeface="+mn-ea"/>
              <a:sym typeface="+mn-lt"/>
            </a:endParaRPr>
          </a:p>
        </p:txBody>
      </p:sp>
      <p:sp>
        <p:nvSpPr>
          <p:cNvPr id="1048641" name="Shape 2632"/>
          <p:cNvSpPr/>
          <p:nvPr/>
        </p:nvSpPr>
        <p:spPr>
          <a:xfrm>
            <a:off x="1038289" y="4075661"/>
            <a:ext cx="154654" cy="186892"/>
          </a:xfrm>
          <a:custGeom>
            <a:av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bg1"/>
          </a:solidFill>
          <a:ln w="12700">
            <a:miter lim="400000"/>
          </a:ln>
        </p:spPr>
        <p:txBody>
          <a:bodyPr anchor="ctr" bIns="19045" lIns="19045" rIns="19045" tIns="19045"/>
          <a:p>
            <a:pPr defTabSz="228600">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dirty="0" sz="1500">
              <a:solidFill>
                <a:srgbClr val="FFFFFF"/>
              </a:solidFill>
              <a:effectLst>
                <a:outerShdw blurRad="38100" dir="5400000" dist="12700" rotWithShape="0">
                  <a:srgbClr val="000000">
                    <a:alpha val="50000"/>
                  </a:srgbClr>
                </a:outerShdw>
              </a:effectLst>
              <a:cs typeface="+mn-ea"/>
              <a:sym typeface="+mn-l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53" presetSubtype="16">
                                  <p:stCondLst>
                                    <p:cond delay="1000"/>
                                  </p:stCondLst>
                                  <p:childTnLst>
                                    <p:set>
                                      <p:cBhvr>
                                        <p:cTn dur="1" fill="hold" id="6">
                                          <p:stCondLst>
                                            <p:cond delay="0"/>
                                          </p:stCondLst>
                                        </p:cTn>
                                        <p:tgtEl>
                                          <p:spTgt spid="1048638"/>
                                        </p:tgtEl>
                                        <p:attrNameLst>
                                          <p:attrName>style.visibility</p:attrName>
                                        </p:attrNameLst>
                                      </p:cBhvr>
                                      <p:to>
                                        <p:strVal val="visible"/>
                                      </p:to>
                                    </p:set>
                                    <p:anim calcmode="lin" valueType="num">
                                      <p:cBhvr>
                                        <p:cTn dur="500" fill="hold" id="7"/>
                                        <p:tgtEl>
                                          <p:spTgt spid="1048638"/>
                                        </p:tgtEl>
                                        <p:attrNameLst>
                                          <p:attrName>ppt_w</p:attrName>
                                        </p:attrNameLst>
                                      </p:cBhvr>
                                      <p:tavLst>
                                        <p:tav tm="0">
                                          <p:val>
                                            <p:fltVal val="0.0"/>
                                          </p:val>
                                        </p:tav>
                                        <p:tav tm="100000">
                                          <p:val>
                                            <p:strVal val="#ppt_w"/>
                                          </p:val>
                                        </p:tav>
                                      </p:tavLst>
                                    </p:anim>
                                    <p:anim calcmode="lin" valueType="num">
                                      <p:cBhvr>
                                        <p:cTn dur="500" fill="hold" id="8"/>
                                        <p:tgtEl>
                                          <p:spTgt spid="1048638"/>
                                        </p:tgtEl>
                                        <p:attrNameLst>
                                          <p:attrName>ppt_h</p:attrName>
                                        </p:attrNameLst>
                                      </p:cBhvr>
                                      <p:tavLst>
                                        <p:tav tm="0">
                                          <p:val>
                                            <p:fltVal val="0.0"/>
                                          </p:val>
                                        </p:tav>
                                        <p:tav tm="100000">
                                          <p:val>
                                            <p:strVal val="#ppt_h"/>
                                          </p:val>
                                        </p:tav>
                                      </p:tavLst>
                                    </p:anim>
                                    <p:animEffect transition="in" filter="fade">
                                      <p:cBhvr>
                                        <p:cTn dur="500" id="9"/>
                                        <p:tgtEl>
                                          <p:spTgt spid="1048638"/>
                                        </p:tgtEl>
                                      </p:cBhvr>
                                    </p:animEffect>
                                  </p:childTnLst>
                                </p:cTn>
                              </p:par>
                              <p:par>
                                <p:cTn fill="hold" grpId="0" id="10" nodeType="withEffect" presetClass="entr" presetID="53" presetSubtype="16">
                                  <p:stCondLst>
                                    <p:cond delay="1000"/>
                                  </p:stCondLst>
                                  <p:childTnLst>
                                    <p:set>
                                      <p:cBhvr>
                                        <p:cTn dur="1" fill="hold" id="11">
                                          <p:stCondLst>
                                            <p:cond delay="0"/>
                                          </p:stCondLst>
                                        </p:cTn>
                                        <p:tgtEl>
                                          <p:spTgt spid="1048639"/>
                                        </p:tgtEl>
                                        <p:attrNameLst>
                                          <p:attrName>style.visibility</p:attrName>
                                        </p:attrNameLst>
                                      </p:cBhvr>
                                      <p:to>
                                        <p:strVal val="visible"/>
                                      </p:to>
                                    </p:set>
                                    <p:anim calcmode="lin" valueType="num">
                                      <p:cBhvr>
                                        <p:cTn dur="500" fill="hold" id="12"/>
                                        <p:tgtEl>
                                          <p:spTgt spid="1048639"/>
                                        </p:tgtEl>
                                        <p:attrNameLst>
                                          <p:attrName>ppt_w</p:attrName>
                                        </p:attrNameLst>
                                      </p:cBhvr>
                                      <p:tavLst>
                                        <p:tav tm="0">
                                          <p:val>
                                            <p:fltVal val="0.0"/>
                                          </p:val>
                                        </p:tav>
                                        <p:tav tm="100000">
                                          <p:val>
                                            <p:strVal val="#ppt_w"/>
                                          </p:val>
                                        </p:tav>
                                      </p:tavLst>
                                    </p:anim>
                                    <p:anim calcmode="lin" valueType="num">
                                      <p:cBhvr>
                                        <p:cTn dur="500" fill="hold" id="13"/>
                                        <p:tgtEl>
                                          <p:spTgt spid="1048639"/>
                                        </p:tgtEl>
                                        <p:attrNameLst>
                                          <p:attrName>ppt_h</p:attrName>
                                        </p:attrNameLst>
                                      </p:cBhvr>
                                      <p:tavLst>
                                        <p:tav tm="0">
                                          <p:val>
                                            <p:fltVal val="0.0"/>
                                          </p:val>
                                        </p:tav>
                                        <p:tav tm="100000">
                                          <p:val>
                                            <p:strVal val="#ppt_h"/>
                                          </p:val>
                                        </p:tav>
                                      </p:tavLst>
                                    </p:anim>
                                    <p:animEffect transition="in" filter="fade">
                                      <p:cBhvr>
                                        <p:cTn dur="500" id="14"/>
                                        <p:tgtEl>
                                          <p:spTgt spid="1048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8" grpId="0" animBg="1"/>
      <p:bldP spid="10486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642" name="文本框 10"/>
          <p:cNvSpPr txBox="1"/>
          <p:nvPr/>
        </p:nvSpPr>
        <p:spPr>
          <a:xfrm>
            <a:off x="827405" y="202092"/>
            <a:ext cx="3990976" cy="623231"/>
          </a:xfrm>
          <a:prstGeom prst="rect"/>
          <a:noFill/>
          <a:ln w="9525">
            <a:noFill/>
          </a:ln>
        </p:spPr>
        <p:txBody>
          <a:bodyPr anchor="t" bIns="34282" lIns="68565" rIns="68565" tIns="34282" wrap="square">
            <a:spAutoFit/>
          </a:bodyPr>
          <a:p>
            <a:pPr fontAlgn="base">
              <a:spcBef>
                <a:spcPct val="0"/>
              </a:spcBef>
              <a:spcAft>
                <a:spcPct val="0"/>
              </a:spcAft>
            </a:pPr>
            <a:r>
              <a:rPr altLang="en-US" b="1" dirty="0" lang="zh-CN">
                <a:solidFill>
                  <a:srgbClr val="005DA2"/>
                </a:solidFill>
                <a:latin typeface="微软雅黑" panose="020B0503020204020204" pitchFamily="34" charset="-122"/>
                <a:ea typeface="微软雅黑" panose="020B0503020204020204" pitchFamily="34" charset="-122"/>
                <a:sym typeface="+mn-lt"/>
              </a:rPr>
              <a:t>一、留抵退税新政的主要内容</a:t>
            </a:r>
            <a:endParaRPr altLang="zh-CN" b="1" dirty="0" lang="zh-CN">
              <a:solidFill>
                <a:srgbClr val="005DA2"/>
              </a:solidFill>
              <a:latin typeface="微软雅黑" panose="020B0503020204020204" pitchFamily="34" charset="-122"/>
              <a:ea typeface="微软雅黑" panose="020B0503020204020204" pitchFamily="34" charset="-122"/>
            </a:endParaRPr>
          </a:p>
          <a:p>
            <a:pPr defTabSz="914400" fontAlgn="base">
              <a:spcBef>
                <a:spcPct val="0"/>
              </a:spcBef>
              <a:spcAft>
                <a:spcPct val="0"/>
              </a:spcAft>
            </a:pPr>
            <a:endParaRPr altLang="en-US" b="1" dirty="0" lang="zh-CN">
              <a:solidFill>
                <a:srgbClr val="005DA2"/>
              </a:solidFill>
              <a:latin typeface="微软雅黑" panose="020B0503020204020204" pitchFamily="34" charset="-122"/>
              <a:ea typeface="微软雅黑" panose="020B0503020204020204" pitchFamily="34" charset="-122"/>
            </a:endParaRPr>
          </a:p>
        </p:txBody>
      </p:sp>
      <p:sp>
        <p:nvSpPr>
          <p:cNvPr id="1048643" name="文本框 3"/>
          <p:cNvSpPr txBox="1"/>
          <p:nvPr/>
        </p:nvSpPr>
        <p:spPr>
          <a:xfrm>
            <a:off x="1115617" y="784718"/>
            <a:ext cx="6192688" cy="460382"/>
          </a:xfrm>
          <a:prstGeom prst="rect"/>
          <a:noFill/>
        </p:spPr>
        <p:txBody>
          <a:bodyPr rtlCol="0" wrap="square">
            <a:spAutoFit/>
          </a:bodyPr>
          <a:p>
            <a:pPr algn="l" fontAlgn="auto">
              <a:lnSpc>
                <a:spcPct val="150000"/>
              </a:lnSpc>
            </a:pPr>
            <a:r>
              <a:rPr altLang="en-US" b="1" dirty="0" lang="zh-CN">
                <a:solidFill>
                  <a:srgbClr val="0070C0"/>
                </a:solidFill>
                <a:cs typeface="+mn-ea"/>
              </a:rPr>
              <a:t>增量留抵税额、存量留抵税额的举例说明</a:t>
            </a:r>
          </a:p>
        </p:txBody>
      </p:sp>
      <p:grpSp>
        <p:nvGrpSpPr>
          <p:cNvPr id="58" name="组合 4"/>
          <p:cNvGrpSpPr/>
          <p:nvPr/>
        </p:nvGrpSpPr>
        <p:grpSpPr>
          <a:xfrm>
            <a:off x="611560" y="825345"/>
            <a:ext cx="504056" cy="450660"/>
            <a:chOff x="4072961" y="2715736"/>
            <a:chExt cx="1306800" cy="1022805"/>
          </a:xfrm>
          <a:solidFill>
            <a:schemeClr val="accent1"/>
          </a:solidFill>
        </p:grpSpPr>
        <p:sp>
          <p:nvSpPr>
            <p:cNvPr id="1048644" name="íŝ1îdé"/>
            <p:cNvSpPr txBox="1"/>
            <p:nvPr/>
          </p:nvSpPr>
          <p:spPr>
            <a:xfrm>
              <a:off x="4072961" y="2715736"/>
              <a:ext cx="1306800" cy="720000"/>
            </a:xfrm>
            <a:prstGeom prst="wave"/>
            <a:grpFill/>
            <a:ln>
              <a:noFill/>
            </a:ln>
          </p:spPr>
          <p:txBody>
            <a:bodyPr anchor="ctr" bIns="34290" lIns="68580" rIns="68580" tIns="34290" wrap="square">
              <a:noAutofit/>
              <a:scene3d>
                <a:camera prst="orthographicFront"/>
                <a:lightRig dir="t" rig="threePt"/>
              </a:scene3d>
              <a:sp3d contourW="12700"/>
            </a:bodyPr>
            <a:p>
              <a:pPr algn="ctr" lvl="0"/>
              <a:endParaRPr altLang="en-US" b="1" dirty="0" sz="1500" lang="zh-CN">
                <a:solidFill>
                  <a:schemeClr val="bg1"/>
                </a:solidFill>
                <a:cs typeface="+mn-ea"/>
                <a:sym typeface="+mn-lt"/>
              </a:endParaRPr>
            </a:p>
          </p:txBody>
        </p:sp>
        <p:cxnSp>
          <p:nvCxnSpPr>
            <p:cNvPr id="3145737" name="直接连接符 6"/>
            <p:cNvCxnSpPr>
              <a:cxnSpLocks/>
            </p:cNvCxnSpPr>
            <p:nvPr/>
          </p:nvCxnSpPr>
          <p:spPr>
            <a:xfrm flipV="1">
              <a:off x="4072961" y="2768681"/>
              <a:ext cx="0" cy="969860"/>
            </a:xfrm>
            <a:prstGeom prst="line"/>
            <a:grpFill/>
            <a:ln w="12700">
              <a:solidFill>
                <a:srgbClr val="254665"/>
              </a:solidFill>
              <a:headEnd type="none"/>
              <a:tailEnd type="oval"/>
            </a:ln>
          </p:spPr>
          <p:style>
            <a:lnRef idx="1">
              <a:schemeClr val="accent1"/>
            </a:lnRef>
            <a:fillRef idx="0">
              <a:schemeClr val="accent1"/>
            </a:fillRef>
            <a:effectRef idx="0">
              <a:schemeClr val="accent1"/>
            </a:effectRef>
            <a:fontRef idx="minor">
              <a:schemeClr val="tx1"/>
            </a:fontRef>
          </p:style>
        </p:cxnSp>
      </p:grpSp>
      <p:sp>
        <p:nvSpPr>
          <p:cNvPr id="1048645" name="文本框 9"/>
          <p:cNvSpPr txBox="1"/>
          <p:nvPr/>
        </p:nvSpPr>
        <p:spPr>
          <a:xfrm>
            <a:off x="827405" y="1851670"/>
            <a:ext cx="6408712" cy="1169551"/>
          </a:xfrm>
          <a:prstGeom prst="rect"/>
          <a:noFill/>
        </p:spPr>
        <p:txBody>
          <a:bodyPr wrap="square">
            <a:spAutoFit/>
          </a:bodyPr>
          <a:p>
            <a:r>
              <a:rPr altLang="en-US" dirty="0" sz="1400" kern="0" lang="zh-CN">
                <a:solidFill>
                  <a:schemeClr val="tx1">
                    <a:lumMod val="75000"/>
                    <a:lumOff val="25000"/>
                  </a:schemeClr>
                </a:solidFill>
                <a:effectLst/>
                <a:latin typeface="仿宋" panose="02010609060101010101" pitchFamily="49" charset="-122"/>
                <a:ea typeface="仿宋" panose="02010609060101010101" pitchFamily="49" charset="-122"/>
                <a:cs typeface="Tahoma" panose="020B0604030504040204" pitchFamily="34" charset="0"/>
              </a:rPr>
              <a:t>例：某微型企业</a:t>
            </a:r>
            <a:r>
              <a:rPr altLang="zh-CN" dirty="0" sz="1400" kern="0" lang="en-US">
                <a:solidFill>
                  <a:schemeClr val="tx1">
                    <a:lumMod val="75000"/>
                    <a:lumOff val="25000"/>
                  </a:schemeClr>
                </a:solidFill>
                <a:effectLst/>
                <a:latin typeface="仿宋" panose="02010609060101010101" pitchFamily="49" charset="-122"/>
                <a:ea typeface="仿宋" panose="02010609060101010101" pitchFamily="49" charset="-122"/>
                <a:cs typeface="Tahoma" panose="020B0604030504040204" pitchFamily="34" charset="0"/>
              </a:rPr>
              <a:t>2019</a:t>
            </a:r>
            <a:r>
              <a:rPr altLang="en-US" dirty="0" sz="1400" kern="0" lang="zh-CN">
                <a:solidFill>
                  <a:schemeClr val="tx1">
                    <a:lumMod val="75000"/>
                    <a:lumOff val="25000"/>
                  </a:schemeClr>
                </a:solidFill>
                <a:effectLst/>
                <a:latin typeface="仿宋" panose="02010609060101010101" pitchFamily="49" charset="-122"/>
                <a:ea typeface="仿宋" panose="02010609060101010101" pitchFamily="49" charset="-122"/>
                <a:cs typeface="Tahoma" panose="020B0604030504040204" pitchFamily="34" charset="0"/>
              </a:rPr>
              <a:t>年</a:t>
            </a:r>
            <a:r>
              <a:rPr altLang="zh-CN" dirty="0" sz="1400" kern="0" lang="en-US">
                <a:solidFill>
                  <a:schemeClr val="tx1">
                    <a:lumMod val="75000"/>
                    <a:lumOff val="25000"/>
                  </a:schemeClr>
                </a:solidFill>
                <a:effectLst/>
                <a:latin typeface="仿宋" panose="02010609060101010101" pitchFamily="49" charset="-122"/>
                <a:ea typeface="仿宋" panose="02010609060101010101" pitchFamily="49" charset="-122"/>
                <a:cs typeface="Tahoma" panose="020B0604030504040204" pitchFamily="34" charset="0"/>
              </a:rPr>
              <a:t>3</a:t>
            </a:r>
            <a:r>
              <a:rPr altLang="en-US" dirty="0" sz="1400" kern="0" lang="zh-CN">
                <a:solidFill>
                  <a:schemeClr val="tx1">
                    <a:lumMod val="75000"/>
                    <a:lumOff val="25000"/>
                  </a:schemeClr>
                </a:solidFill>
                <a:effectLst/>
                <a:latin typeface="仿宋" panose="02010609060101010101" pitchFamily="49" charset="-122"/>
                <a:ea typeface="仿宋" panose="02010609060101010101" pitchFamily="49" charset="-122"/>
                <a:cs typeface="Tahoma" panose="020B0604030504040204" pitchFamily="34" charset="0"/>
              </a:rPr>
              <a:t>月期末留抵税额为</a:t>
            </a:r>
            <a:r>
              <a:rPr altLang="zh-CN" dirty="0" sz="1400" kern="0" lang="en-US">
                <a:solidFill>
                  <a:schemeClr val="tx1">
                    <a:lumMod val="75000"/>
                    <a:lumOff val="25000"/>
                  </a:schemeClr>
                </a:solidFill>
                <a:effectLst/>
                <a:latin typeface="仿宋" panose="02010609060101010101" pitchFamily="49" charset="-122"/>
                <a:ea typeface="仿宋" panose="02010609060101010101" pitchFamily="49" charset="-122"/>
                <a:cs typeface="Tahoma" panose="020B0604030504040204" pitchFamily="34" charset="0"/>
              </a:rPr>
              <a:t>100</a:t>
            </a:r>
            <a:r>
              <a:rPr altLang="en-US" dirty="0" sz="1400" kern="0" lang="zh-CN">
                <a:solidFill>
                  <a:schemeClr val="tx1">
                    <a:lumMod val="75000"/>
                    <a:lumOff val="25000"/>
                  </a:schemeClr>
                </a:solidFill>
                <a:effectLst/>
                <a:latin typeface="仿宋" panose="02010609060101010101" pitchFamily="49" charset="-122"/>
                <a:ea typeface="仿宋" panose="02010609060101010101" pitchFamily="49" charset="-122"/>
                <a:cs typeface="Tahoma" panose="020B0604030504040204" pitchFamily="34" charset="0"/>
              </a:rPr>
              <a:t>万元，</a:t>
            </a:r>
            <a:r>
              <a:rPr altLang="zh-CN" dirty="0" sz="1400" kern="0" lang="en-US">
                <a:solidFill>
                  <a:schemeClr val="tx1">
                    <a:lumMod val="75000"/>
                    <a:lumOff val="25000"/>
                  </a:schemeClr>
                </a:solidFill>
                <a:effectLst/>
                <a:latin typeface="仿宋" panose="02010609060101010101" pitchFamily="49" charset="-122"/>
                <a:ea typeface="仿宋" panose="02010609060101010101" pitchFamily="49" charset="-122"/>
                <a:cs typeface="Tahoma" panose="020B0604030504040204" pitchFamily="34" charset="0"/>
              </a:rPr>
              <a:t>2022</a:t>
            </a:r>
            <a:r>
              <a:rPr altLang="en-US" dirty="0" sz="1400" kern="0" lang="zh-CN">
                <a:solidFill>
                  <a:schemeClr val="tx1">
                    <a:lumMod val="75000"/>
                    <a:lumOff val="25000"/>
                  </a:schemeClr>
                </a:solidFill>
                <a:effectLst/>
                <a:latin typeface="仿宋" panose="02010609060101010101" pitchFamily="49" charset="-122"/>
                <a:ea typeface="仿宋" panose="02010609060101010101" pitchFamily="49" charset="-122"/>
                <a:cs typeface="Tahoma" panose="020B0604030504040204" pitchFamily="34" charset="0"/>
              </a:rPr>
              <a:t>年</a:t>
            </a:r>
            <a:r>
              <a:rPr altLang="zh-CN" dirty="0" sz="1400" kern="0" lang="en-US">
                <a:solidFill>
                  <a:schemeClr val="tx1">
                    <a:lumMod val="75000"/>
                    <a:lumOff val="25000"/>
                  </a:schemeClr>
                </a:solidFill>
                <a:effectLst/>
                <a:latin typeface="仿宋" panose="02010609060101010101" pitchFamily="49" charset="-122"/>
                <a:ea typeface="仿宋" panose="02010609060101010101" pitchFamily="49" charset="-122"/>
                <a:cs typeface="Tahoma" panose="020B0604030504040204" pitchFamily="34" charset="0"/>
              </a:rPr>
              <a:t>3</a:t>
            </a:r>
            <a:r>
              <a:rPr altLang="en-US" dirty="0" sz="1400" kern="0" lang="zh-CN">
                <a:solidFill>
                  <a:schemeClr val="tx1">
                    <a:lumMod val="75000"/>
                    <a:lumOff val="25000"/>
                  </a:schemeClr>
                </a:solidFill>
                <a:effectLst/>
                <a:latin typeface="仿宋" panose="02010609060101010101" pitchFamily="49" charset="-122"/>
                <a:ea typeface="仿宋" panose="02010609060101010101" pitchFamily="49" charset="-122"/>
                <a:cs typeface="Tahoma" panose="020B0604030504040204" pitchFamily="34" charset="0"/>
              </a:rPr>
              <a:t>月期末留抵税额为</a:t>
            </a:r>
            <a:r>
              <a:rPr altLang="zh-CN" dirty="0" sz="1400" kern="0" lang="en-US">
                <a:solidFill>
                  <a:schemeClr val="tx1">
                    <a:lumMod val="75000"/>
                    <a:lumOff val="25000"/>
                  </a:schemeClr>
                </a:solidFill>
                <a:effectLst/>
                <a:latin typeface="仿宋" panose="02010609060101010101" pitchFamily="49" charset="-122"/>
                <a:ea typeface="仿宋" panose="02010609060101010101" pitchFamily="49" charset="-122"/>
                <a:cs typeface="Tahoma" panose="020B0604030504040204" pitchFamily="34" charset="0"/>
              </a:rPr>
              <a:t>150</a:t>
            </a:r>
            <a:r>
              <a:rPr altLang="en-US" dirty="0" sz="1400" kern="0" lang="zh-CN">
                <a:solidFill>
                  <a:schemeClr val="tx1">
                    <a:lumMod val="75000"/>
                    <a:lumOff val="25000"/>
                  </a:schemeClr>
                </a:solidFill>
                <a:effectLst/>
                <a:latin typeface="仿宋" panose="02010609060101010101" pitchFamily="49" charset="-122"/>
                <a:ea typeface="仿宋" panose="02010609060101010101" pitchFamily="49" charset="-122"/>
                <a:cs typeface="Tahoma" panose="020B0604030504040204" pitchFamily="34" charset="0"/>
              </a:rPr>
              <a:t>万元，则其存量留抵税额为</a:t>
            </a:r>
            <a:r>
              <a:rPr altLang="zh-CN" dirty="0" sz="1400" kern="0" lang="en-US">
                <a:solidFill>
                  <a:schemeClr val="tx1">
                    <a:lumMod val="75000"/>
                    <a:lumOff val="25000"/>
                  </a:schemeClr>
                </a:solidFill>
                <a:effectLst/>
                <a:latin typeface="仿宋" panose="02010609060101010101" pitchFamily="49" charset="-122"/>
                <a:ea typeface="仿宋" panose="02010609060101010101" pitchFamily="49" charset="-122"/>
                <a:cs typeface="Tahoma" panose="020B0604030504040204" pitchFamily="34" charset="0"/>
              </a:rPr>
              <a:t>100</a:t>
            </a:r>
            <a:r>
              <a:rPr altLang="en-US" dirty="0" sz="1400" kern="0" lang="zh-CN">
                <a:solidFill>
                  <a:schemeClr val="tx1">
                    <a:lumMod val="75000"/>
                    <a:lumOff val="25000"/>
                  </a:schemeClr>
                </a:solidFill>
                <a:effectLst/>
                <a:latin typeface="仿宋" panose="02010609060101010101" pitchFamily="49" charset="-122"/>
                <a:ea typeface="仿宋" panose="02010609060101010101" pitchFamily="49" charset="-122"/>
                <a:cs typeface="Tahoma" panose="020B0604030504040204" pitchFamily="34" charset="0"/>
              </a:rPr>
              <a:t>万元，增量留抵税额为</a:t>
            </a:r>
            <a:r>
              <a:rPr altLang="zh-CN" dirty="0" sz="1400" kern="0" lang="en-US">
                <a:solidFill>
                  <a:schemeClr val="tx1">
                    <a:lumMod val="75000"/>
                    <a:lumOff val="25000"/>
                  </a:schemeClr>
                </a:solidFill>
                <a:effectLst/>
                <a:latin typeface="仿宋" panose="02010609060101010101" pitchFamily="49" charset="-122"/>
                <a:ea typeface="仿宋" panose="02010609060101010101" pitchFamily="49" charset="-122"/>
                <a:cs typeface="Tahoma" panose="020B0604030504040204" pitchFamily="34" charset="0"/>
              </a:rPr>
              <a:t>50</a:t>
            </a:r>
            <a:r>
              <a:rPr altLang="en-US" dirty="0" sz="1400" kern="0" lang="zh-CN">
                <a:solidFill>
                  <a:schemeClr val="tx1">
                    <a:lumMod val="75000"/>
                    <a:lumOff val="25000"/>
                  </a:schemeClr>
                </a:solidFill>
                <a:effectLst/>
                <a:latin typeface="仿宋" panose="02010609060101010101" pitchFamily="49" charset="-122"/>
                <a:ea typeface="仿宋" panose="02010609060101010101" pitchFamily="49" charset="-122"/>
                <a:cs typeface="Tahoma" panose="020B0604030504040204" pitchFamily="34" charset="0"/>
              </a:rPr>
              <a:t>万元。该企业可以在</a:t>
            </a:r>
            <a:r>
              <a:rPr altLang="zh-CN" dirty="0" sz="1400" kern="0" lang="en-US">
                <a:solidFill>
                  <a:schemeClr val="tx1">
                    <a:lumMod val="75000"/>
                    <a:lumOff val="25000"/>
                  </a:schemeClr>
                </a:solidFill>
                <a:effectLst/>
                <a:latin typeface="仿宋" panose="02010609060101010101" pitchFamily="49" charset="-122"/>
                <a:ea typeface="仿宋" panose="02010609060101010101" pitchFamily="49" charset="-122"/>
                <a:cs typeface="Tahoma" panose="020B0604030504040204" pitchFamily="34" charset="0"/>
              </a:rPr>
              <a:t>2022</a:t>
            </a:r>
            <a:r>
              <a:rPr altLang="en-US" dirty="0" sz="1400" kern="0" lang="zh-CN">
                <a:solidFill>
                  <a:schemeClr val="tx1">
                    <a:lumMod val="75000"/>
                    <a:lumOff val="25000"/>
                  </a:schemeClr>
                </a:solidFill>
                <a:effectLst/>
                <a:latin typeface="仿宋" panose="02010609060101010101" pitchFamily="49" charset="-122"/>
                <a:ea typeface="仿宋" panose="02010609060101010101" pitchFamily="49" charset="-122"/>
                <a:cs typeface="Tahoma" panose="020B0604030504040204" pitchFamily="34" charset="0"/>
              </a:rPr>
              <a:t>年</a:t>
            </a:r>
            <a:r>
              <a:rPr altLang="zh-CN" dirty="0" sz="1400" kern="0" lang="en-US">
                <a:solidFill>
                  <a:schemeClr val="tx1">
                    <a:lumMod val="75000"/>
                    <a:lumOff val="25000"/>
                  </a:schemeClr>
                </a:solidFill>
                <a:effectLst/>
                <a:latin typeface="仿宋" panose="02010609060101010101" pitchFamily="49" charset="-122"/>
                <a:ea typeface="仿宋" panose="02010609060101010101" pitchFamily="49" charset="-122"/>
                <a:cs typeface="Tahoma" panose="020B0604030504040204" pitchFamily="34" charset="0"/>
              </a:rPr>
              <a:t>4</a:t>
            </a:r>
            <a:r>
              <a:rPr altLang="en-US" dirty="0" sz="1400" kern="0" lang="zh-CN">
                <a:solidFill>
                  <a:schemeClr val="tx1">
                    <a:lumMod val="75000"/>
                    <a:lumOff val="25000"/>
                  </a:schemeClr>
                </a:solidFill>
                <a:effectLst/>
                <a:latin typeface="仿宋" panose="02010609060101010101" pitchFamily="49" charset="-122"/>
                <a:ea typeface="仿宋" panose="02010609060101010101" pitchFamily="49" charset="-122"/>
                <a:cs typeface="Tahoma" panose="020B0604030504040204" pitchFamily="34" charset="0"/>
              </a:rPr>
              <a:t>月，同时向主管税务机关申请退还增量留抵税额和存量留抵税额合计</a:t>
            </a:r>
            <a:r>
              <a:rPr altLang="zh-CN" dirty="0" sz="1400" kern="0" lang="en-US">
                <a:solidFill>
                  <a:schemeClr val="tx1">
                    <a:lumMod val="75000"/>
                    <a:lumOff val="25000"/>
                  </a:schemeClr>
                </a:solidFill>
                <a:effectLst/>
                <a:latin typeface="仿宋" panose="02010609060101010101" pitchFamily="49" charset="-122"/>
                <a:ea typeface="仿宋" panose="02010609060101010101" pitchFamily="49" charset="-122"/>
                <a:cs typeface="Tahoma" panose="020B0604030504040204" pitchFamily="34" charset="0"/>
              </a:rPr>
              <a:t>150</a:t>
            </a:r>
            <a:r>
              <a:rPr altLang="en-US" dirty="0" sz="1400" kern="0" lang="zh-CN">
                <a:solidFill>
                  <a:schemeClr val="tx1">
                    <a:lumMod val="75000"/>
                    <a:lumOff val="25000"/>
                  </a:schemeClr>
                </a:solidFill>
                <a:effectLst/>
                <a:latin typeface="仿宋" panose="02010609060101010101" pitchFamily="49" charset="-122"/>
                <a:ea typeface="仿宋" panose="02010609060101010101" pitchFamily="49" charset="-122"/>
                <a:cs typeface="Tahoma" panose="020B0604030504040204" pitchFamily="34" charset="0"/>
              </a:rPr>
              <a:t>万元。</a:t>
            </a:r>
            <a:r>
              <a:rPr altLang="zh-CN" dirty="0" sz="1800" kern="0" lang="en-US">
                <a:effectLst/>
                <a:ea typeface="宋体" panose="02010600030101010101" pitchFamily="2" charset="-122"/>
                <a:cs typeface="Tahoma" panose="020B0604030504040204" pitchFamily="34" charset="0"/>
              </a:rPr>
              <a:t/>
            </a:r>
            <a:br>
              <a:rPr altLang="zh-CN" dirty="0" sz="1800" kern="0" lang="en-US">
                <a:effectLst/>
                <a:ea typeface="宋体" panose="02010600030101010101" pitchFamily="2" charset="-122"/>
                <a:cs typeface="Tahoma" panose="020B0604030504040204" pitchFamily="34" charset="0"/>
              </a:rPr>
            </a:br>
            <a:endParaRPr altLang="en-US" dirty="0" sz="1400" lang="zh-CN">
              <a:solidFill>
                <a:schemeClr val="tx1">
                  <a:lumMod val="75000"/>
                  <a:lumOff val="25000"/>
                </a:schemeClr>
              </a:solidFill>
              <a:latin typeface="仿宋" panose="02010609060101010101" pitchFamily="49" charset="-122"/>
              <a:ea typeface="仿宋" panose="02010609060101010101" pitchFamily="49" charset="-122"/>
            </a:endParaRPr>
          </a:p>
        </p:txBody>
      </p:sp>
    </p:spTree>
  </p:cSld>
  <p:clrMapOvr>
    <a:masterClrMapping/>
  </p:clrMapOvr>
</p:sld>
</file>

<file path=ppt/theme/theme1.xml><?xml version="1.0" encoding="utf-8"?>
<a:theme xmlns:a="http://schemas.openxmlformats.org/drawingml/2006/main" name="1_Office 主题">
  <a:themeElements>
    <a:clrScheme name="自定义 237">
      <a:dk1>
        <a:sysClr lastClr="000000" val="windowText"/>
      </a:dk1>
      <a:lt1>
        <a:sysClr lastClr="FFFFFF" val="window"/>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chor="ctr" rtlCol="0"/>
      <a:lstStyle>
        <a:defPPr algn="ctr"/>
      </a:lstStyle>
      <a:style>
        <a:lnRef idx="2">
          <a:schemeClr val="accent1">
            <a:shade val="50000"/>
          </a:schemeClr>
        </a:lnRef>
        <a:fillRef idx="1">
          <a:schemeClr val="accent1"/>
        </a:fillRef>
        <a:effectRef idx="0">
          <a:schemeClr val="accent1"/>
        </a:effectRef>
        <a:fontRef idx="minor">
          <a:schemeClr val="lt1"/>
        </a:fontRef>
      </a:style>
    </a:spDef>
    <a:txDef>
      <a:spPr>
        <a:noFill/>
      </a:spPr>
      <a:bodyPr rtlCol="0" wrap="none">
        <a:spAutoFit/>
      </a:bodyPr>
      <a:lstStyle>
        <a:defPPr>
          <a:defRPr dirty="0" sz="120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主题​​">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主题​​">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12.0000</AppVersion>
</Properties>
</file>

<file path=docProps/core.xml><?xml version="1.0" encoding="utf-8"?>
<cp:coreProperties xmlns:cp="http://schemas.openxmlformats.org/package/2006/metadata/core-properties" xmlns:dc="http://purl.org/dc/elements/1.1/" xmlns:dcterms="http://purl.org/dc/terms/" xmlns:xsi="http://www.w3.org/2001/XMLSchema-instance">
  <dc:title>熊猫办公PPT</dc:title>
  <dc:creator>xjn</dc:creator>
  <cp:lastModifiedBy>THTF</cp:lastModifiedBy>
  <dcterms:created xsi:type="dcterms:W3CDTF">2015-12-11T01:46:00Z</dcterms:created>
  <dcterms:modified xsi:type="dcterms:W3CDTF">2022-04-28T07:57:38Z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2052-11.8.2.10158</vt:lpwstr>
  </property>
  <property fmtid="{D5CDD505-2E9C-101B-9397-08002B2CF9AE}" pid="3" name="ICV">
    <vt:lpwstr>a2918092fc16427b969adeecd4eec9dc</vt:lpwstr>
  </property>
</Properties>
</file>