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308" r:id="rId3"/>
    <p:sldId id="769" r:id="rId5"/>
    <p:sldId id="770" r:id="rId6"/>
    <p:sldId id="775" r:id="rId7"/>
    <p:sldId id="771" r:id="rId8"/>
    <p:sldId id="488" r:id="rId9"/>
    <p:sldId id="731" r:id="rId10"/>
    <p:sldId id="722" r:id="rId11"/>
    <p:sldId id="724" r:id="rId12"/>
    <p:sldId id="726" r:id="rId13"/>
    <p:sldId id="735" r:id="rId14"/>
    <p:sldId id="736" r:id="rId15"/>
    <p:sldId id="773" r:id="rId16"/>
    <p:sldId id="727" r:id="rId17"/>
    <p:sldId id="720" r:id="rId18"/>
    <p:sldId id="729" r:id="rId19"/>
    <p:sldId id="732" r:id="rId20"/>
    <p:sldId id="774" r:id="rId21"/>
    <p:sldId id="730" r:id="rId22"/>
    <p:sldId id="820" r:id="rId23"/>
    <p:sldId id="821" r:id="rId24"/>
    <p:sldId id="822" r:id="rId25"/>
    <p:sldId id="823" r:id="rId26"/>
    <p:sldId id="816" r:id="rId27"/>
    <p:sldId id="817" r:id="rId28"/>
    <p:sldId id="818" r:id="rId29"/>
    <p:sldId id="819" r:id="rId30"/>
    <p:sldId id="855" r:id="rId31"/>
    <p:sldId id="644" r:id="rId32"/>
    <p:sldId id="737" r:id="rId33"/>
    <p:sldId id="856" r:id="rId34"/>
    <p:sldId id="739" r:id="rId35"/>
    <p:sldId id="857" r:id="rId36"/>
    <p:sldId id="741" r:id="rId37"/>
    <p:sldId id="811" r:id="rId38"/>
    <p:sldId id="858" r:id="rId39"/>
    <p:sldId id="692" r:id="rId40"/>
    <p:sldId id="746" r:id="rId41"/>
    <p:sldId id="747" r:id="rId42"/>
    <p:sldId id="748" r:id="rId43"/>
    <p:sldId id="749" r:id="rId44"/>
    <p:sldId id="750" r:id="rId45"/>
    <p:sldId id="751" r:id="rId46"/>
    <p:sldId id="752" r:id="rId47"/>
    <p:sldId id="753" r:id="rId48"/>
    <p:sldId id="859" r:id="rId49"/>
    <p:sldId id="755" r:id="rId50"/>
    <p:sldId id="756" r:id="rId51"/>
    <p:sldId id="860" r:id="rId52"/>
    <p:sldId id="757" r:id="rId53"/>
    <p:sldId id="861" r:id="rId54"/>
  </p:sldIdLst>
  <p:sldSz cx="12190095" cy="6859270"/>
  <p:notesSz cx="6858000" cy="9144000"/>
  <p:embeddedFontLst>
    <p:embeddedFont>
      <p:font typeface="Calibri" panose="020F0502020204030204" pitchFamily="34" charset="0"/>
      <p:regular r:id="rId58"/>
    </p:embeddedFont>
    <p:embeddedFont>
      <p:font typeface="黑体" panose="02010609060101010101" pitchFamily="2" charset="-122"/>
      <p:regular r:id="rId59"/>
    </p:embeddedFont>
    <p:embeddedFont>
      <p:font typeface="AvantGarde" panose="02010600030101010101" pitchFamily="2" charset="-122"/>
      <p:regular r:id="rId60"/>
    </p:embeddedFont>
    <p:embeddedFont>
      <p:font typeface="微软雅黑" panose="020B0503020204020204" pitchFamily="34" charset="-122"/>
      <p:regular r:id="rId61"/>
    </p:embeddedFont>
    <p:embeddedFont>
      <p:font typeface="华文新魏" panose="02010800040101010101" pitchFamily="2" charset="-122"/>
      <p:regular r:id="rId62"/>
    </p:embeddedFont>
    <p:embeddedFont>
      <p:font typeface="华文琥珀" panose="02010800040101010101" pitchFamily="2" charset="-122"/>
      <p:regular r:id="rId63"/>
    </p:embeddedFont>
    <p:embeddedFont>
      <p:font typeface="Arial Unicode MS" panose="020B0604020202020204" pitchFamily="34" charset="-122"/>
      <p:regular r:id="rId64"/>
    </p:embeddedFont>
    <p:embeddedFont>
      <p:font typeface="Franklin Gothic Book" panose="020B0503020102020204" pitchFamily="34" charset="0"/>
      <p:regular r:id="rId65"/>
      <p:italic r:id="rId66"/>
    </p:embeddedFont>
    <p:embeddedFont>
      <p:font typeface="Wingdings 2" panose="05020102010507070707" pitchFamily="18" charset="2"/>
      <p:regular r:id="rId67"/>
    </p:embeddedFont>
  </p:embeddedFontLst>
  <p:custDataLst>
    <p:tags r:id="rId68"/>
  </p:custDataLst>
  <p:defaultTextStyle>
    <a:defPPr>
      <a:defRPr lang="zh-CN"/>
    </a:defPPr>
    <a:lvl1pPr algn="l" defTabSz="1028065" rtl="0" eaLnBrk="0" fontAlgn="base" hangingPunct="0">
      <a:spcBef>
        <a:spcPct val="0"/>
      </a:spcBef>
      <a:spcAft>
        <a:spcPct val="0"/>
      </a:spcAft>
      <a:buFont typeface="Arial" panose="020B0604020202020204" pitchFamily="34" charset="0"/>
      <a:defRPr sz="2000" kern="1200">
        <a:solidFill>
          <a:schemeClr val="tx1"/>
        </a:solidFill>
        <a:latin typeface="Calibri" panose="020F0502020204030204" pitchFamily="34" charset="0"/>
        <a:ea typeface="宋体" panose="02010600030101010101" pitchFamily="2" charset="-122"/>
        <a:cs typeface="+mn-cs"/>
      </a:defRPr>
    </a:lvl1pPr>
    <a:lvl2pPr marL="514350" indent="-57150" algn="l" defTabSz="1028065" rtl="0" eaLnBrk="0" fontAlgn="base" hangingPunct="0">
      <a:spcBef>
        <a:spcPct val="0"/>
      </a:spcBef>
      <a:spcAft>
        <a:spcPct val="0"/>
      </a:spcAft>
      <a:buFont typeface="Arial" panose="020B0604020202020204" pitchFamily="34" charset="0"/>
      <a:defRPr sz="2000" kern="1200">
        <a:solidFill>
          <a:schemeClr val="tx1"/>
        </a:solidFill>
        <a:latin typeface="Calibri" panose="020F0502020204030204" pitchFamily="34" charset="0"/>
        <a:ea typeface="宋体" panose="02010600030101010101" pitchFamily="2" charset="-122"/>
        <a:cs typeface="+mn-cs"/>
      </a:defRPr>
    </a:lvl2pPr>
    <a:lvl3pPr marL="1028700" indent="-114300" algn="l" defTabSz="1028065" rtl="0" eaLnBrk="0" fontAlgn="base" hangingPunct="0">
      <a:spcBef>
        <a:spcPct val="0"/>
      </a:spcBef>
      <a:spcAft>
        <a:spcPct val="0"/>
      </a:spcAft>
      <a:buFont typeface="Arial" panose="020B0604020202020204" pitchFamily="34" charset="0"/>
      <a:defRPr sz="2000" kern="1200">
        <a:solidFill>
          <a:schemeClr val="tx1"/>
        </a:solidFill>
        <a:latin typeface="Calibri" panose="020F0502020204030204" pitchFamily="34" charset="0"/>
        <a:ea typeface="宋体" panose="02010600030101010101" pitchFamily="2" charset="-122"/>
        <a:cs typeface="+mn-cs"/>
      </a:defRPr>
    </a:lvl3pPr>
    <a:lvl4pPr marL="1543050" indent="-171450" algn="l" defTabSz="1028065" rtl="0" eaLnBrk="0" fontAlgn="base" hangingPunct="0">
      <a:spcBef>
        <a:spcPct val="0"/>
      </a:spcBef>
      <a:spcAft>
        <a:spcPct val="0"/>
      </a:spcAft>
      <a:buFont typeface="Arial" panose="020B0604020202020204" pitchFamily="34" charset="0"/>
      <a:defRPr sz="2000" kern="1200">
        <a:solidFill>
          <a:schemeClr val="tx1"/>
        </a:solidFill>
        <a:latin typeface="Calibri" panose="020F0502020204030204" pitchFamily="34" charset="0"/>
        <a:ea typeface="宋体" panose="02010600030101010101" pitchFamily="2" charset="-122"/>
        <a:cs typeface="+mn-cs"/>
      </a:defRPr>
    </a:lvl4pPr>
    <a:lvl5pPr marL="2057400" indent="-228600" algn="l" defTabSz="1028065" rtl="0" eaLnBrk="0" fontAlgn="base" hangingPunct="0">
      <a:spcBef>
        <a:spcPct val="0"/>
      </a:spcBef>
      <a:spcAft>
        <a:spcPct val="0"/>
      </a:spcAft>
      <a:buFont typeface="Arial" panose="020B0604020202020204" pitchFamily="34" charset="0"/>
      <a:defRPr sz="2000" kern="1200">
        <a:solidFill>
          <a:schemeClr val="tx1"/>
        </a:solidFill>
        <a:latin typeface="Calibri" panose="020F0502020204030204" pitchFamily="34" charset="0"/>
        <a:ea typeface="宋体" panose="02010600030101010101" pitchFamily="2" charset="-122"/>
        <a:cs typeface="+mn-cs"/>
      </a:defRPr>
    </a:lvl5pPr>
    <a:lvl6pPr marL="2286000" algn="l" defTabSz="913765" rtl="0" eaLnBrk="1" latinLnBrk="0" hangingPunct="1">
      <a:defRPr sz="2000" kern="1200">
        <a:solidFill>
          <a:schemeClr val="tx1"/>
        </a:solidFill>
        <a:latin typeface="Calibri" panose="020F0502020204030204" pitchFamily="34" charset="0"/>
        <a:ea typeface="宋体" panose="02010600030101010101" pitchFamily="2" charset="-122"/>
        <a:cs typeface="+mn-cs"/>
      </a:defRPr>
    </a:lvl6pPr>
    <a:lvl7pPr marL="2742565" algn="l" defTabSz="913765" rtl="0" eaLnBrk="1" latinLnBrk="0" hangingPunct="1">
      <a:defRPr sz="2000" kern="1200">
        <a:solidFill>
          <a:schemeClr val="tx1"/>
        </a:solidFill>
        <a:latin typeface="Calibri" panose="020F0502020204030204" pitchFamily="34" charset="0"/>
        <a:ea typeface="宋体" panose="02010600030101010101" pitchFamily="2" charset="-122"/>
        <a:cs typeface="+mn-cs"/>
      </a:defRPr>
    </a:lvl7pPr>
    <a:lvl8pPr marL="3199765" algn="l" defTabSz="913765" rtl="0" eaLnBrk="1" latinLnBrk="0" hangingPunct="1">
      <a:defRPr sz="2000" kern="1200">
        <a:solidFill>
          <a:schemeClr val="tx1"/>
        </a:solidFill>
        <a:latin typeface="Calibri" panose="020F0502020204030204" pitchFamily="34" charset="0"/>
        <a:ea typeface="宋体" panose="02010600030101010101" pitchFamily="2" charset="-122"/>
        <a:cs typeface="+mn-cs"/>
      </a:defRPr>
    </a:lvl8pPr>
    <a:lvl9pPr marL="3656965" algn="l" defTabSz="913765" rtl="0" eaLnBrk="1" latinLnBrk="0" hangingPunct="1">
      <a:defRPr sz="2000"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08" userDrawn="1">
          <p15:clr>
            <a:srgbClr val="A4A3A4"/>
          </p15:clr>
        </p15:guide>
        <p15:guide id="2" pos="37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9191" autoAdjust="0"/>
    <p:restoredTop sz="99255" autoAdjust="0"/>
  </p:normalViewPr>
  <p:slideViewPr>
    <p:cSldViewPr>
      <p:cViewPr>
        <p:scale>
          <a:sx n="80" d="100"/>
          <a:sy n="80" d="100"/>
        </p:scale>
        <p:origin x="-72" y="168"/>
      </p:cViewPr>
      <p:guideLst>
        <p:guide orient="horz" pos="2208"/>
        <p:guide pos="370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8" Type="http://schemas.openxmlformats.org/officeDocument/2006/relationships/tags" Target="tags/tag8.xml"/><Relationship Id="rId67" Type="http://schemas.openxmlformats.org/officeDocument/2006/relationships/font" Target="fonts/font10.fntdata"/><Relationship Id="rId66" Type="http://schemas.openxmlformats.org/officeDocument/2006/relationships/font" Target="fonts/font9.fntdata"/><Relationship Id="rId65" Type="http://schemas.openxmlformats.org/officeDocument/2006/relationships/font" Target="fonts/font8.fntdata"/><Relationship Id="rId64" Type="http://schemas.openxmlformats.org/officeDocument/2006/relationships/font" Target="fonts/font7.fntdata"/><Relationship Id="rId63" Type="http://schemas.openxmlformats.org/officeDocument/2006/relationships/font" Target="fonts/font6.fntdata"/><Relationship Id="rId62" Type="http://schemas.openxmlformats.org/officeDocument/2006/relationships/font" Target="fonts/font5.fntdata"/><Relationship Id="rId61" Type="http://schemas.openxmlformats.org/officeDocument/2006/relationships/font" Target="fonts/font4.fntdata"/><Relationship Id="rId60" Type="http://schemas.openxmlformats.org/officeDocument/2006/relationships/font" Target="fonts/font3.fntdata"/><Relationship Id="rId6" Type="http://schemas.openxmlformats.org/officeDocument/2006/relationships/slide" Target="slides/slide3.xml"/><Relationship Id="rId59" Type="http://schemas.openxmlformats.org/officeDocument/2006/relationships/font" Target="fonts/font2.fntdata"/><Relationship Id="rId58" Type="http://schemas.openxmlformats.org/officeDocument/2006/relationships/font" Target="fonts/font1.fntdata"/><Relationship Id="rId57" Type="http://schemas.openxmlformats.org/officeDocument/2006/relationships/tableStyles" Target="tableStyles.xml"/><Relationship Id="rId56" Type="http://schemas.openxmlformats.org/officeDocument/2006/relationships/viewProps" Target="viewProps.xml"/><Relationship Id="rId55" Type="http://schemas.openxmlformats.org/officeDocument/2006/relationships/presProps" Target="presProps.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页眉占位符 1"/>
          <p:cNvSpPr>
            <a:spLocks noGrp="1" noChangeArrowheads="1"/>
          </p:cNvSpPr>
          <p:nvPr>
            <p:ph type="hdr" sz="quarter" idx="4294967295"/>
          </p:nvPr>
        </p:nvSpPr>
        <p:spPr bwMode="auto">
          <a:xfrm>
            <a:off x="0" y="0"/>
            <a:ext cx="2971800" cy="457200"/>
          </a:xfrm>
          <a:prstGeom prst="rect">
            <a:avLst/>
          </a:prstGeom>
          <a:noFill/>
          <a:ln w="9525">
            <a:noFill/>
            <a:miter lim="800000"/>
          </a:ln>
        </p:spPr>
        <p:txBody>
          <a:bodyPr vert="horz" wrap="square" lIns="91440" tIns="45720" rIns="91440" bIns="45720" numCol="1" anchor="t" anchorCtr="0" compatLnSpc="1"/>
          <a:lstStyle>
            <a:lvl1pPr eaLnBrk="1" hangingPunct="1">
              <a:buFont typeface="Arial" panose="020B0604020202020204" pitchFamily="34" charset="0"/>
              <a:buNone/>
              <a:defRPr sz="1200"/>
            </a:lvl1pPr>
          </a:lstStyle>
          <a:p>
            <a:pPr>
              <a:defRPr/>
            </a:pPr>
            <a:endParaRPr lang="zh-CN" altLang="zh-CN"/>
          </a:p>
        </p:txBody>
      </p:sp>
      <p:sp>
        <p:nvSpPr>
          <p:cNvPr id="2051" name="日期占位符 2"/>
          <p:cNvSpPr>
            <a:spLocks noGrp="1" noChangeArrowheads="1"/>
          </p:cNvSpPr>
          <p:nvPr>
            <p:ph type="dt" idx="1"/>
          </p:nvPr>
        </p:nvSpPr>
        <p:spPr bwMode="auto">
          <a:xfrm>
            <a:off x="3884613" y="0"/>
            <a:ext cx="2971800" cy="457200"/>
          </a:xfrm>
          <a:prstGeom prst="rect">
            <a:avLst/>
          </a:prstGeom>
          <a:noFill/>
          <a:ln w="9525">
            <a:noFill/>
            <a:miter lim="800000"/>
          </a:ln>
        </p:spPr>
        <p:txBody>
          <a:bodyPr vert="horz" wrap="square" lIns="91440" tIns="45720" rIns="91440" bIns="45720" numCol="1" anchor="t" anchorCtr="0" compatLnSpc="1"/>
          <a:lstStyle>
            <a:lvl1pPr algn="r" eaLnBrk="1" hangingPunct="1">
              <a:buFont typeface="Arial" panose="020B0604020202020204" pitchFamily="34" charset="0"/>
              <a:buNone/>
              <a:defRPr/>
            </a:lvl1pPr>
          </a:lstStyle>
          <a:p>
            <a:pPr>
              <a:defRPr/>
            </a:pPr>
            <a:fld id="{2BF201E6-1918-4873-8CD4-CE3272B23CBC}" type="datetime1">
              <a:rPr lang="zh-CN" altLang="en-US"/>
            </a:fld>
            <a:endParaRPr lang="zh-CN" altLang="en-US" sz="1200"/>
          </a:p>
        </p:txBody>
      </p:sp>
      <p:sp>
        <p:nvSpPr>
          <p:cNvPr id="62468" name="幻灯片图像占位符 3"/>
          <p:cNvSpPr>
            <a:spLocks noGrp="1" noRot="1" noChangeAspect="1" noChangeArrowheads="1"/>
          </p:cNvSpPr>
          <p:nvPr>
            <p:ph type="sldImg" idx="2"/>
          </p:nvPr>
        </p:nvSpPr>
        <p:spPr bwMode="auto">
          <a:xfrm>
            <a:off x="382588" y="685800"/>
            <a:ext cx="60928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bevel/>
              </a14:hiddenLine>
            </a:ext>
          </a:extLst>
        </p:spPr>
      </p:sp>
      <p:sp>
        <p:nvSpPr>
          <p:cNvPr id="62469" name="备注占位符 4"/>
          <p:cNvSpPr>
            <a:spLocks noGrp="1" noRot="1" noChangeAspect="1"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bevel/>
              </a14:hiddenLine>
            </a:ext>
          </a:extLst>
        </p:spPr>
        <p:txBody>
          <a:bodyPr anchor="ctr"/>
          <a:lstStyle/>
          <a:p>
            <a:pPr defTabSz="0">
              <a:spcBef>
                <a:spcPct val="30000"/>
              </a:spcBef>
              <a:buFontTx/>
              <a:buNone/>
            </a:pPr>
            <a:r>
              <a:rPr lang="zh-CN" sz="1200">
                <a:latin typeface="Arial" panose="020B0604020202020204" pitchFamily="34" charset="0"/>
              </a:rPr>
              <a:t>单击此处编辑母版文本样式</a:t>
            </a:r>
            <a:endParaRPr lang="zh-CN" sz="1200">
              <a:latin typeface="Arial" panose="020B0604020202020204" pitchFamily="34" charset="0"/>
            </a:endParaRPr>
          </a:p>
          <a:p>
            <a:pPr defTabSz="0">
              <a:spcBef>
                <a:spcPct val="30000"/>
              </a:spcBef>
              <a:buFontTx/>
              <a:buNone/>
            </a:pPr>
            <a:r>
              <a:rPr lang="zh-CN" sz="1200">
                <a:latin typeface="Arial" panose="020B0604020202020204" pitchFamily="34" charset="0"/>
              </a:rPr>
              <a:t>第二级</a:t>
            </a:r>
            <a:endParaRPr lang="zh-CN" sz="1200">
              <a:latin typeface="Arial" panose="020B0604020202020204" pitchFamily="34" charset="0"/>
            </a:endParaRPr>
          </a:p>
          <a:p>
            <a:pPr defTabSz="0">
              <a:spcBef>
                <a:spcPct val="30000"/>
              </a:spcBef>
              <a:buFontTx/>
              <a:buNone/>
            </a:pPr>
            <a:r>
              <a:rPr lang="zh-CN" sz="1200">
                <a:latin typeface="Arial" panose="020B0604020202020204" pitchFamily="34" charset="0"/>
              </a:rPr>
              <a:t>第三级</a:t>
            </a:r>
            <a:endParaRPr lang="zh-CN" sz="1200">
              <a:latin typeface="Arial" panose="020B0604020202020204" pitchFamily="34" charset="0"/>
            </a:endParaRPr>
          </a:p>
          <a:p>
            <a:pPr defTabSz="0">
              <a:spcBef>
                <a:spcPct val="30000"/>
              </a:spcBef>
              <a:buFontTx/>
              <a:buNone/>
            </a:pPr>
            <a:r>
              <a:rPr lang="zh-CN" sz="1200">
                <a:latin typeface="Arial" panose="020B0604020202020204" pitchFamily="34" charset="0"/>
              </a:rPr>
              <a:t>第四级</a:t>
            </a:r>
            <a:endParaRPr lang="zh-CN" sz="1200">
              <a:latin typeface="Arial" panose="020B0604020202020204" pitchFamily="34" charset="0"/>
            </a:endParaRPr>
          </a:p>
          <a:p>
            <a:pPr defTabSz="0">
              <a:spcBef>
                <a:spcPct val="30000"/>
              </a:spcBef>
              <a:buFontTx/>
              <a:buNone/>
            </a:pPr>
            <a:r>
              <a:rPr lang="zh-CN" sz="1200">
                <a:latin typeface="Arial" panose="020B0604020202020204" pitchFamily="34" charset="0"/>
              </a:rPr>
              <a:t>第五级</a:t>
            </a:r>
            <a:endParaRPr lang="zh-CN" sz="1200">
              <a:latin typeface="Arial" panose="020B0604020202020204" pitchFamily="34" charset="0"/>
            </a:endParaRPr>
          </a:p>
        </p:txBody>
      </p:sp>
      <p:sp>
        <p:nvSpPr>
          <p:cNvPr id="2054" name="页脚占位符 5"/>
          <p:cNvSpPr>
            <a:spLocks noGrp="1" noChangeArrowheads="1"/>
          </p:cNvSpPr>
          <p:nvPr>
            <p:ph type="ftr" sz="quarter" idx="4"/>
          </p:nvPr>
        </p:nvSpPr>
        <p:spPr bwMode="auto">
          <a:xfrm>
            <a:off x="0" y="8685213"/>
            <a:ext cx="2971800" cy="457200"/>
          </a:xfrm>
          <a:prstGeom prst="rect">
            <a:avLst/>
          </a:prstGeom>
          <a:noFill/>
          <a:ln w="9525">
            <a:noFill/>
            <a:miter lim="800000"/>
          </a:ln>
        </p:spPr>
        <p:txBody>
          <a:bodyPr vert="horz" wrap="square" lIns="91440" tIns="45720" rIns="91440" bIns="45720" numCol="1" anchor="b" anchorCtr="0" compatLnSpc="1"/>
          <a:lstStyle>
            <a:lvl1pPr eaLnBrk="1" hangingPunct="1">
              <a:buFont typeface="Arial" panose="020B0604020202020204" pitchFamily="34" charset="0"/>
              <a:buNone/>
              <a:defRPr sz="1200"/>
            </a:lvl1pPr>
          </a:lstStyle>
          <a:p>
            <a:pPr>
              <a:defRPr/>
            </a:pPr>
            <a:endParaRPr lang="zh-CN" altLang="zh-CN"/>
          </a:p>
        </p:txBody>
      </p:sp>
      <p:sp>
        <p:nvSpPr>
          <p:cNvPr id="2055" name="灯片编号占位符 6"/>
          <p:cNvSpPr>
            <a:spLocks noGrp="1" noChangeArrowheads="1"/>
          </p:cNvSpPr>
          <p:nvPr>
            <p:ph type="sldNum" sz="quarter" idx="5"/>
          </p:nvPr>
        </p:nvSpPr>
        <p:spPr bwMode="auto">
          <a:xfrm>
            <a:off x="3884613" y="8685213"/>
            <a:ext cx="2971800" cy="457200"/>
          </a:xfrm>
          <a:prstGeom prst="rect">
            <a:avLst/>
          </a:prstGeom>
          <a:noFill/>
          <a:ln w="9525">
            <a:noFill/>
            <a:miter lim="800000"/>
          </a:ln>
        </p:spPr>
        <p:txBody>
          <a:bodyPr vert="horz" wrap="square" lIns="91440" tIns="45720" rIns="91440" bIns="45720" numCol="1" anchor="b" anchorCtr="0" compatLnSpc="1"/>
          <a:lstStyle>
            <a:lvl1pPr algn="r" eaLnBrk="1" hangingPunct="1">
              <a:buFont typeface="Arial" panose="020B0604020202020204" pitchFamily="34" charset="0"/>
              <a:buNone/>
              <a:defRPr/>
            </a:lvl1pPr>
          </a:lstStyle>
          <a:p>
            <a:pPr>
              <a:defRPr/>
            </a:pPr>
            <a:fld id="{5AB4647D-69C8-4AFA-A576-B00405F6E7E7}" type="slidenum">
              <a:rPr lang="zh-CN" altLang="en-US"/>
            </a:fld>
            <a:endParaRPr lang="zh-CN" altLang="en-US" sz="1200"/>
          </a:p>
        </p:txBody>
      </p:sp>
    </p:spTree>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Calibri" panose="020F0502020204030204" pitchFamily="34" charset="0"/>
        <a:ea typeface="微软雅黑" panose="020B0503020204020204" pitchFamily="34" charset="-122"/>
        <a:cs typeface="+mn-cs"/>
      </a:defRPr>
    </a:lvl1pPr>
    <a:lvl2pPr marL="457200" algn="l" defTabSz="0" rtl="0" eaLnBrk="0" fontAlgn="base" hangingPunct="0">
      <a:spcBef>
        <a:spcPct val="30000"/>
      </a:spcBef>
      <a:spcAft>
        <a:spcPct val="0"/>
      </a:spcAft>
      <a:defRPr sz="1200" kern="1200">
        <a:solidFill>
          <a:schemeClr val="tx1"/>
        </a:solidFill>
        <a:latin typeface="Calibri" panose="020F0502020204030204" pitchFamily="34" charset="0"/>
        <a:ea typeface="微软雅黑" panose="020B0503020204020204" pitchFamily="34" charset="-122"/>
        <a:cs typeface="+mn-cs"/>
      </a:defRPr>
    </a:lvl2pPr>
    <a:lvl3pPr marL="914400" algn="l" defTabSz="0" rtl="0" eaLnBrk="0" fontAlgn="base" hangingPunct="0">
      <a:spcBef>
        <a:spcPct val="30000"/>
      </a:spcBef>
      <a:spcAft>
        <a:spcPct val="0"/>
      </a:spcAft>
      <a:defRPr sz="1200" kern="1200">
        <a:solidFill>
          <a:schemeClr val="tx1"/>
        </a:solidFill>
        <a:latin typeface="Calibri" panose="020F0502020204030204" pitchFamily="34" charset="0"/>
        <a:ea typeface="微软雅黑" panose="020B0503020204020204" pitchFamily="34" charset="-122"/>
        <a:cs typeface="+mn-cs"/>
      </a:defRPr>
    </a:lvl3pPr>
    <a:lvl4pPr marL="1371600" algn="l" defTabSz="0" rtl="0" eaLnBrk="0" fontAlgn="base" hangingPunct="0">
      <a:spcBef>
        <a:spcPct val="30000"/>
      </a:spcBef>
      <a:spcAft>
        <a:spcPct val="0"/>
      </a:spcAft>
      <a:defRPr sz="1200" kern="1200">
        <a:solidFill>
          <a:schemeClr val="tx1"/>
        </a:solidFill>
        <a:latin typeface="Calibri" panose="020F0502020204030204" pitchFamily="34" charset="0"/>
        <a:ea typeface="微软雅黑" panose="020B0503020204020204" pitchFamily="34" charset="-122"/>
        <a:cs typeface="+mn-cs"/>
      </a:defRPr>
    </a:lvl4pPr>
    <a:lvl5pPr marL="1828800" algn="l" defTabSz="0" rtl="0" eaLnBrk="0" fontAlgn="base" hangingPunct="0">
      <a:spcBef>
        <a:spcPct val="30000"/>
      </a:spcBef>
      <a:spcAft>
        <a:spcPct val="0"/>
      </a:spcAft>
      <a:defRPr sz="1200" kern="1200">
        <a:solidFill>
          <a:schemeClr val="tx1"/>
        </a:solidFill>
        <a:latin typeface="Calibri" panose="020F0502020204030204" pitchFamily="34" charset="0"/>
        <a:ea typeface="微软雅黑" panose="020B0503020204020204" pitchFamily="34" charset="-122"/>
        <a:cs typeface="+mn-cs"/>
      </a:defRPr>
    </a:lvl5pPr>
    <a:lvl6pPr marL="2286000" algn="l" defTabSz="913765" rtl="0" eaLnBrk="1" latinLnBrk="0" hangingPunct="1">
      <a:defRPr sz="1200" kern="1200">
        <a:solidFill>
          <a:schemeClr val="tx1"/>
        </a:solidFill>
        <a:latin typeface="+mn-lt"/>
        <a:ea typeface="+mn-ea"/>
        <a:cs typeface="+mn-cs"/>
      </a:defRPr>
    </a:lvl6pPr>
    <a:lvl7pPr marL="2742565" algn="l" defTabSz="913765" rtl="0" eaLnBrk="1" latinLnBrk="0" hangingPunct="1">
      <a:defRPr sz="1200" kern="1200">
        <a:solidFill>
          <a:schemeClr val="tx1"/>
        </a:solidFill>
        <a:latin typeface="+mn-lt"/>
        <a:ea typeface="+mn-ea"/>
        <a:cs typeface="+mn-cs"/>
      </a:defRPr>
    </a:lvl7pPr>
    <a:lvl8pPr marL="3199765" algn="l" defTabSz="913765" rtl="0" eaLnBrk="1" latinLnBrk="0" hangingPunct="1">
      <a:defRPr sz="1200" kern="1200">
        <a:solidFill>
          <a:schemeClr val="tx1"/>
        </a:solidFill>
        <a:latin typeface="+mn-lt"/>
        <a:ea typeface="+mn-ea"/>
        <a:cs typeface="+mn-cs"/>
      </a:defRPr>
    </a:lvl8pPr>
    <a:lvl9pPr marL="3656965" algn="l" defTabSz="91376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TextEdit="1"/>
          </p:cNvSpPr>
          <p:nvPr>
            <p:ph type="sldImg"/>
          </p:nvPr>
        </p:nvSpPr>
        <p:spPr>
          <a:xfrm>
            <a:off x="382588" y="685800"/>
            <a:ext cx="6092825" cy="3429000"/>
          </a:xfrm>
        </p:spPr>
      </p:sp>
      <p:sp>
        <p:nvSpPr>
          <p:cNvPr id="64515" name="备注占位符 2"/>
          <p:cNvSpPr>
            <a:spLocks noGrp="1"/>
          </p:cNvSpPr>
          <p:nvPr>
            <p:ph type="body" idx="1"/>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64516" name="日期占位符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alibri" panose="020F0502020204030204" pitchFamily="34" charset="0"/>
                <a:ea typeface="宋体" panose="02010600030101010101" pitchFamily="2" charset="-122"/>
              </a:defRPr>
            </a:lvl1pPr>
            <a:lvl2pPr marL="742950" indent="-285750">
              <a:defRPr sz="2000">
                <a:solidFill>
                  <a:schemeClr val="tx1"/>
                </a:solidFill>
                <a:latin typeface="Calibri" panose="020F0502020204030204" pitchFamily="34" charset="0"/>
                <a:ea typeface="宋体" panose="02010600030101010101" pitchFamily="2" charset="-122"/>
              </a:defRPr>
            </a:lvl2pPr>
            <a:lvl3pPr marL="1143000" indent="-228600">
              <a:defRPr sz="2000">
                <a:solidFill>
                  <a:schemeClr val="tx1"/>
                </a:solidFill>
                <a:latin typeface="Calibri" panose="020F0502020204030204" pitchFamily="34" charset="0"/>
                <a:ea typeface="宋体" panose="02010600030101010101" pitchFamily="2" charset="-122"/>
              </a:defRPr>
            </a:lvl3pPr>
            <a:lvl4pPr marL="1600200" indent="-228600">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marL="2514600" indent="-228600" defTabSz="1028700" eaLnBrk="0" fontAlgn="base" hangingPunct="0">
              <a:spcBef>
                <a:spcPct val="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6pPr>
            <a:lvl7pPr marL="2971800" indent="-228600" defTabSz="1028700" eaLnBrk="0" fontAlgn="base" hangingPunct="0">
              <a:spcBef>
                <a:spcPct val="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7pPr>
            <a:lvl8pPr marL="3429000" indent="-228600" defTabSz="1028700" eaLnBrk="0" fontAlgn="base" hangingPunct="0">
              <a:spcBef>
                <a:spcPct val="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8pPr>
            <a:lvl9pPr marL="3886200" indent="-228600" defTabSz="1028700" eaLnBrk="0" fontAlgn="base" hangingPunct="0">
              <a:spcBef>
                <a:spcPct val="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fld id="{9CE8B06F-0510-4933-97E1-C88AB59EE78E}" type="datetime1">
              <a:rPr lang="zh-CN" altLang="en-US" smtClean="0"/>
            </a:fld>
            <a:endParaRPr lang="zh-CN" altLang="en-US" sz="1200" smtClean="0"/>
          </a:p>
        </p:txBody>
      </p:sp>
      <p:sp>
        <p:nvSpPr>
          <p:cNvPr id="64517" name="灯片编号占位符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alibri" panose="020F0502020204030204" pitchFamily="34" charset="0"/>
                <a:ea typeface="宋体" panose="02010600030101010101" pitchFamily="2" charset="-122"/>
              </a:defRPr>
            </a:lvl1pPr>
            <a:lvl2pPr marL="742950" indent="-285750">
              <a:defRPr sz="2000">
                <a:solidFill>
                  <a:schemeClr val="tx1"/>
                </a:solidFill>
                <a:latin typeface="Calibri" panose="020F0502020204030204" pitchFamily="34" charset="0"/>
                <a:ea typeface="宋体" panose="02010600030101010101" pitchFamily="2" charset="-122"/>
              </a:defRPr>
            </a:lvl2pPr>
            <a:lvl3pPr marL="1143000" indent="-228600">
              <a:defRPr sz="2000">
                <a:solidFill>
                  <a:schemeClr val="tx1"/>
                </a:solidFill>
                <a:latin typeface="Calibri" panose="020F0502020204030204" pitchFamily="34" charset="0"/>
                <a:ea typeface="宋体" panose="02010600030101010101" pitchFamily="2" charset="-122"/>
              </a:defRPr>
            </a:lvl3pPr>
            <a:lvl4pPr marL="1600200" indent="-228600">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marL="2514600" indent="-228600" defTabSz="1028700" eaLnBrk="0" fontAlgn="base" hangingPunct="0">
              <a:spcBef>
                <a:spcPct val="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6pPr>
            <a:lvl7pPr marL="2971800" indent="-228600" defTabSz="1028700" eaLnBrk="0" fontAlgn="base" hangingPunct="0">
              <a:spcBef>
                <a:spcPct val="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7pPr>
            <a:lvl8pPr marL="3429000" indent="-228600" defTabSz="1028700" eaLnBrk="0" fontAlgn="base" hangingPunct="0">
              <a:spcBef>
                <a:spcPct val="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8pPr>
            <a:lvl9pPr marL="3886200" indent="-228600" defTabSz="1028700" eaLnBrk="0" fontAlgn="base" hangingPunct="0">
              <a:spcBef>
                <a:spcPct val="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fld id="{9C7FCC1C-7BC0-4601-8FB7-89D8C98F8CA9}" type="slidenum">
              <a:rPr lang="zh-CN" altLang="en-US" smtClean="0"/>
            </a:fld>
            <a:endParaRPr lang="zh-CN" alt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幻灯片图像占位符 1"/>
          <p:cNvSpPr>
            <a:spLocks noGrp="1" noRot="1" noChangeAspect="1" noTextEdit="1"/>
          </p:cNvSpPr>
          <p:nvPr>
            <p:ph type="sldImg"/>
          </p:nvPr>
        </p:nvSpPr>
        <p:spPr>
          <a:xfrm>
            <a:off x="382588" y="685800"/>
            <a:ext cx="6092825" cy="3429000"/>
          </a:xfrm>
          <a:ln w="12700">
            <a:solidFill>
              <a:srgbClr val="000000"/>
            </a:solidFill>
            <a:miter lim="800000"/>
          </a:ln>
        </p:spPr>
      </p:sp>
      <p:sp>
        <p:nvSpPr>
          <p:cNvPr id="67587" name="备注占位符 2"/>
          <p:cNvSpPr>
            <a:spLocks noGrp="1"/>
          </p:cNvSpPr>
          <p:nvPr>
            <p:ph type="body" idx="1"/>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6758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alibri" panose="020F0502020204030204" pitchFamily="34" charset="0"/>
                <a:ea typeface="宋体" panose="02010600030101010101" pitchFamily="2" charset="-122"/>
              </a:defRPr>
            </a:lvl1pPr>
            <a:lvl2pPr marL="742950" indent="-285750">
              <a:defRPr sz="2000">
                <a:solidFill>
                  <a:schemeClr val="tx1"/>
                </a:solidFill>
                <a:latin typeface="Calibri" panose="020F0502020204030204" pitchFamily="34" charset="0"/>
                <a:ea typeface="宋体" panose="02010600030101010101" pitchFamily="2" charset="-122"/>
              </a:defRPr>
            </a:lvl2pPr>
            <a:lvl3pPr marL="1143000" indent="-228600">
              <a:defRPr sz="2000">
                <a:solidFill>
                  <a:schemeClr val="tx1"/>
                </a:solidFill>
                <a:latin typeface="Calibri" panose="020F0502020204030204" pitchFamily="34" charset="0"/>
                <a:ea typeface="宋体" panose="02010600030101010101" pitchFamily="2" charset="-122"/>
              </a:defRPr>
            </a:lvl3pPr>
            <a:lvl4pPr marL="1600200" indent="-228600">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marL="2514600" indent="-228600" defTabSz="1028700" eaLnBrk="0" fontAlgn="base" hangingPunct="0">
              <a:spcBef>
                <a:spcPct val="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6pPr>
            <a:lvl7pPr marL="2971800" indent="-228600" defTabSz="1028700" eaLnBrk="0" fontAlgn="base" hangingPunct="0">
              <a:spcBef>
                <a:spcPct val="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7pPr>
            <a:lvl8pPr marL="3429000" indent="-228600" defTabSz="1028700" eaLnBrk="0" fontAlgn="base" hangingPunct="0">
              <a:spcBef>
                <a:spcPct val="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8pPr>
            <a:lvl9pPr marL="3886200" indent="-228600" defTabSz="1028700" eaLnBrk="0" fontAlgn="base" hangingPunct="0">
              <a:spcBef>
                <a:spcPct val="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fld id="{16C9644F-A7AC-4ABF-BC89-27A09631E3CA}" type="slidenum">
              <a:rPr lang="zh-CN" altLang="en-US" sz="1200" smtClean="0"/>
            </a:fld>
            <a:endParaRPr lang="zh-CN" alt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Rot="1" noChangeAspect="1" noTextEdit="1"/>
          </p:cNvSpPr>
          <p:nvPr>
            <p:ph type="sldImg"/>
          </p:nvPr>
        </p:nvSpPr>
        <p:spPr>
          <a:ln>
            <a:solidFill>
              <a:srgbClr val="000000">
                <a:alpha val="100000"/>
              </a:srgbClr>
            </a:solidFill>
            <a:miter lim="800000"/>
          </a:ln>
        </p:spPr>
      </p:sp>
      <p:sp>
        <p:nvSpPr>
          <p:cNvPr id="280579" name="Rectangle 3"/>
          <p:cNvSpPr>
            <a:spLocks noGrp="1"/>
          </p:cNvSpPr>
          <p:nvPr>
            <p:ph type="body"/>
          </p:nvPr>
        </p:nvSpPr>
        <p:spPr>
          <a:noFill/>
          <a:ln>
            <a:noFill/>
          </a:ln>
        </p:spPr>
        <p:txBody>
          <a:bodyPr wrap="square" lIns="91440" tIns="45720" rIns="91440" bIns="45720" anchor="t"/>
          <a:lstStyle/>
          <a:p>
            <a:pPr lvl="0" algn="just" eaLnBrk="1" fontAlgn="t" hangingPunct="1">
              <a:lnSpc>
                <a:spcPct val="150000"/>
              </a:lnSpc>
              <a:spcBef>
                <a:spcPct val="0"/>
              </a:spcBef>
            </a:pPr>
            <a:endParaRPr lang="zh-CN" altLang="zh-CN" b="1"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a:xfrm>
            <a:off x="382588" y="685800"/>
            <a:ext cx="6092825" cy="3429000"/>
          </a:xfrm>
        </p:spPr>
      </p:sp>
      <p:sp>
        <p:nvSpPr>
          <p:cNvPr id="70659" name="备注占位符 2"/>
          <p:cNvSpPr>
            <a:spLocks noGrp="1"/>
          </p:cNvSpPr>
          <p:nvPr>
            <p:ph type="body" idx="1"/>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70660" name="日期占位符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alibri" panose="020F0502020204030204" pitchFamily="34" charset="0"/>
                <a:ea typeface="宋体" panose="02010600030101010101" pitchFamily="2" charset="-122"/>
              </a:defRPr>
            </a:lvl1pPr>
            <a:lvl2pPr marL="742950" indent="-285750">
              <a:defRPr sz="2000">
                <a:solidFill>
                  <a:schemeClr val="tx1"/>
                </a:solidFill>
                <a:latin typeface="Calibri" panose="020F0502020204030204" pitchFamily="34" charset="0"/>
                <a:ea typeface="宋体" panose="02010600030101010101" pitchFamily="2" charset="-122"/>
              </a:defRPr>
            </a:lvl2pPr>
            <a:lvl3pPr marL="1143000" indent="-228600">
              <a:defRPr sz="2000">
                <a:solidFill>
                  <a:schemeClr val="tx1"/>
                </a:solidFill>
                <a:latin typeface="Calibri" panose="020F0502020204030204" pitchFamily="34" charset="0"/>
                <a:ea typeface="宋体" panose="02010600030101010101" pitchFamily="2" charset="-122"/>
              </a:defRPr>
            </a:lvl3pPr>
            <a:lvl4pPr marL="1600200" indent="-228600">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marL="2514600" indent="-228600" defTabSz="1028700" eaLnBrk="0" fontAlgn="base" hangingPunct="0">
              <a:spcBef>
                <a:spcPct val="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6pPr>
            <a:lvl7pPr marL="2971800" indent="-228600" defTabSz="1028700" eaLnBrk="0" fontAlgn="base" hangingPunct="0">
              <a:spcBef>
                <a:spcPct val="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7pPr>
            <a:lvl8pPr marL="3429000" indent="-228600" defTabSz="1028700" eaLnBrk="0" fontAlgn="base" hangingPunct="0">
              <a:spcBef>
                <a:spcPct val="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8pPr>
            <a:lvl9pPr marL="3886200" indent="-228600" defTabSz="1028700" eaLnBrk="0" fontAlgn="base" hangingPunct="0">
              <a:spcBef>
                <a:spcPct val="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9pPr>
          </a:lstStyle>
          <a:p>
            <a:fld id="{A826AAD9-B9E4-43FB-9180-3F812D487993}" type="datetime1">
              <a:rPr lang="zh-CN" altLang="en-US" smtClean="0">
                <a:solidFill>
                  <a:prstClr val="black"/>
                </a:solidFill>
              </a:rPr>
            </a:fld>
            <a:endParaRPr lang="zh-CN" altLang="en-US" sz="1200" smtClean="0">
              <a:solidFill>
                <a:prstClr val="black"/>
              </a:solidFill>
            </a:endParaRPr>
          </a:p>
        </p:txBody>
      </p:sp>
      <p:sp>
        <p:nvSpPr>
          <p:cNvPr id="70661" name="灯片编号占位符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alibri" panose="020F0502020204030204" pitchFamily="34" charset="0"/>
                <a:ea typeface="宋体" panose="02010600030101010101" pitchFamily="2" charset="-122"/>
              </a:defRPr>
            </a:lvl1pPr>
            <a:lvl2pPr marL="742950" indent="-285750">
              <a:defRPr sz="2000">
                <a:solidFill>
                  <a:schemeClr val="tx1"/>
                </a:solidFill>
                <a:latin typeface="Calibri" panose="020F0502020204030204" pitchFamily="34" charset="0"/>
                <a:ea typeface="宋体" panose="02010600030101010101" pitchFamily="2" charset="-122"/>
              </a:defRPr>
            </a:lvl2pPr>
            <a:lvl3pPr marL="1143000" indent="-228600">
              <a:defRPr sz="2000">
                <a:solidFill>
                  <a:schemeClr val="tx1"/>
                </a:solidFill>
                <a:latin typeface="Calibri" panose="020F0502020204030204" pitchFamily="34" charset="0"/>
                <a:ea typeface="宋体" panose="02010600030101010101" pitchFamily="2" charset="-122"/>
              </a:defRPr>
            </a:lvl3pPr>
            <a:lvl4pPr marL="1600200" indent="-228600">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marL="2514600" indent="-228600" defTabSz="1028700" eaLnBrk="0" fontAlgn="base" hangingPunct="0">
              <a:spcBef>
                <a:spcPct val="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6pPr>
            <a:lvl7pPr marL="2971800" indent="-228600" defTabSz="1028700" eaLnBrk="0" fontAlgn="base" hangingPunct="0">
              <a:spcBef>
                <a:spcPct val="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7pPr>
            <a:lvl8pPr marL="3429000" indent="-228600" defTabSz="1028700" eaLnBrk="0" fontAlgn="base" hangingPunct="0">
              <a:spcBef>
                <a:spcPct val="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8pPr>
            <a:lvl9pPr marL="3886200" indent="-228600" defTabSz="1028700" eaLnBrk="0" fontAlgn="base" hangingPunct="0">
              <a:spcBef>
                <a:spcPct val="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9pPr>
          </a:lstStyle>
          <a:p>
            <a:fld id="{E1B5D1FD-5568-4432-BA01-8129F78266D0}" type="slidenum">
              <a:rPr lang="zh-CN" altLang="en-US" smtClean="0">
                <a:solidFill>
                  <a:prstClr val="black"/>
                </a:solidFill>
              </a:rPr>
            </a:fld>
            <a:endParaRPr lang="zh-CN" altLang="en-US" sz="1200" smtClean="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a:xfrm>
            <a:off x="382588" y="685800"/>
            <a:ext cx="6092825" cy="3429000"/>
          </a:xfrm>
        </p:spPr>
      </p:sp>
      <p:sp>
        <p:nvSpPr>
          <p:cNvPr id="70659" name="备注占位符 2"/>
          <p:cNvSpPr>
            <a:spLocks noGrp="1"/>
          </p:cNvSpPr>
          <p:nvPr>
            <p:ph type="body" idx="1"/>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70660" name="日期占位符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alibri" panose="020F0502020204030204" pitchFamily="34" charset="0"/>
                <a:ea typeface="宋体" panose="02010600030101010101" pitchFamily="2" charset="-122"/>
              </a:defRPr>
            </a:lvl1pPr>
            <a:lvl2pPr marL="742950" indent="-285750">
              <a:defRPr sz="2000">
                <a:solidFill>
                  <a:schemeClr val="tx1"/>
                </a:solidFill>
                <a:latin typeface="Calibri" panose="020F0502020204030204" pitchFamily="34" charset="0"/>
                <a:ea typeface="宋体" panose="02010600030101010101" pitchFamily="2" charset="-122"/>
              </a:defRPr>
            </a:lvl2pPr>
            <a:lvl3pPr marL="1143000" indent="-228600">
              <a:defRPr sz="2000">
                <a:solidFill>
                  <a:schemeClr val="tx1"/>
                </a:solidFill>
                <a:latin typeface="Calibri" panose="020F0502020204030204" pitchFamily="34" charset="0"/>
                <a:ea typeface="宋体" panose="02010600030101010101" pitchFamily="2" charset="-122"/>
              </a:defRPr>
            </a:lvl3pPr>
            <a:lvl4pPr marL="1600200" indent="-228600">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marL="2514600" indent="-228600" defTabSz="1028700" eaLnBrk="0" fontAlgn="base" hangingPunct="0">
              <a:spcBef>
                <a:spcPct val="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6pPr>
            <a:lvl7pPr marL="2971800" indent="-228600" defTabSz="1028700" eaLnBrk="0" fontAlgn="base" hangingPunct="0">
              <a:spcBef>
                <a:spcPct val="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7pPr>
            <a:lvl8pPr marL="3429000" indent="-228600" defTabSz="1028700" eaLnBrk="0" fontAlgn="base" hangingPunct="0">
              <a:spcBef>
                <a:spcPct val="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8pPr>
            <a:lvl9pPr marL="3886200" indent="-228600" defTabSz="1028700" eaLnBrk="0" fontAlgn="base" hangingPunct="0">
              <a:spcBef>
                <a:spcPct val="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9pPr>
          </a:lstStyle>
          <a:p>
            <a:fld id="{A826AAD9-B9E4-43FB-9180-3F812D487993}" type="datetime1">
              <a:rPr lang="zh-CN" altLang="en-US" smtClean="0">
                <a:solidFill>
                  <a:prstClr val="black"/>
                </a:solidFill>
              </a:rPr>
            </a:fld>
            <a:endParaRPr lang="zh-CN" altLang="en-US" sz="1200" smtClean="0">
              <a:solidFill>
                <a:prstClr val="black"/>
              </a:solidFill>
            </a:endParaRPr>
          </a:p>
        </p:txBody>
      </p:sp>
      <p:sp>
        <p:nvSpPr>
          <p:cNvPr id="70661" name="灯片编号占位符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alibri" panose="020F0502020204030204" pitchFamily="34" charset="0"/>
                <a:ea typeface="宋体" panose="02010600030101010101" pitchFamily="2" charset="-122"/>
              </a:defRPr>
            </a:lvl1pPr>
            <a:lvl2pPr marL="742950" indent="-285750">
              <a:defRPr sz="2000">
                <a:solidFill>
                  <a:schemeClr val="tx1"/>
                </a:solidFill>
                <a:latin typeface="Calibri" panose="020F0502020204030204" pitchFamily="34" charset="0"/>
                <a:ea typeface="宋体" panose="02010600030101010101" pitchFamily="2" charset="-122"/>
              </a:defRPr>
            </a:lvl2pPr>
            <a:lvl3pPr marL="1143000" indent="-228600">
              <a:defRPr sz="2000">
                <a:solidFill>
                  <a:schemeClr val="tx1"/>
                </a:solidFill>
                <a:latin typeface="Calibri" panose="020F0502020204030204" pitchFamily="34" charset="0"/>
                <a:ea typeface="宋体" panose="02010600030101010101" pitchFamily="2" charset="-122"/>
              </a:defRPr>
            </a:lvl3pPr>
            <a:lvl4pPr marL="1600200" indent="-228600">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marL="2514600" indent="-228600" defTabSz="1028700" eaLnBrk="0" fontAlgn="base" hangingPunct="0">
              <a:spcBef>
                <a:spcPct val="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6pPr>
            <a:lvl7pPr marL="2971800" indent="-228600" defTabSz="1028700" eaLnBrk="0" fontAlgn="base" hangingPunct="0">
              <a:spcBef>
                <a:spcPct val="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7pPr>
            <a:lvl8pPr marL="3429000" indent="-228600" defTabSz="1028700" eaLnBrk="0" fontAlgn="base" hangingPunct="0">
              <a:spcBef>
                <a:spcPct val="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8pPr>
            <a:lvl9pPr marL="3886200" indent="-228600" defTabSz="1028700" eaLnBrk="0" fontAlgn="base" hangingPunct="0">
              <a:spcBef>
                <a:spcPct val="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9pPr>
          </a:lstStyle>
          <a:p>
            <a:fld id="{E1B5D1FD-5568-4432-BA01-8129F78266D0}" type="slidenum">
              <a:rPr lang="zh-CN" altLang="en-US" smtClean="0">
                <a:solidFill>
                  <a:prstClr val="black"/>
                </a:solidFill>
              </a:rPr>
            </a:fld>
            <a:endParaRPr lang="zh-CN" altLang="en-US" sz="1200" smtClean="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a:xfrm>
            <a:off x="382588" y="685800"/>
            <a:ext cx="6092825" cy="3429000"/>
          </a:xfrm>
        </p:spPr>
      </p:sp>
      <p:sp>
        <p:nvSpPr>
          <p:cNvPr id="70659" name="备注占位符 2"/>
          <p:cNvSpPr>
            <a:spLocks noGrp="1"/>
          </p:cNvSpPr>
          <p:nvPr>
            <p:ph type="body" idx="1"/>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70660" name="日期占位符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alibri" panose="020F0502020204030204" pitchFamily="34" charset="0"/>
                <a:ea typeface="宋体" panose="02010600030101010101" pitchFamily="2" charset="-122"/>
              </a:defRPr>
            </a:lvl1pPr>
            <a:lvl2pPr marL="742950" indent="-285750">
              <a:defRPr sz="2000">
                <a:solidFill>
                  <a:schemeClr val="tx1"/>
                </a:solidFill>
                <a:latin typeface="Calibri" panose="020F0502020204030204" pitchFamily="34" charset="0"/>
                <a:ea typeface="宋体" panose="02010600030101010101" pitchFamily="2" charset="-122"/>
              </a:defRPr>
            </a:lvl2pPr>
            <a:lvl3pPr marL="1143000" indent="-228600">
              <a:defRPr sz="2000">
                <a:solidFill>
                  <a:schemeClr val="tx1"/>
                </a:solidFill>
                <a:latin typeface="Calibri" panose="020F0502020204030204" pitchFamily="34" charset="0"/>
                <a:ea typeface="宋体" panose="02010600030101010101" pitchFamily="2" charset="-122"/>
              </a:defRPr>
            </a:lvl3pPr>
            <a:lvl4pPr marL="1600200" indent="-228600">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marL="2514600" indent="-228600" defTabSz="1028700" eaLnBrk="0" fontAlgn="base" hangingPunct="0">
              <a:spcBef>
                <a:spcPct val="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6pPr>
            <a:lvl7pPr marL="2971800" indent="-228600" defTabSz="1028700" eaLnBrk="0" fontAlgn="base" hangingPunct="0">
              <a:spcBef>
                <a:spcPct val="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7pPr>
            <a:lvl8pPr marL="3429000" indent="-228600" defTabSz="1028700" eaLnBrk="0" fontAlgn="base" hangingPunct="0">
              <a:spcBef>
                <a:spcPct val="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8pPr>
            <a:lvl9pPr marL="3886200" indent="-228600" defTabSz="1028700" eaLnBrk="0" fontAlgn="base" hangingPunct="0">
              <a:spcBef>
                <a:spcPct val="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9pPr>
          </a:lstStyle>
          <a:p>
            <a:fld id="{A826AAD9-B9E4-43FB-9180-3F812D487993}" type="datetime1">
              <a:rPr lang="zh-CN" altLang="en-US" smtClean="0">
                <a:solidFill>
                  <a:prstClr val="black"/>
                </a:solidFill>
              </a:rPr>
            </a:fld>
            <a:endParaRPr lang="zh-CN" altLang="en-US" sz="1200" smtClean="0">
              <a:solidFill>
                <a:prstClr val="black"/>
              </a:solidFill>
            </a:endParaRPr>
          </a:p>
        </p:txBody>
      </p:sp>
      <p:sp>
        <p:nvSpPr>
          <p:cNvPr id="70661" name="灯片编号占位符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alibri" panose="020F0502020204030204" pitchFamily="34" charset="0"/>
                <a:ea typeface="宋体" panose="02010600030101010101" pitchFamily="2" charset="-122"/>
              </a:defRPr>
            </a:lvl1pPr>
            <a:lvl2pPr marL="742950" indent="-285750">
              <a:defRPr sz="2000">
                <a:solidFill>
                  <a:schemeClr val="tx1"/>
                </a:solidFill>
                <a:latin typeface="Calibri" panose="020F0502020204030204" pitchFamily="34" charset="0"/>
                <a:ea typeface="宋体" panose="02010600030101010101" pitchFamily="2" charset="-122"/>
              </a:defRPr>
            </a:lvl2pPr>
            <a:lvl3pPr marL="1143000" indent="-228600">
              <a:defRPr sz="2000">
                <a:solidFill>
                  <a:schemeClr val="tx1"/>
                </a:solidFill>
                <a:latin typeface="Calibri" panose="020F0502020204030204" pitchFamily="34" charset="0"/>
                <a:ea typeface="宋体" panose="02010600030101010101" pitchFamily="2" charset="-122"/>
              </a:defRPr>
            </a:lvl3pPr>
            <a:lvl4pPr marL="1600200" indent="-228600">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marL="2514600" indent="-228600" defTabSz="1028700" eaLnBrk="0" fontAlgn="base" hangingPunct="0">
              <a:spcBef>
                <a:spcPct val="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6pPr>
            <a:lvl7pPr marL="2971800" indent="-228600" defTabSz="1028700" eaLnBrk="0" fontAlgn="base" hangingPunct="0">
              <a:spcBef>
                <a:spcPct val="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7pPr>
            <a:lvl8pPr marL="3429000" indent="-228600" defTabSz="1028700" eaLnBrk="0" fontAlgn="base" hangingPunct="0">
              <a:spcBef>
                <a:spcPct val="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8pPr>
            <a:lvl9pPr marL="3886200" indent="-228600" defTabSz="1028700" eaLnBrk="0" fontAlgn="base" hangingPunct="0">
              <a:spcBef>
                <a:spcPct val="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9pPr>
          </a:lstStyle>
          <a:p>
            <a:fld id="{E1B5D1FD-5568-4432-BA01-8129F78266D0}" type="slidenum">
              <a:rPr lang="zh-CN" altLang="en-US" smtClean="0">
                <a:solidFill>
                  <a:prstClr val="black"/>
                </a:solidFill>
              </a:rPr>
            </a:fld>
            <a:endParaRPr lang="zh-CN" altLang="en-US" sz="1200" smtClean="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a:xfrm>
            <a:off x="382588" y="685800"/>
            <a:ext cx="6092825" cy="3429000"/>
          </a:xfrm>
        </p:spPr>
      </p:sp>
      <p:sp>
        <p:nvSpPr>
          <p:cNvPr id="70659" name="备注占位符 2"/>
          <p:cNvSpPr>
            <a:spLocks noGrp="1"/>
          </p:cNvSpPr>
          <p:nvPr>
            <p:ph type="body" idx="1"/>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70660" name="日期占位符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alibri" panose="020F0502020204030204" pitchFamily="34" charset="0"/>
                <a:ea typeface="宋体" panose="02010600030101010101" pitchFamily="2" charset="-122"/>
              </a:defRPr>
            </a:lvl1pPr>
            <a:lvl2pPr marL="742950" indent="-285750">
              <a:defRPr sz="2000">
                <a:solidFill>
                  <a:schemeClr val="tx1"/>
                </a:solidFill>
                <a:latin typeface="Calibri" panose="020F0502020204030204" pitchFamily="34" charset="0"/>
                <a:ea typeface="宋体" panose="02010600030101010101" pitchFamily="2" charset="-122"/>
              </a:defRPr>
            </a:lvl2pPr>
            <a:lvl3pPr marL="1143000" indent="-228600">
              <a:defRPr sz="2000">
                <a:solidFill>
                  <a:schemeClr val="tx1"/>
                </a:solidFill>
                <a:latin typeface="Calibri" panose="020F0502020204030204" pitchFamily="34" charset="0"/>
                <a:ea typeface="宋体" panose="02010600030101010101" pitchFamily="2" charset="-122"/>
              </a:defRPr>
            </a:lvl3pPr>
            <a:lvl4pPr marL="1600200" indent="-228600">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marL="2514600" indent="-228600" defTabSz="1028700" eaLnBrk="0" fontAlgn="base" hangingPunct="0">
              <a:spcBef>
                <a:spcPct val="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6pPr>
            <a:lvl7pPr marL="2971800" indent="-228600" defTabSz="1028700" eaLnBrk="0" fontAlgn="base" hangingPunct="0">
              <a:spcBef>
                <a:spcPct val="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7pPr>
            <a:lvl8pPr marL="3429000" indent="-228600" defTabSz="1028700" eaLnBrk="0" fontAlgn="base" hangingPunct="0">
              <a:spcBef>
                <a:spcPct val="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8pPr>
            <a:lvl9pPr marL="3886200" indent="-228600" defTabSz="1028700" eaLnBrk="0" fontAlgn="base" hangingPunct="0">
              <a:spcBef>
                <a:spcPct val="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9pPr>
          </a:lstStyle>
          <a:p>
            <a:fld id="{A826AAD9-B9E4-43FB-9180-3F812D487993}" type="datetime1">
              <a:rPr lang="zh-CN" altLang="en-US" smtClean="0">
                <a:solidFill>
                  <a:prstClr val="black"/>
                </a:solidFill>
              </a:rPr>
            </a:fld>
            <a:endParaRPr lang="zh-CN" altLang="en-US" sz="1200" smtClean="0">
              <a:solidFill>
                <a:prstClr val="black"/>
              </a:solidFill>
            </a:endParaRPr>
          </a:p>
        </p:txBody>
      </p:sp>
      <p:sp>
        <p:nvSpPr>
          <p:cNvPr id="70661" name="灯片编号占位符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alibri" panose="020F0502020204030204" pitchFamily="34" charset="0"/>
                <a:ea typeface="宋体" panose="02010600030101010101" pitchFamily="2" charset="-122"/>
              </a:defRPr>
            </a:lvl1pPr>
            <a:lvl2pPr marL="742950" indent="-285750">
              <a:defRPr sz="2000">
                <a:solidFill>
                  <a:schemeClr val="tx1"/>
                </a:solidFill>
                <a:latin typeface="Calibri" panose="020F0502020204030204" pitchFamily="34" charset="0"/>
                <a:ea typeface="宋体" panose="02010600030101010101" pitchFamily="2" charset="-122"/>
              </a:defRPr>
            </a:lvl2pPr>
            <a:lvl3pPr marL="1143000" indent="-228600">
              <a:defRPr sz="2000">
                <a:solidFill>
                  <a:schemeClr val="tx1"/>
                </a:solidFill>
                <a:latin typeface="Calibri" panose="020F0502020204030204" pitchFamily="34" charset="0"/>
                <a:ea typeface="宋体" panose="02010600030101010101" pitchFamily="2" charset="-122"/>
              </a:defRPr>
            </a:lvl3pPr>
            <a:lvl4pPr marL="1600200" indent="-228600">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marL="2514600" indent="-228600" defTabSz="1028700" eaLnBrk="0" fontAlgn="base" hangingPunct="0">
              <a:spcBef>
                <a:spcPct val="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6pPr>
            <a:lvl7pPr marL="2971800" indent="-228600" defTabSz="1028700" eaLnBrk="0" fontAlgn="base" hangingPunct="0">
              <a:spcBef>
                <a:spcPct val="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7pPr>
            <a:lvl8pPr marL="3429000" indent="-228600" defTabSz="1028700" eaLnBrk="0" fontAlgn="base" hangingPunct="0">
              <a:spcBef>
                <a:spcPct val="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8pPr>
            <a:lvl9pPr marL="3886200" indent="-228600" defTabSz="1028700" eaLnBrk="0" fontAlgn="base" hangingPunct="0">
              <a:spcBef>
                <a:spcPct val="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9pPr>
          </a:lstStyle>
          <a:p>
            <a:fld id="{E1B5D1FD-5568-4432-BA01-8129F78266D0}" type="slidenum">
              <a:rPr lang="zh-CN" altLang="en-US" smtClean="0">
                <a:solidFill>
                  <a:prstClr val="black"/>
                </a:solidFill>
              </a:rPr>
            </a:fld>
            <a:endParaRPr lang="zh-CN" altLang="en-US" sz="1200" smtClean="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3" y="2130425"/>
            <a:ext cx="10361612" cy="1471613"/>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3" y="3887788"/>
            <a:ext cx="8532813"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2565" indent="0" algn="ctr">
              <a:buNone/>
              <a:defRPr/>
            </a:lvl7pPr>
            <a:lvl8pPr marL="3199765" indent="0" algn="ctr">
              <a:buNone/>
              <a:defRPr/>
            </a:lvl8pPr>
            <a:lvl9pPr marL="3656965" indent="0" algn="ctr">
              <a:buNone/>
              <a:defRPr/>
            </a:lvl9pPr>
          </a:lstStyle>
          <a:p>
            <a:r>
              <a:rPr lang="zh-CN" altLang="en-US" smtClean="0"/>
              <a:t>单击此处编辑母版副标题样式</a:t>
            </a:r>
            <a:endParaRPr lang="zh-CN" altLang="en-US"/>
          </a:p>
        </p:txBody>
      </p:sp>
      <p:sp>
        <p:nvSpPr>
          <p:cNvPr id="4" name="页脚占位符 3"/>
          <p:cNvSpPr>
            <a:spLocks noGrp="1"/>
          </p:cNvSpPr>
          <p:nvPr>
            <p:ph type="ftr" sz="quarter" idx="10"/>
          </p:nvPr>
        </p:nvSpPr>
        <p:spPr/>
        <p:txBody>
          <a:bodyPr/>
          <a:lstStyle>
            <a:lvl1pPr>
              <a:defRPr/>
            </a:lvl1pPr>
          </a:lstStyle>
          <a:p>
            <a:pPr>
              <a:defRPr/>
            </a:pPr>
            <a:endParaRPr lang="zh-CN" altLang="zh-CN"/>
          </a:p>
        </p:txBody>
      </p:sp>
      <p:sp>
        <p:nvSpPr>
          <p:cNvPr id="5" name="灯片编号占位符 4"/>
          <p:cNvSpPr>
            <a:spLocks noGrp="1"/>
          </p:cNvSpPr>
          <p:nvPr>
            <p:ph type="sldNum" sz="quarter" idx="11"/>
          </p:nvPr>
        </p:nvSpPr>
        <p:spPr/>
        <p:txBody>
          <a:bodyPr/>
          <a:lstStyle>
            <a:lvl1pPr>
              <a:defRPr/>
            </a:lvl1pPr>
          </a:lstStyle>
          <a:p>
            <a:pPr>
              <a:defRPr/>
            </a:pPr>
            <a:fld id="{116E7A63-7501-4ACF-862D-C5E769848EAC}" type="slidenum">
              <a:rPr lang="zh-CN" altLang="en-US"/>
            </a:fld>
            <a:endParaRPr lang="zh-CN" altLang="en-US" sz="1800">
              <a:solidFill>
                <a:schemeClr val="tx1"/>
              </a:solidFill>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页脚占位符 3"/>
          <p:cNvSpPr>
            <a:spLocks noGrp="1"/>
          </p:cNvSpPr>
          <p:nvPr>
            <p:ph type="ftr" sz="quarter" idx="10"/>
          </p:nvPr>
        </p:nvSpPr>
        <p:spPr/>
        <p:txBody>
          <a:bodyPr/>
          <a:lstStyle>
            <a:lvl1pPr>
              <a:defRPr/>
            </a:lvl1pPr>
          </a:lstStyle>
          <a:p>
            <a:pPr>
              <a:defRPr/>
            </a:pPr>
            <a:endParaRPr lang="zh-CN" altLang="zh-CN"/>
          </a:p>
        </p:txBody>
      </p:sp>
      <p:sp>
        <p:nvSpPr>
          <p:cNvPr id="5" name="灯片编号占位符 4"/>
          <p:cNvSpPr>
            <a:spLocks noGrp="1"/>
          </p:cNvSpPr>
          <p:nvPr>
            <p:ph type="sldNum" sz="quarter" idx="11"/>
          </p:nvPr>
        </p:nvSpPr>
        <p:spPr/>
        <p:txBody>
          <a:bodyPr/>
          <a:lstStyle>
            <a:lvl1pPr>
              <a:defRPr/>
            </a:lvl1pPr>
          </a:lstStyle>
          <a:p>
            <a:pPr>
              <a:defRPr/>
            </a:pPr>
            <a:fld id="{58A319C7-C806-450C-9B6B-1C5671F9F46F}" type="slidenum">
              <a:rPr lang="zh-CN" altLang="en-US"/>
            </a:fld>
            <a:endParaRPr lang="zh-CN" altLang="en-US" sz="1800">
              <a:solidFill>
                <a:schemeClr val="tx1"/>
              </a:solidFill>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88402" y="430213"/>
            <a:ext cx="2741612" cy="54038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58800" y="430213"/>
            <a:ext cx="8077200" cy="540385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页脚占位符 3"/>
          <p:cNvSpPr>
            <a:spLocks noGrp="1"/>
          </p:cNvSpPr>
          <p:nvPr>
            <p:ph type="ftr" sz="quarter" idx="10"/>
          </p:nvPr>
        </p:nvSpPr>
        <p:spPr/>
        <p:txBody>
          <a:bodyPr/>
          <a:lstStyle>
            <a:lvl1pPr>
              <a:defRPr/>
            </a:lvl1pPr>
          </a:lstStyle>
          <a:p>
            <a:pPr>
              <a:defRPr/>
            </a:pPr>
            <a:endParaRPr lang="zh-CN" altLang="zh-CN"/>
          </a:p>
        </p:txBody>
      </p:sp>
      <p:sp>
        <p:nvSpPr>
          <p:cNvPr id="5" name="灯片编号占位符 4"/>
          <p:cNvSpPr>
            <a:spLocks noGrp="1"/>
          </p:cNvSpPr>
          <p:nvPr>
            <p:ph type="sldNum" sz="quarter" idx="11"/>
          </p:nvPr>
        </p:nvSpPr>
        <p:spPr/>
        <p:txBody>
          <a:bodyPr/>
          <a:lstStyle>
            <a:lvl1pPr>
              <a:defRPr/>
            </a:lvl1pPr>
          </a:lstStyle>
          <a:p>
            <a:pPr>
              <a:defRPr/>
            </a:pPr>
            <a:fld id="{E9CFC3A8-19EC-4943-8496-C8BF2A678BFE}" type="slidenum">
              <a:rPr lang="zh-CN" altLang="en-US"/>
            </a:fld>
            <a:endParaRPr lang="zh-CN" altLang="en-US" sz="1800">
              <a:solidFill>
                <a:schemeClr val="tx1"/>
              </a:solidFill>
            </a:endParaRP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558803" y="430215"/>
            <a:ext cx="10971213" cy="542925"/>
          </a:xfrm>
        </p:spPr>
        <p:txBody>
          <a:bodyPr/>
          <a:lstStyle/>
          <a:p>
            <a:r>
              <a:rPr lang="zh-CN" altLang="en-US" smtClean="0"/>
              <a:t>单击此处编辑母版标题样式</a:t>
            </a:r>
            <a:endParaRPr lang="zh-CN" altLang="en-US"/>
          </a:p>
        </p:txBody>
      </p:sp>
      <p:sp>
        <p:nvSpPr>
          <p:cNvPr id="3" name="页脚占位符 2"/>
          <p:cNvSpPr>
            <a:spLocks noGrp="1"/>
          </p:cNvSpPr>
          <p:nvPr>
            <p:ph type="ftr" sz="quarter" idx="10"/>
          </p:nvPr>
        </p:nvSpPr>
        <p:spPr/>
        <p:txBody>
          <a:bodyPr/>
          <a:lstStyle>
            <a:lvl1pPr>
              <a:defRPr/>
            </a:lvl1pPr>
          </a:lstStyle>
          <a:p>
            <a:pPr>
              <a:defRPr/>
            </a:pPr>
            <a:endParaRPr lang="zh-CN" altLang="zh-CN"/>
          </a:p>
        </p:txBody>
      </p:sp>
      <p:sp>
        <p:nvSpPr>
          <p:cNvPr id="4" name="灯片编号占位符 3"/>
          <p:cNvSpPr>
            <a:spLocks noGrp="1"/>
          </p:cNvSpPr>
          <p:nvPr>
            <p:ph type="sldNum" sz="quarter" idx="11"/>
          </p:nvPr>
        </p:nvSpPr>
        <p:spPr/>
        <p:txBody>
          <a:bodyPr/>
          <a:lstStyle>
            <a:lvl1pPr>
              <a:defRPr/>
            </a:lvl1pPr>
          </a:lstStyle>
          <a:p>
            <a:pPr>
              <a:defRPr/>
            </a:pPr>
            <a:fld id="{023F64F1-95DA-4F3F-8F57-6A886B6FAAAE}" type="slidenum">
              <a:rPr lang="zh-CN" altLang="en-US"/>
            </a:fld>
            <a:endParaRPr lang="zh-CN" altLang="en-US" sz="1800">
              <a:solidFill>
                <a:schemeClr val="tx1"/>
              </a:solidFill>
            </a:endParaRP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9_标题和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6" name="灯片编号占位符 5"/>
          <p:cNvSpPr>
            <a:spLocks noGrp="1"/>
          </p:cNvSpPr>
          <p:nvPr>
            <p:ph type="sldNum" sz="quarter" idx="4"/>
          </p:nvPr>
        </p:nvSpPr>
        <p:spPr>
          <a:xfrm>
            <a:off x="11663128" y="6213568"/>
            <a:ext cx="2844356" cy="366252"/>
          </a:xfrm>
          <a:prstGeom prst="rect">
            <a:avLst/>
          </a:prstGeom>
        </p:spPr>
        <p:txBody>
          <a:bodyPr lIns="91438" tIns="45719" rIns="91438" bIns="45719"/>
          <a:lstStyle/>
          <a:p>
            <a:pPr lvl="0" eaLnBrk="1" hangingPunct="1"/>
            <a:fld id="{9A0DB2DC-4C9A-4742-B13C-FB6460FD3503}" type="slidenum">
              <a:rPr lang="en-US" altLang="zh-CN" dirty="0"/>
            </a:fld>
            <a:endParaRPr lang="en-US" altLang="zh-CN" dirty="0"/>
          </a:p>
        </p:txBody>
      </p:sp>
    </p:spTree>
  </p:cSld>
  <p:clrMapOvr>
    <a:masterClrMapping/>
  </p:clrMapOvr>
  <p:transition spd="med">
    <p:circl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仅标题">
    <p:spTree>
      <p:nvGrpSpPr>
        <p:cNvPr id="1" name=""/>
        <p:cNvGrpSpPr/>
        <p:nvPr/>
      </p:nvGrpSpPr>
      <p:grpSpPr>
        <a:xfrm>
          <a:off x="0" y="0"/>
          <a:ext cx="0" cy="0"/>
          <a:chOff x="0" y="0"/>
          <a:chExt cx="0" cy="0"/>
        </a:xfrm>
      </p:grpSpPr>
      <p:sp>
        <p:nvSpPr>
          <p:cNvPr id="12" name="灯片编号占位符 5"/>
          <p:cNvSpPr>
            <a:spLocks noGrp="1"/>
          </p:cNvSpPr>
          <p:nvPr>
            <p:ph type="sldNum" sz="quarter" idx="4"/>
          </p:nvPr>
        </p:nvSpPr>
        <p:spPr>
          <a:xfrm>
            <a:off x="11663128" y="6213568"/>
            <a:ext cx="2844356" cy="366252"/>
          </a:xfrm>
          <a:prstGeom prst="rect">
            <a:avLst/>
          </a:prstGeom>
        </p:spPr>
        <p:txBody>
          <a:bodyPr vert="horz" lIns="91438" tIns="45719" rIns="91438" bIns="45719" rtlCol="0" anchor="ctr"/>
          <a:lstStyle/>
          <a:p>
            <a:pPr algn="r"/>
            <a:fld id="{9A0DB2DC-4C9A-4742-B13C-FB6460FD3503}" type="slidenum">
              <a:rPr lang="en-US" altLang="zh-CN" dirty="0"/>
            </a:fld>
            <a:endParaRPr lang="en-US" altLang="zh-CN" dirty="0"/>
          </a:p>
        </p:txBody>
      </p:sp>
      <p:sp>
        <p:nvSpPr>
          <p:cNvPr id="2" name="日期占位符 1"/>
          <p:cNvSpPr>
            <a:spLocks noGrp="1"/>
          </p:cNvSpPr>
          <p:nvPr>
            <p:ph type="dt" sz="half" idx="10"/>
          </p:nvPr>
        </p:nvSpPr>
        <p:spPr>
          <a:xfrm>
            <a:off x="609505" y="6357528"/>
            <a:ext cx="2844356" cy="366252"/>
          </a:xfrm>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0508A4A4-0078-4039-9751-2B5912BF1AEA}" type="datetimeFigureOut">
              <a:rPr kumimoji="0" lang="zh-CN" altLang="en-US" sz="9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rPr>
            </a:fld>
            <a:endParaRPr kumimoji="0" lang="zh-CN" altLang="en-US" sz="9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8_标题和内容">
    <p:spTree>
      <p:nvGrpSpPr>
        <p:cNvPr id="1" name=""/>
        <p:cNvGrpSpPr/>
        <p:nvPr/>
      </p:nvGrpSpPr>
      <p:grpSpPr>
        <a:xfrm>
          <a:off x="0" y="0"/>
          <a:ext cx="0" cy="0"/>
          <a:chOff x="0" y="0"/>
          <a:chExt cx="0" cy="0"/>
        </a:xfrm>
      </p:grpSpPr>
      <p:sp>
        <p:nvSpPr>
          <p:cNvPr id="12" name="灯片编号占位符 5"/>
          <p:cNvSpPr>
            <a:spLocks noGrp="1"/>
          </p:cNvSpPr>
          <p:nvPr>
            <p:ph type="sldNum" sz="quarter" idx="4"/>
          </p:nvPr>
        </p:nvSpPr>
        <p:spPr>
          <a:xfrm>
            <a:off x="11663128" y="6213568"/>
            <a:ext cx="2844356" cy="366252"/>
          </a:xfrm>
          <a:prstGeom prst="rect">
            <a:avLst/>
          </a:prstGeom>
        </p:spPr>
        <p:txBody>
          <a:bodyPr vert="horz" lIns="91438" tIns="45719" rIns="91438" bIns="45719" rtlCol="0" anchor="ctr"/>
          <a:lstStyle/>
          <a:p>
            <a:pPr algn="r"/>
            <a:fld id="{9A0DB2DC-4C9A-4742-B13C-FB6460FD3503}" type="slidenum">
              <a:rPr lang="en-US" altLang="zh-CN" dirty="0"/>
            </a:fld>
            <a:endParaRPr lang="en-US" altLang="zh-CN" dirty="0"/>
          </a:p>
        </p:txBody>
      </p:sp>
      <p:sp>
        <p:nvSpPr>
          <p:cNvPr id="2" name="日期占位符 1"/>
          <p:cNvSpPr>
            <a:spLocks noGrp="1"/>
          </p:cNvSpPr>
          <p:nvPr>
            <p:ph type="dt" sz="half" idx="10"/>
          </p:nvPr>
        </p:nvSpPr>
        <p:spPr>
          <a:xfrm>
            <a:off x="609505" y="6357528"/>
            <a:ext cx="2844356" cy="366252"/>
          </a:xfrm>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0508A4A4-0078-4039-9751-2B5912BF1AEA}" type="datetimeFigureOut">
              <a:rPr kumimoji="0" lang="zh-CN" altLang="en-US" sz="9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rPr>
            </a:fld>
            <a:endParaRPr kumimoji="0" lang="zh-CN" altLang="en-US" sz="9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spd="med">
    <p:circl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标题和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6" name="灯片编号占位符 5"/>
          <p:cNvSpPr>
            <a:spLocks noGrp="1"/>
          </p:cNvSpPr>
          <p:nvPr>
            <p:ph type="sldNum" sz="quarter" idx="4"/>
          </p:nvPr>
        </p:nvSpPr>
        <p:spPr>
          <a:xfrm>
            <a:off x="11663128" y="6213568"/>
            <a:ext cx="2844356" cy="366252"/>
          </a:xfrm>
          <a:prstGeom prst="rect">
            <a:avLst/>
          </a:prstGeom>
        </p:spPr>
        <p:txBody>
          <a:bodyPr lIns="91438" tIns="45719" rIns="91438" bIns="45719"/>
          <a:lstStyle/>
          <a:p>
            <a:pPr lvl="0" eaLnBrk="1" hangingPunct="1"/>
            <a:fld id="{9A0DB2DC-4C9A-4742-B13C-FB6460FD3503}" type="slidenum">
              <a:rPr lang="en-US" altLang="zh-CN" dirty="0"/>
            </a:fld>
            <a:endParaRPr lang="en-US" altLang="zh-CN" dirty="0"/>
          </a:p>
        </p:txBody>
      </p:sp>
    </p:spTree>
  </p:cSld>
  <p:clrMapOvr>
    <a:masterClrMapping/>
  </p:clrMapOvr>
  <p:transition spd="med">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页脚占位符 3"/>
          <p:cNvSpPr>
            <a:spLocks noGrp="1"/>
          </p:cNvSpPr>
          <p:nvPr>
            <p:ph type="ftr" sz="quarter" idx="10"/>
          </p:nvPr>
        </p:nvSpPr>
        <p:spPr/>
        <p:txBody>
          <a:bodyPr/>
          <a:lstStyle>
            <a:lvl1pPr>
              <a:defRPr/>
            </a:lvl1pPr>
          </a:lstStyle>
          <a:p>
            <a:pPr>
              <a:defRPr/>
            </a:pPr>
            <a:endParaRPr lang="zh-CN" altLang="zh-CN"/>
          </a:p>
        </p:txBody>
      </p:sp>
      <p:sp>
        <p:nvSpPr>
          <p:cNvPr id="5" name="灯片编号占位符 4"/>
          <p:cNvSpPr>
            <a:spLocks noGrp="1"/>
          </p:cNvSpPr>
          <p:nvPr>
            <p:ph type="sldNum" sz="quarter" idx="11"/>
          </p:nvPr>
        </p:nvSpPr>
        <p:spPr/>
        <p:txBody>
          <a:bodyPr/>
          <a:lstStyle>
            <a:lvl1pPr>
              <a:defRPr/>
            </a:lvl1pPr>
          </a:lstStyle>
          <a:p>
            <a:pPr>
              <a:defRPr/>
            </a:pPr>
            <a:fld id="{8519C33D-AF7B-4B42-B7E9-BF2A83138459}" type="slidenum">
              <a:rPr lang="zh-CN" altLang="en-US"/>
            </a:fld>
            <a:endParaRPr lang="zh-CN" altLang="en-US" sz="1800">
              <a:solidFill>
                <a:schemeClr val="tx1"/>
              </a:solidFill>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4" y="4408490"/>
            <a:ext cx="10361612"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4" y="2906715"/>
            <a:ext cx="10361612" cy="1501775"/>
          </a:xfrm>
        </p:spPr>
        <p:txBody>
          <a:bodyPr anchor="b"/>
          <a:lstStyle>
            <a:lvl1pPr marL="0" indent="0">
              <a:buNone/>
              <a:defRPr sz="2000"/>
            </a:lvl1pPr>
            <a:lvl2pPr marL="457200" indent="0">
              <a:buNone/>
              <a:defRPr sz="1800"/>
            </a:lvl2pPr>
            <a:lvl3pPr marL="914400" indent="0">
              <a:buNone/>
              <a:defRPr sz="1500"/>
            </a:lvl3pPr>
            <a:lvl4pPr marL="1371600" indent="0">
              <a:buNone/>
              <a:defRPr sz="1400"/>
            </a:lvl4pPr>
            <a:lvl5pPr marL="1828800" indent="0">
              <a:buNone/>
              <a:defRPr sz="1400"/>
            </a:lvl5pPr>
            <a:lvl6pPr marL="2286000" indent="0">
              <a:buNone/>
              <a:defRPr sz="1400"/>
            </a:lvl6pPr>
            <a:lvl7pPr marL="2742565" indent="0">
              <a:buNone/>
              <a:defRPr sz="1400"/>
            </a:lvl7pPr>
            <a:lvl8pPr marL="3199765" indent="0">
              <a:buNone/>
              <a:defRPr sz="1400"/>
            </a:lvl8pPr>
            <a:lvl9pPr marL="3656965" indent="0">
              <a:buNone/>
              <a:defRPr sz="1400"/>
            </a:lvl9pPr>
          </a:lstStyle>
          <a:p>
            <a:pPr lvl="0"/>
            <a:r>
              <a:rPr lang="zh-CN" altLang="en-US" smtClean="0"/>
              <a:t>单击此处编辑母版文本样式</a:t>
            </a:r>
            <a:endParaRPr lang="zh-CN" altLang="en-US" smtClean="0"/>
          </a:p>
        </p:txBody>
      </p:sp>
      <p:sp>
        <p:nvSpPr>
          <p:cNvPr id="4" name="页脚占位符 3"/>
          <p:cNvSpPr>
            <a:spLocks noGrp="1"/>
          </p:cNvSpPr>
          <p:nvPr>
            <p:ph type="ftr" sz="quarter" idx="10"/>
          </p:nvPr>
        </p:nvSpPr>
        <p:spPr/>
        <p:txBody>
          <a:bodyPr/>
          <a:lstStyle>
            <a:lvl1pPr>
              <a:defRPr/>
            </a:lvl1pPr>
          </a:lstStyle>
          <a:p>
            <a:pPr>
              <a:defRPr/>
            </a:pPr>
            <a:endParaRPr lang="zh-CN" altLang="zh-CN"/>
          </a:p>
        </p:txBody>
      </p:sp>
      <p:sp>
        <p:nvSpPr>
          <p:cNvPr id="5" name="灯片编号占位符 4"/>
          <p:cNvSpPr>
            <a:spLocks noGrp="1"/>
          </p:cNvSpPr>
          <p:nvPr>
            <p:ph type="sldNum" sz="quarter" idx="11"/>
          </p:nvPr>
        </p:nvSpPr>
        <p:spPr/>
        <p:txBody>
          <a:bodyPr/>
          <a:lstStyle>
            <a:lvl1pPr>
              <a:defRPr/>
            </a:lvl1pPr>
          </a:lstStyle>
          <a:p>
            <a:pPr>
              <a:defRPr/>
            </a:pPr>
            <a:fld id="{66C7A92F-77D4-4F8B-A35A-42200E9BFDB9}" type="slidenum">
              <a:rPr lang="zh-CN" altLang="en-US"/>
            </a:fld>
            <a:endParaRPr lang="zh-CN" altLang="en-US" sz="1800">
              <a:solidFill>
                <a:schemeClr val="tx1"/>
              </a:solidFill>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58802" y="1308102"/>
            <a:ext cx="5408613" cy="4525963"/>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19812" y="1308102"/>
            <a:ext cx="5410200" cy="4525963"/>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页脚占位符 4"/>
          <p:cNvSpPr>
            <a:spLocks noGrp="1"/>
          </p:cNvSpPr>
          <p:nvPr>
            <p:ph type="ftr" sz="quarter" idx="10"/>
          </p:nvPr>
        </p:nvSpPr>
        <p:spPr/>
        <p:txBody>
          <a:bodyPr/>
          <a:lstStyle>
            <a:lvl1pPr>
              <a:defRPr/>
            </a:lvl1pPr>
          </a:lstStyle>
          <a:p>
            <a:pPr>
              <a:defRPr/>
            </a:pPr>
            <a:endParaRPr lang="zh-CN" altLang="zh-CN"/>
          </a:p>
        </p:txBody>
      </p:sp>
      <p:sp>
        <p:nvSpPr>
          <p:cNvPr id="6" name="灯片编号占位符 5"/>
          <p:cNvSpPr>
            <a:spLocks noGrp="1"/>
          </p:cNvSpPr>
          <p:nvPr>
            <p:ph type="sldNum" sz="quarter" idx="11"/>
          </p:nvPr>
        </p:nvSpPr>
        <p:spPr/>
        <p:txBody>
          <a:bodyPr/>
          <a:lstStyle>
            <a:lvl1pPr>
              <a:defRPr/>
            </a:lvl1pPr>
          </a:lstStyle>
          <a:p>
            <a:pPr>
              <a:defRPr/>
            </a:pPr>
            <a:fld id="{E986208C-6A43-4911-9951-667B50166D5B}" type="slidenum">
              <a:rPr lang="zh-CN" altLang="en-US"/>
            </a:fld>
            <a:endParaRPr lang="zh-CN" altLang="en-US" sz="1800">
              <a:solidFill>
                <a:schemeClr val="tx1"/>
              </a:solidFill>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3" y="274640"/>
            <a:ext cx="10971213"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500" b="1"/>
            </a:lvl4pPr>
            <a:lvl5pPr marL="1828800" indent="0">
              <a:buNone/>
              <a:defRPr sz="1500" b="1"/>
            </a:lvl5pPr>
            <a:lvl6pPr marL="2286000" indent="0">
              <a:buNone/>
              <a:defRPr sz="1500" b="1"/>
            </a:lvl6pPr>
            <a:lvl7pPr marL="2742565" indent="0">
              <a:buNone/>
              <a:defRPr sz="1500" b="1"/>
            </a:lvl7pPr>
            <a:lvl8pPr marL="3199765" indent="0">
              <a:buNone/>
              <a:defRPr sz="1500" b="1"/>
            </a:lvl8pPr>
            <a:lvl9pPr marL="3656965" indent="0">
              <a:buNone/>
              <a:defRPr sz="15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7"/>
            <a:ext cx="5386388" cy="3952875"/>
          </a:xfrm>
        </p:spPr>
        <p:txBody>
          <a:bodyPr/>
          <a:lstStyle>
            <a:lvl1pPr>
              <a:defRPr sz="2400"/>
            </a:lvl1pPr>
            <a:lvl2pPr>
              <a:defRPr sz="20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2841" y="1535113"/>
            <a:ext cx="5387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500" b="1"/>
            </a:lvl4pPr>
            <a:lvl5pPr marL="1828800" indent="0">
              <a:buNone/>
              <a:defRPr sz="1500" b="1"/>
            </a:lvl5pPr>
            <a:lvl6pPr marL="2286000" indent="0">
              <a:buNone/>
              <a:defRPr sz="1500" b="1"/>
            </a:lvl6pPr>
            <a:lvl7pPr marL="2742565" indent="0">
              <a:buNone/>
              <a:defRPr sz="1500" b="1"/>
            </a:lvl7pPr>
            <a:lvl8pPr marL="3199765" indent="0">
              <a:buNone/>
              <a:defRPr sz="1500" b="1"/>
            </a:lvl8pPr>
            <a:lvl9pPr marL="3656965" indent="0">
              <a:buNone/>
              <a:defRPr sz="15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2841" y="2174877"/>
            <a:ext cx="5387975" cy="3952875"/>
          </a:xfrm>
        </p:spPr>
        <p:txBody>
          <a:bodyPr/>
          <a:lstStyle>
            <a:lvl1pPr>
              <a:defRPr sz="2400"/>
            </a:lvl1pPr>
            <a:lvl2pPr>
              <a:defRPr sz="20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页脚占位符 6"/>
          <p:cNvSpPr>
            <a:spLocks noGrp="1"/>
          </p:cNvSpPr>
          <p:nvPr>
            <p:ph type="ftr" sz="quarter" idx="10"/>
          </p:nvPr>
        </p:nvSpPr>
        <p:spPr/>
        <p:txBody>
          <a:bodyPr/>
          <a:lstStyle>
            <a:lvl1pPr>
              <a:defRPr/>
            </a:lvl1pPr>
          </a:lstStyle>
          <a:p>
            <a:pPr>
              <a:defRPr/>
            </a:pPr>
            <a:endParaRPr lang="zh-CN" altLang="zh-CN"/>
          </a:p>
        </p:txBody>
      </p:sp>
      <p:sp>
        <p:nvSpPr>
          <p:cNvPr id="8" name="灯片编号占位符 7"/>
          <p:cNvSpPr>
            <a:spLocks noGrp="1"/>
          </p:cNvSpPr>
          <p:nvPr>
            <p:ph type="sldNum" sz="quarter" idx="11"/>
          </p:nvPr>
        </p:nvSpPr>
        <p:spPr/>
        <p:txBody>
          <a:bodyPr/>
          <a:lstStyle>
            <a:lvl1pPr>
              <a:defRPr/>
            </a:lvl1pPr>
          </a:lstStyle>
          <a:p>
            <a:pPr>
              <a:defRPr/>
            </a:pPr>
            <a:fld id="{6758D437-5168-4075-A1A4-46E250CC5221}" type="slidenum">
              <a:rPr lang="zh-CN" altLang="en-US"/>
            </a:fld>
            <a:endParaRPr lang="zh-CN" altLang="en-US" sz="1800">
              <a:solidFill>
                <a:schemeClr val="tx1"/>
              </a:solidFill>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页脚占位符 2"/>
          <p:cNvSpPr>
            <a:spLocks noGrp="1"/>
          </p:cNvSpPr>
          <p:nvPr>
            <p:ph type="ftr" sz="quarter" idx="10"/>
          </p:nvPr>
        </p:nvSpPr>
        <p:spPr/>
        <p:txBody>
          <a:bodyPr/>
          <a:lstStyle>
            <a:lvl1pPr>
              <a:defRPr/>
            </a:lvl1pPr>
          </a:lstStyle>
          <a:p>
            <a:pPr>
              <a:defRPr/>
            </a:pPr>
            <a:endParaRPr lang="zh-CN" altLang="zh-CN"/>
          </a:p>
        </p:txBody>
      </p:sp>
      <p:sp>
        <p:nvSpPr>
          <p:cNvPr id="4" name="灯片编号占位符 3"/>
          <p:cNvSpPr>
            <a:spLocks noGrp="1"/>
          </p:cNvSpPr>
          <p:nvPr>
            <p:ph type="sldNum" sz="quarter" idx="11"/>
          </p:nvPr>
        </p:nvSpPr>
        <p:spPr/>
        <p:txBody>
          <a:bodyPr/>
          <a:lstStyle>
            <a:lvl1pPr>
              <a:defRPr/>
            </a:lvl1pPr>
          </a:lstStyle>
          <a:p>
            <a:pPr>
              <a:defRPr/>
            </a:pPr>
            <a:fld id="{8750E17B-4299-43AE-9EB2-40EE7337676B}" type="slidenum">
              <a:rPr lang="zh-CN" altLang="en-US"/>
            </a:fld>
            <a:endParaRPr lang="zh-CN" altLang="en-US" sz="1800">
              <a:solidFill>
                <a:schemeClr val="tx1"/>
              </a:solidFill>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pPr>
              <a:defRPr/>
            </a:pPr>
            <a:endParaRPr lang="zh-CN" altLang="zh-CN"/>
          </a:p>
        </p:txBody>
      </p:sp>
      <p:sp>
        <p:nvSpPr>
          <p:cNvPr id="3" name="灯片编号占位符 2"/>
          <p:cNvSpPr>
            <a:spLocks noGrp="1"/>
          </p:cNvSpPr>
          <p:nvPr>
            <p:ph type="sldNum" sz="quarter" idx="11"/>
          </p:nvPr>
        </p:nvSpPr>
        <p:spPr/>
        <p:txBody>
          <a:bodyPr/>
          <a:lstStyle>
            <a:lvl1pPr>
              <a:defRPr/>
            </a:lvl1pPr>
          </a:lstStyle>
          <a:p>
            <a:pPr>
              <a:defRPr/>
            </a:pPr>
            <a:fld id="{983D3A5E-41F3-41D5-BC5F-6C057C4CD339}" type="slidenum">
              <a:rPr lang="zh-CN" altLang="en-US"/>
            </a:fld>
            <a:endParaRPr lang="zh-CN" altLang="en-US" sz="1800">
              <a:solidFill>
                <a:schemeClr val="tx1"/>
              </a:solidFill>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2"/>
            <a:ext cx="4010025"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5676" y="273052"/>
            <a:ext cx="6815138" cy="5854700"/>
          </a:xfrm>
        </p:spPr>
        <p:txBody>
          <a:bodyPr/>
          <a:lstStyle>
            <a:lvl1pPr>
              <a:defRPr sz="3200"/>
            </a:lvl1pPr>
            <a:lvl2pPr>
              <a:defRPr sz="29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0025" cy="4692650"/>
          </a:xfrm>
        </p:spPr>
        <p:txBody>
          <a:bodyPr/>
          <a:lstStyle>
            <a:lvl1pPr marL="0" indent="0">
              <a:buNone/>
              <a:defRPr sz="1400"/>
            </a:lvl1pPr>
            <a:lvl2pPr marL="457200" indent="0">
              <a:buNone/>
              <a:defRPr sz="1200"/>
            </a:lvl2pPr>
            <a:lvl3pPr marL="914400" indent="0">
              <a:buNone/>
              <a:defRPr sz="1000"/>
            </a:lvl3pPr>
            <a:lvl4pPr marL="1371600" indent="0">
              <a:buNone/>
              <a:defRPr sz="1000"/>
            </a:lvl4pPr>
            <a:lvl5pPr marL="1828800" indent="0">
              <a:buNone/>
              <a:defRPr sz="1000"/>
            </a:lvl5pPr>
            <a:lvl6pPr marL="2286000" indent="0">
              <a:buNone/>
              <a:defRPr sz="1000"/>
            </a:lvl6pPr>
            <a:lvl7pPr marL="2742565" indent="0">
              <a:buNone/>
              <a:defRPr sz="1000"/>
            </a:lvl7pPr>
            <a:lvl8pPr marL="3199765" indent="0">
              <a:buNone/>
              <a:defRPr sz="1000"/>
            </a:lvl8pPr>
            <a:lvl9pPr marL="3656965" indent="0">
              <a:buNone/>
              <a:defRPr sz="1000"/>
            </a:lvl9pPr>
          </a:lstStyle>
          <a:p>
            <a:pPr lvl="0"/>
            <a:r>
              <a:rPr lang="zh-CN" altLang="en-US" smtClean="0"/>
              <a:t>单击此处编辑母版文本样式</a:t>
            </a:r>
            <a:endParaRPr lang="zh-CN" altLang="en-US" smtClean="0"/>
          </a:p>
        </p:txBody>
      </p:sp>
      <p:sp>
        <p:nvSpPr>
          <p:cNvPr id="5" name="页脚占位符 4"/>
          <p:cNvSpPr>
            <a:spLocks noGrp="1"/>
          </p:cNvSpPr>
          <p:nvPr>
            <p:ph type="ftr" sz="quarter" idx="10"/>
          </p:nvPr>
        </p:nvSpPr>
        <p:spPr/>
        <p:txBody>
          <a:bodyPr/>
          <a:lstStyle>
            <a:lvl1pPr>
              <a:defRPr/>
            </a:lvl1pPr>
          </a:lstStyle>
          <a:p>
            <a:pPr>
              <a:defRPr/>
            </a:pPr>
            <a:endParaRPr lang="zh-CN" altLang="zh-CN"/>
          </a:p>
        </p:txBody>
      </p:sp>
      <p:sp>
        <p:nvSpPr>
          <p:cNvPr id="6" name="灯片编号占位符 5"/>
          <p:cNvSpPr>
            <a:spLocks noGrp="1"/>
          </p:cNvSpPr>
          <p:nvPr>
            <p:ph type="sldNum" sz="quarter" idx="11"/>
          </p:nvPr>
        </p:nvSpPr>
        <p:spPr/>
        <p:txBody>
          <a:bodyPr/>
          <a:lstStyle>
            <a:lvl1pPr>
              <a:defRPr/>
            </a:lvl1pPr>
          </a:lstStyle>
          <a:p>
            <a:pPr>
              <a:defRPr/>
            </a:pPr>
            <a:fld id="{A3D15AD4-2F75-4869-A2F5-18B02078893F}" type="slidenum">
              <a:rPr lang="zh-CN" altLang="en-US"/>
            </a:fld>
            <a:endParaRPr lang="zh-CN" altLang="en-US" sz="1800">
              <a:solidFill>
                <a:schemeClr val="tx1"/>
              </a:solidFill>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7" y="4802190"/>
            <a:ext cx="7315200" cy="566737"/>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7" y="612775"/>
            <a:ext cx="7315200" cy="4116388"/>
          </a:xfrm>
        </p:spPr>
        <p:txBody>
          <a:bodyPr/>
          <a:lstStyle>
            <a:lvl1pPr marL="0" indent="0">
              <a:buNone/>
              <a:defRPr sz="3200"/>
            </a:lvl1pPr>
            <a:lvl2pPr marL="457200" indent="0">
              <a:buNone/>
              <a:defRPr sz="2900"/>
            </a:lvl2pPr>
            <a:lvl3pPr marL="914400" indent="0">
              <a:buNone/>
              <a:defRPr sz="2400"/>
            </a:lvl3pPr>
            <a:lvl4pPr marL="1371600" indent="0">
              <a:buNone/>
              <a:defRPr sz="2000"/>
            </a:lvl4pPr>
            <a:lvl5pPr marL="1828800" indent="0">
              <a:buNone/>
              <a:defRPr sz="2000"/>
            </a:lvl5pPr>
            <a:lvl6pPr marL="2286000" indent="0">
              <a:buNone/>
              <a:defRPr sz="2000"/>
            </a:lvl6pPr>
            <a:lvl7pPr marL="2742565" indent="0">
              <a:buNone/>
              <a:defRPr sz="2000"/>
            </a:lvl7pPr>
            <a:lvl8pPr marL="3199765" indent="0">
              <a:buNone/>
              <a:defRPr sz="2000"/>
            </a:lvl8pPr>
            <a:lvl9pPr marL="3656965" indent="0">
              <a:buNone/>
              <a:defRPr sz="2000"/>
            </a:lvl9pPr>
          </a:lstStyle>
          <a:p>
            <a:pPr lvl="0"/>
            <a:endParaRPr lang="zh-CN" altLang="en-US" noProof="0" smtClean="0">
              <a:sym typeface="Calibri" panose="020F0502020204030204" pitchFamily="34" charset="0"/>
            </a:endParaRPr>
          </a:p>
        </p:txBody>
      </p:sp>
      <p:sp>
        <p:nvSpPr>
          <p:cNvPr id="4" name="文本占位符 3"/>
          <p:cNvSpPr>
            <a:spLocks noGrp="1"/>
          </p:cNvSpPr>
          <p:nvPr>
            <p:ph type="body" sz="half" idx="2"/>
          </p:nvPr>
        </p:nvSpPr>
        <p:spPr>
          <a:xfrm>
            <a:off x="2389187" y="5368927"/>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1000"/>
            </a:lvl4pPr>
            <a:lvl5pPr marL="1828800" indent="0">
              <a:buNone/>
              <a:defRPr sz="1000"/>
            </a:lvl5pPr>
            <a:lvl6pPr marL="2286000" indent="0">
              <a:buNone/>
              <a:defRPr sz="1000"/>
            </a:lvl6pPr>
            <a:lvl7pPr marL="2742565" indent="0">
              <a:buNone/>
              <a:defRPr sz="1000"/>
            </a:lvl7pPr>
            <a:lvl8pPr marL="3199765" indent="0">
              <a:buNone/>
              <a:defRPr sz="1000"/>
            </a:lvl8pPr>
            <a:lvl9pPr marL="3656965" indent="0">
              <a:buNone/>
              <a:defRPr sz="1000"/>
            </a:lvl9pPr>
          </a:lstStyle>
          <a:p>
            <a:pPr lvl="0"/>
            <a:r>
              <a:rPr lang="zh-CN" altLang="en-US" smtClean="0"/>
              <a:t>单击此处编辑母版文本样式</a:t>
            </a:r>
            <a:endParaRPr lang="zh-CN" altLang="en-US" smtClean="0"/>
          </a:p>
        </p:txBody>
      </p:sp>
      <p:sp>
        <p:nvSpPr>
          <p:cNvPr id="5" name="页脚占位符 4"/>
          <p:cNvSpPr>
            <a:spLocks noGrp="1"/>
          </p:cNvSpPr>
          <p:nvPr>
            <p:ph type="ftr" sz="quarter" idx="10"/>
          </p:nvPr>
        </p:nvSpPr>
        <p:spPr/>
        <p:txBody>
          <a:bodyPr/>
          <a:lstStyle>
            <a:lvl1pPr>
              <a:defRPr/>
            </a:lvl1pPr>
          </a:lstStyle>
          <a:p>
            <a:pPr>
              <a:defRPr/>
            </a:pPr>
            <a:endParaRPr lang="zh-CN" altLang="zh-CN"/>
          </a:p>
        </p:txBody>
      </p:sp>
      <p:sp>
        <p:nvSpPr>
          <p:cNvPr id="6" name="灯片编号占位符 5"/>
          <p:cNvSpPr>
            <a:spLocks noGrp="1"/>
          </p:cNvSpPr>
          <p:nvPr>
            <p:ph type="sldNum" sz="quarter" idx="11"/>
          </p:nvPr>
        </p:nvSpPr>
        <p:spPr/>
        <p:txBody>
          <a:bodyPr/>
          <a:lstStyle>
            <a:lvl1pPr>
              <a:defRPr/>
            </a:lvl1pPr>
          </a:lstStyle>
          <a:p>
            <a:pPr>
              <a:defRPr/>
            </a:pPr>
            <a:fld id="{2CFE5520-8190-4D55-9846-13C4F58BABF4}" type="slidenum">
              <a:rPr lang="zh-CN" altLang="en-US"/>
            </a:fld>
            <a:endParaRPr lang="zh-CN" altLang="en-US" sz="1800">
              <a:solidFill>
                <a:schemeClr val="tx1"/>
              </a:solidFill>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558803" y="430215"/>
            <a:ext cx="10971213"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square" lIns="102833" tIns="51416" rIns="102833" bIns="51416" numCol="1" anchor="ctr" anchorCtr="0" compatLnSpc="1"/>
          <a:lstStyle/>
          <a:p>
            <a:pPr lvl="0"/>
            <a:r>
              <a:rPr lang="zh-CN" smtClean="0">
                <a:sym typeface="Arial" panose="020B0604020202020204" pitchFamily="34" charset="0"/>
              </a:rPr>
              <a:t>单击此处编辑母版标题样式</a:t>
            </a:r>
            <a:endParaRPr lang="zh-CN" smtClean="0">
              <a:sym typeface="Arial" panose="020B0604020202020204" pitchFamily="34" charset="0"/>
            </a:endParaRPr>
          </a:p>
        </p:txBody>
      </p:sp>
      <p:sp>
        <p:nvSpPr>
          <p:cNvPr id="1027" name="文本占位符 2"/>
          <p:cNvSpPr>
            <a:spLocks noGrp="1" noChangeArrowheads="1"/>
          </p:cNvSpPr>
          <p:nvPr>
            <p:ph type="body" idx="1"/>
          </p:nvPr>
        </p:nvSpPr>
        <p:spPr bwMode="auto">
          <a:xfrm>
            <a:off x="558803" y="1308102"/>
            <a:ext cx="109712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square" lIns="102833" tIns="51416" rIns="102833" bIns="51416" numCol="1" anchor="t" anchorCtr="0" compatLnSpc="1"/>
          <a:lstStyle/>
          <a:p>
            <a:pPr lvl="0"/>
            <a:r>
              <a:rPr lang="zh-CN" smtClean="0">
                <a:sym typeface="Arial" panose="020B0604020202020204" pitchFamily="34" charset="0"/>
              </a:rPr>
              <a:t>单击此处编辑母版文本样式</a:t>
            </a:r>
            <a:endParaRPr lang="zh-CN" smtClean="0">
              <a:sym typeface="Arial" panose="020B0604020202020204" pitchFamily="34" charset="0"/>
            </a:endParaRPr>
          </a:p>
          <a:p>
            <a:pPr lvl="1"/>
            <a:r>
              <a:rPr lang="zh-CN" smtClean="0">
                <a:sym typeface="Arial" panose="020B0604020202020204" pitchFamily="34" charset="0"/>
              </a:rPr>
              <a:t>第二级</a:t>
            </a:r>
            <a:endParaRPr lang="zh-CN" smtClean="0">
              <a:sym typeface="Arial" panose="020B0604020202020204" pitchFamily="34" charset="0"/>
            </a:endParaRPr>
          </a:p>
          <a:p>
            <a:pPr lvl="2"/>
            <a:r>
              <a:rPr lang="zh-CN" smtClean="0">
                <a:sym typeface="Arial" panose="020B0604020202020204" pitchFamily="34" charset="0"/>
              </a:rPr>
              <a:t>第三级</a:t>
            </a:r>
            <a:endParaRPr lang="zh-CN" smtClean="0">
              <a:sym typeface="Arial" panose="020B0604020202020204" pitchFamily="34" charset="0"/>
            </a:endParaRPr>
          </a:p>
          <a:p>
            <a:pPr lvl="3"/>
            <a:r>
              <a:rPr lang="zh-CN" smtClean="0">
                <a:sym typeface="Arial" panose="020B0604020202020204" pitchFamily="34" charset="0"/>
              </a:rPr>
              <a:t>第四级</a:t>
            </a:r>
            <a:endParaRPr lang="zh-CN" smtClean="0">
              <a:sym typeface="Arial" panose="020B0604020202020204" pitchFamily="34" charset="0"/>
            </a:endParaRPr>
          </a:p>
          <a:p>
            <a:pPr lvl="4"/>
            <a:r>
              <a:rPr lang="zh-CN" smtClean="0">
                <a:sym typeface="Arial" panose="020B0604020202020204" pitchFamily="34" charset="0"/>
              </a:rPr>
              <a:t>第五级</a:t>
            </a:r>
            <a:endParaRPr lang="zh-CN" smtClean="0">
              <a:sym typeface="Arial" panose="020B0604020202020204" pitchFamily="34" charset="0"/>
            </a:endParaRPr>
          </a:p>
        </p:txBody>
      </p:sp>
      <p:sp>
        <p:nvSpPr>
          <p:cNvPr id="1028" name="页脚占位符 4"/>
          <p:cNvSpPr>
            <a:spLocks noGrp="1" noChangeArrowheads="1"/>
          </p:cNvSpPr>
          <p:nvPr>
            <p:ph type="ftr" sz="quarter" idx="3"/>
          </p:nvPr>
        </p:nvSpPr>
        <p:spPr bwMode="auto">
          <a:xfrm>
            <a:off x="4165602" y="6357940"/>
            <a:ext cx="3859214" cy="365125"/>
          </a:xfrm>
          <a:prstGeom prst="rect">
            <a:avLst/>
          </a:prstGeom>
          <a:noFill/>
          <a:ln w="9525">
            <a:noFill/>
            <a:miter lim="800000"/>
          </a:ln>
        </p:spPr>
        <p:txBody>
          <a:bodyPr vert="horz" wrap="square" lIns="102833" tIns="51416" rIns="102833" bIns="51416" numCol="1" anchor="ctr" anchorCtr="0" compatLnSpc="1"/>
          <a:lstStyle>
            <a:lvl1pPr algn="ctr" eaLnBrk="1" hangingPunct="1">
              <a:buFont typeface="Arial" panose="020B0604020202020204" pitchFamily="34" charset="0"/>
              <a:buNone/>
              <a:defRPr sz="1400">
                <a:solidFill>
                  <a:srgbClr val="898989"/>
                </a:solidFill>
                <a:sym typeface="Calibri" panose="020F0502020204030204" pitchFamily="34" charset="0"/>
              </a:defRPr>
            </a:lvl1pPr>
          </a:lstStyle>
          <a:p>
            <a:pPr>
              <a:defRPr/>
            </a:pPr>
            <a:endParaRPr lang="zh-CN" altLang="zh-CN"/>
          </a:p>
        </p:txBody>
      </p:sp>
      <p:sp>
        <p:nvSpPr>
          <p:cNvPr id="1029" name="灯片编号占位符 5"/>
          <p:cNvSpPr>
            <a:spLocks noGrp="1" noChangeArrowheads="1"/>
          </p:cNvSpPr>
          <p:nvPr>
            <p:ph type="sldNum" sz="quarter" idx="4"/>
          </p:nvPr>
        </p:nvSpPr>
        <p:spPr bwMode="auto">
          <a:xfrm>
            <a:off x="8736014" y="6357940"/>
            <a:ext cx="2844800" cy="365125"/>
          </a:xfrm>
          <a:prstGeom prst="rect">
            <a:avLst/>
          </a:prstGeom>
          <a:noFill/>
          <a:ln w="9525">
            <a:noFill/>
            <a:miter lim="800000"/>
          </a:ln>
        </p:spPr>
        <p:txBody>
          <a:bodyPr vert="horz" wrap="square" lIns="102833" tIns="51416" rIns="102833" bIns="51416" numCol="1" anchor="ctr" anchorCtr="0" compatLnSpc="1"/>
          <a:lstStyle>
            <a:lvl1pPr algn="r" eaLnBrk="1" hangingPunct="1">
              <a:buFont typeface="Arial" panose="020B0604020202020204" pitchFamily="34" charset="0"/>
              <a:buNone/>
              <a:defRPr sz="1400">
                <a:solidFill>
                  <a:srgbClr val="898989"/>
                </a:solidFill>
              </a:defRPr>
            </a:lvl1pPr>
          </a:lstStyle>
          <a:p>
            <a:pPr>
              <a:defRPr/>
            </a:pPr>
            <a:fld id="{A6809B5B-4F02-4496-9665-ED7CDE86B30C}" type="slidenum">
              <a:rPr lang="zh-CN" altLang="en-US"/>
            </a:fld>
            <a:endParaRPr lang="zh-CN" altLang="en-US" sz="1800"/>
          </a:p>
        </p:txBody>
      </p:sp>
      <p:sp>
        <p:nvSpPr>
          <p:cNvPr id="1030" name="矩形 6"/>
          <p:cNvSpPr>
            <a:spLocks noChangeArrowheads="1"/>
          </p:cNvSpPr>
          <p:nvPr/>
        </p:nvSpPr>
        <p:spPr bwMode="auto">
          <a:xfrm>
            <a:off x="0" y="6516690"/>
            <a:ext cx="12190413" cy="90487"/>
          </a:xfrm>
          <a:prstGeom prst="rect">
            <a:avLst/>
          </a:prstGeom>
          <a:solidFill>
            <a:srgbClr val="00B0F0"/>
          </a:solidFill>
          <a:ln>
            <a:noFill/>
          </a:ln>
          <a:extLst>
            <a:ext uri="{91240B29-F687-4F45-9708-019B960494DF}">
              <a14:hiddenLine xmlns:a14="http://schemas.microsoft.com/office/drawing/2010/main" w="25400">
                <a:solidFill>
                  <a:srgbClr val="000000"/>
                </a:solidFill>
                <a:bevel/>
              </a14:hiddenLine>
            </a:ext>
          </a:extLst>
        </p:spPr>
        <p:txBody>
          <a:bodyPr lIns="102833" tIns="51416" rIns="102833" bIns="51416" anchor="ctr"/>
          <a:lstStyle/>
          <a:p>
            <a:pPr algn="ctr" eaLnBrk="1" hangingPunct="1"/>
            <a:endParaRPr lang="zh-CN" altLang="zh-CN" sz="1800">
              <a:solidFill>
                <a:srgbClr val="FFFFFF"/>
              </a:solidFill>
              <a:latin typeface="宋体" panose="02010600030101010101" pitchFamily="2" charset="-122"/>
              <a:sym typeface="宋体" panose="02010600030101010101" pitchFamily="2" charset="-122"/>
            </a:endParaRPr>
          </a:p>
        </p:txBody>
      </p:sp>
      <p:sp>
        <p:nvSpPr>
          <p:cNvPr id="1031" name="TextBox 7"/>
          <p:cNvSpPr>
            <a:spLocks noChangeArrowheads="1"/>
          </p:cNvSpPr>
          <p:nvPr/>
        </p:nvSpPr>
        <p:spPr bwMode="auto">
          <a:xfrm>
            <a:off x="9752014" y="6310314"/>
            <a:ext cx="900172" cy="519335"/>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wrap="none" lIns="102833" tIns="51416" rIns="102833" bIns="51416">
            <a:spAutoFit/>
          </a:bodyPr>
          <a:lstStyle/>
          <a:p>
            <a:pPr eaLnBrk="1" hangingPunct="1"/>
            <a:r>
              <a:rPr lang="zh-CN" altLang="en-US" sz="2700">
                <a:solidFill>
                  <a:srgbClr val="00B0F0"/>
                </a:solidFill>
                <a:latin typeface="黑体" panose="02010609060101010101" pitchFamily="2" charset="-122"/>
                <a:ea typeface="黑体" panose="02010609060101010101" pitchFamily="2" charset="-122"/>
                <a:sym typeface="黑体" panose="02010609060101010101" pitchFamily="2" charset="-122"/>
              </a:rPr>
              <a:t>税友</a:t>
            </a:r>
            <a:endParaRPr lang="zh-CN" altLang="en-US"/>
          </a:p>
        </p:txBody>
      </p:sp>
      <p:sp>
        <p:nvSpPr>
          <p:cNvPr id="1032" name="TextBox 7"/>
          <p:cNvSpPr>
            <a:spLocks noChangeArrowheads="1"/>
          </p:cNvSpPr>
          <p:nvPr/>
        </p:nvSpPr>
        <p:spPr bwMode="auto">
          <a:xfrm>
            <a:off x="895351" y="6383339"/>
            <a:ext cx="2509520" cy="378460"/>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wrap="none" lIns="102833" tIns="51416" rIns="102833" bIns="51416">
            <a:spAutoFit/>
          </a:bodyPr>
          <a:lstStyle/>
          <a:p>
            <a:pPr eaLnBrk="1" hangingPunct="1"/>
            <a:r>
              <a:rPr lang="zh-CN" altLang="en-US" sz="1800" b="1">
                <a:solidFill>
                  <a:srgbClr val="00B0F0"/>
                </a:solidFill>
                <a:latin typeface="宋体" panose="02010600030101010101" pitchFamily="2" charset="-122"/>
                <a:sym typeface="AvantGarde" panose="02010600030101010101" pitchFamily="2" charset="-122"/>
              </a:rPr>
              <a:t>服务热线：</a:t>
            </a:r>
            <a:r>
              <a:rPr lang="en-US" altLang="zh-CN" sz="1800" b="1">
                <a:solidFill>
                  <a:srgbClr val="00B0F0"/>
                </a:solidFill>
                <a:latin typeface="宋体" panose="02010600030101010101" pitchFamily="2" charset="-122"/>
                <a:sym typeface="AvantGarde" panose="02010600030101010101" pitchFamily="2" charset="-122"/>
              </a:rPr>
              <a:t>4007112366</a:t>
            </a:r>
            <a:endParaRPr lang="en-US" altLang="zh-CN" sz="1800" b="1">
              <a:solidFill>
                <a:srgbClr val="00B0F0"/>
              </a:solidFill>
              <a:latin typeface="宋体" panose="02010600030101010101" pitchFamily="2" charset="-122"/>
              <a:sym typeface="AvantGarde"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p:txStyles>
    <p:titleStyle>
      <a:lvl1pPr marL="1028700" indent="-1028700" algn="l" rtl="0" eaLnBrk="0" fontAlgn="base" hangingPunct="0">
        <a:spcBef>
          <a:spcPct val="0"/>
        </a:spcBef>
        <a:spcAft>
          <a:spcPct val="0"/>
        </a:spcAft>
        <a:defRPr sz="2700" b="1">
          <a:solidFill>
            <a:srgbClr val="00B0F0"/>
          </a:solidFill>
          <a:latin typeface="宋体" panose="02010600030101010101" pitchFamily="2" charset="-122"/>
          <a:ea typeface="宋体" panose="02010600030101010101" pitchFamily="2" charset="-122"/>
          <a:cs typeface="+mj-cs"/>
          <a:sym typeface="Arial" panose="020B0604020202020204" pitchFamily="34" charset="0"/>
        </a:defRPr>
      </a:lvl1pPr>
      <a:lvl2pPr marL="1028700" indent="-1028700" algn="l" rtl="0" eaLnBrk="0" fontAlgn="base" hangingPunct="0">
        <a:spcBef>
          <a:spcPct val="0"/>
        </a:spcBef>
        <a:spcAft>
          <a:spcPct val="0"/>
        </a:spcAft>
        <a:defRPr sz="2700" b="1">
          <a:solidFill>
            <a:srgbClr val="00B0F0"/>
          </a:solidFill>
          <a:latin typeface="宋体" panose="02010600030101010101" pitchFamily="2" charset="-122"/>
          <a:ea typeface="宋体" panose="02010600030101010101" pitchFamily="2" charset="-122"/>
          <a:sym typeface="Arial" panose="020B0604020202020204" pitchFamily="34" charset="0"/>
        </a:defRPr>
      </a:lvl2pPr>
      <a:lvl3pPr marL="1028700" indent="-1028700" algn="l" rtl="0" eaLnBrk="0" fontAlgn="base" hangingPunct="0">
        <a:spcBef>
          <a:spcPct val="0"/>
        </a:spcBef>
        <a:spcAft>
          <a:spcPct val="0"/>
        </a:spcAft>
        <a:defRPr sz="2700" b="1">
          <a:solidFill>
            <a:srgbClr val="00B0F0"/>
          </a:solidFill>
          <a:latin typeface="宋体" panose="02010600030101010101" pitchFamily="2" charset="-122"/>
          <a:ea typeface="宋体" panose="02010600030101010101" pitchFamily="2" charset="-122"/>
          <a:sym typeface="Arial" panose="020B0604020202020204" pitchFamily="34" charset="0"/>
        </a:defRPr>
      </a:lvl3pPr>
      <a:lvl4pPr marL="1028700" indent="-1028700" algn="l" rtl="0" eaLnBrk="0" fontAlgn="base" hangingPunct="0">
        <a:spcBef>
          <a:spcPct val="0"/>
        </a:spcBef>
        <a:spcAft>
          <a:spcPct val="0"/>
        </a:spcAft>
        <a:defRPr sz="2700" b="1">
          <a:solidFill>
            <a:srgbClr val="00B0F0"/>
          </a:solidFill>
          <a:latin typeface="宋体" panose="02010600030101010101" pitchFamily="2" charset="-122"/>
          <a:ea typeface="宋体" panose="02010600030101010101" pitchFamily="2" charset="-122"/>
          <a:sym typeface="Arial" panose="020B0604020202020204" pitchFamily="34" charset="0"/>
        </a:defRPr>
      </a:lvl4pPr>
      <a:lvl5pPr marL="1028700" indent="-1028700" algn="l" rtl="0" eaLnBrk="0" fontAlgn="base" hangingPunct="0">
        <a:spcBef>
          <a:spcPct val="0"/>
        </a:spcBef>
        <a:spcAft>
          <a:spcPct val="0"/>
        </a:spcAft>
        <a:defRPr sz="2700" b="1">
          <a:solidFill>
            <a:srgbClr val="00B0F0"/>
          </a:solidFill>
          <a:latin typeface="宋体" panose="02010600030101010101" pitchFamily="2" charset="-122"/>
          <a:ea typeface="宋体" panose="02010600030101010101" pitchFamily="2" charset="-122"/>
          <a:sym typeface="Arial" panose="020B0604020202020204" pitchFamily="34" charset="0"/>
        </a:defRPr>
      </a:lvl5pPr>
      <a:lvl6pPr marL="1485900" indent="-1028700" algn="l" rtl="0" eaLnBrk="0" fontAlgn="base" hangingPunct="0">
        <a:spcBef>
          <a:spcPct val="0"/>
        </a:spcBef>
        <a:spcAft>
          <a:spcPct val="0"/>
        </a:spcAft>
        <a:defRPr sz="2700" b="1">
          <a:solidFill>
            <a:srgbClr val="00B0F0"/>
          </a:solidFill>
          <a:latin typeface="微软雅黑" panose="020B0503020204020204" pitchFamily="34" charset="-122"/>
          <a:ea typeface="微软雅黑" panose="020B0503020204020204" pitchFamily="34" charset="-122"/>
          <a:sym typeface="Calibri" panose="020F0502020204030204" pitchFamily="34" charset="0"/>
        </a:defRPr>
      </a:lvl6pPr>
      <a:lvl7pPr marL="1943100" indent="-1028700" algn="l" rtl="0" eaLnBrk="0" fontAlgn="base" hangingPunct="0">
        <a:spcBef>
          <a:spcPct val="0"/>
        </a:spcBef>
        <a:spcAft>
          <a:spcPct val="0"/>
        </a:spcAft>
        <a:defRPr sz="2700" b="1">
          <a:solidFill>
            <a:srgbClr val="00B0F0"/>
          </a:solidFill>
          <a:latin typeface="微软雅黑" panose="020B0503020204020204" pitchFamily="34" charset="-122"/>
          <a:ea typeface="微软雅黑" panose="020B0503020204020204" pitchFamily="34" charset="-122"/>
          <a:sym typeface="Calibri" panose="020F0502020204030204" pitchFamily="34" charset="0"/>
        </a:defRPr>
      </a:lvl7pPr>
      <a:lvl8pPr marL="2400300" indent="-1028700" algn="l" rtl="0" eaLnBrk="0" fontAlgn="base" hangingPunct="0">
        <a:spcBef>
          <a:spcPct val="0"/>
        </a:spcBef>
        <a:spcAft>
          <a:spcPct val="0"/>
        </a:spcAft>
        <a:defRPr sz="2700" b="1">
          <a:solidFill>
            <a:srgbClr val="00B0F0"/>
          </a:solidFill>
          <a:latin typeface="微软雅黑" panose="020B0503020204020204" pitchFamily="34" charset="-122"/>
          <a:ea typeface="微软雅黑" panose="020B0503020204020204" pitchFamily="34" charset="-122"/>
          <a:sym typeface="Calibri" panose="020F0502020204030204" pitchFamily="34" charset="0"/>
        </a:defRPr>
      </a:lvl8pPr>
      <a:lvl9pPr marL="2856865" indent="-1028700" algn="l" rtl="0" eaLnBrk="0" fontAlgn="base" hangingPunct="0">
        <a:spcBef>
          <a:spcPct val="0"/>
        </a:spcBef>
        <a:spcAft>
          <a:spcPct val="0"/>
        </a:spcAft>
        <a:defRPr sz="2700" b="1">
          <a:solidFill>
            <a:srgbClr val="00B0F0"/>
          </a:solidFill>
          <a:latin typeface="微软雅黑" panose="020B0503020204020204" pitchFamily="34" charset="-122"/>
          <a:ea typeface="微软雅黑" panose="020B0503020204020204" pitchFamily="34" charset="-122"/>
          <a:sym typeface="Calibri" panose="020F0502020204030204" pitchFamily="34" charset="0"/>
        </a:defRPr>
      </a:lvl9pPr>
    </p:titleStyle>
    <p:bodyStyle>
      <a:lvl1pPr marL="385445" indent="-385445" algn="l" defTabSz="1028065" rtl="0" eaLnBrk="0" fontAlgn="base" hangingPunct="0">
        <a:spcBef>
          <a:spcPct val="20000"/>
        </a:spcBef>
        <a:spcAft>
          <a:spcPct val="0"/>
        </a:spcAft>
        <a:buFont typeface="Calibri" panose="020F0502020204030204" pitchFamily="34" charset="0"/>
        <a:buChar char="•"/>
        <a:defRPr sz="3600">
          <a:solidFill>
            <a:schemeClr val="tx1"/>
          </a:solidFill>
          <a:latin typeface="Arial" panose="020B0604020202020204" pitchFamily="34" charset="0"/>
          <a:ea typeface="微软雅黑" panose="020B0503020204020204" pitchFamily="34" charset="-122"/>
          <a:cs typeface="+mn-cs"/>
          <a:sym typeface="Arial" panose="020B0604020202020204" pitchFamily="34" charset="0"/>
        </a:defRPr>
      </a:lvl1pPr>
      <a:lvl2pPr marL="835025" indent="-320675" algn="l" defTabSz="1028065" rtl="0" eaLnBrk="0" fontAlgn="base" hangingPunct="0">
        <a:spcBef>
          <a:spcPct val="20000"/>
        </a:spcBef>
        <a:spcAft>
          <a:spcPct val="0"/>
        </a:spcAft>
        <a:buFont typeface="Calibri" panose="020F0502020204030204" pitchFamily="34" charset="0"/>
        <a:buChar char="–"/>
        <a:defRPr sz="32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285875" indent="-257175" algn="l" defTabSz="1028065" rtl="0" eaLnBrk="0" fontAlgn="base" hangingPunct="0">
        <a:spcBef>
          <a:spcPct val="20000"/>
        </a:spcBef>
        <a:spcAft>
          <a:spcPct val="0"/>
        </a:spcAft>
        <a:buFont typeface="Calibri" panose="020F0502020204030204" pitchFamily="34" charset="0"/>
        <a:buChar char="•"/>
        <a:defRPr sz="27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800225" indent="-257175" algn="l" defTabSz="1028065" rtl="0" eaLnBrk="0" fontAlgn="base" hangingPunct="0">
        <a:spcBef>
          <a:spcPct val="20000"/>
        </a:spcBef>
        <a:spcAft>
          <a:spcPct val="0"/>
        </a:spcAft>
        <a:buFont typeface="Calibri" panose="020F0502020204030204" pitchFamily="34" charset="0"/>
        <a:buChar char="–"/>
        <a:defRPr sz="2300">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314575" indent="-257175" algn="l" defTabSz="1028065" rtl="0" eaLnBrk="0" fontAlgn="base" hangingPunct="0">
        <a:spcBef>
          <a:spcPct val="20000"/>
        </a:spcBef>
        <a:spcAft>
          <a:spcPct val="0"/>
        </a:spcAft>
        <a:buFont typeface="Calibri" panose="020F0502020204030204" pitchFamily="34" charset="0"/>
        <a:buChar char="»"/>
        <a:defRPr sz="2300">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771140" indent="-257175" algn="l" defTabSz="1028065" rtl="0" eaLnBrk="0" fontAlgn="base" hangingPunct="0">
        <a:spcBef>
          <a:spcPct val="20000"/>
        </a:spcBef>
        <a:spcAft>
          <a:spcPct val="0"/>
        </a:spcAft>
        <a:buFont typeface="Arial" panose="020B0604020202020204" pitchFamily="34" charset="0"/>
        <a:buChar char="»"/>
        <a:defRPr sz="2300">
          <a:solidFill>
            <a:schemeClr val="tx1"/>
          </a:solidFill>
          <a:latin typeface="+mn-lt"/>
          <a:ea typeface="+mn-ea"/>
          <a:sym typeface="Calibri" panose="020F0502020204030204" pitchFamily="34" charset="0"/>
        </a:defRPr>
      </a:lvl6pPr>
      <a:lvl7pPr marL="3228340" indent="-257175" algn="l" defTabSz="1028065" rtl="0" eaLnBrk="0" fontAlgn="base" hangingPunct="0">
        <a:spcBef>
          <a:spcPct val="20000"/>
        </a:spcBef>
        <a:spcAft>
          <a:spcPct val="0"/>
        </a:spcAft>
        <a:buFont typeface="Arial" panose="020B0604020202020204" pitchFamily="34" charset="0"/>
        <a:buChar char="»"/>
        <a:defRPr sz="2300">
          <a:solidFill>
            <a:schemeClr val="tx1"/>
          </a:solidFill>
          <a:latin typeface="+mn-lt"/>
          <a:ea typeface="+mn-ea"/>
          <a:sym typeface="Calibri" panose="020F0502020204030204" pitchFamily="34" charset="0"/>
        </a:defRPr>
      </a:lvl7pPr>
      <a:lvl8pPr marL="3685540" indent="-257175" algn="l" defTabSz="1028065" rtl="0" eaLnBrk="0" fontAlgn="base" hangingPunct="0">
        <a:spcBef>
          <a:spcPct val="20000"/>
        </a:spcBef>
        <a:spcAft>
          <a:spcPct val="0"/>
        </a:spcAft>
        <a:buFont typeface="Arial" panose="020B0604020202020204" pitchFamily="34" charset="0"/>
        <a:buChar char="»"/>
        <a:defRPr sz="2300">
          <a:solidFill>
            <a:schemeClr val="tx1"/>
          </a:solidFill>
          <a:latin typeface="+mn-lt"/>
          <a:ea typeface="+mn-ea"/>
          <a:sym typeface="Calibri" panose="020F0502020204030204" pitchFamily="34" charset="0"/>
        </a:defRPr>
      </a:lvl8pPr>
      <a:lvl9pPr marL="4142740" indent="-257175" algn="l" defTabSz="1028065" rtl="0" eaLnBrk="0" fontAlgn="base" hangingPunct="0">
        <a:spcBef>
          <a:spcPct val="20000"/>
        </a:spcBef>
        <a:spcAft>
          <a:spcPct val="0"/>
        </a:spcAft>
        <a:buFont typeface="Arial" panose="020B0604020202020204" pitchFamily="34" charset="0"/>
        <a:buChar char="»"/>
        <a:defRPr sz="2300">
          <a:solidFill>
            <a:schemeClr val="tx1"/>
          </a:solidFill>
          <a:latin typeface="+mn-lt"/>
          <a:ea typeface="+mn-ea"/>
          <a:sym typeface="Calibri" panose="020F0502020204030204" pitchFamily="34" charset="0"/>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hyperlink" Target="&#20184;&#27719;&#24322;&#24120;.ppt" TargetMode="External"/><Relationship Id="rId1" Type="http://schemas.openxmlformats.org/officeDocument/2006/relationships/hyperlink" Target="&#36864;&#31246;&#20914;&#20943;1.ppt" TargetMode="Externa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hyperlink" Target="&#20813;&#31246;&#30003;&#25253;&#34920;.pptx" TargetMode="External"/><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hyperlink" Target="&#25918;&#24323;&#20813;&#31246;.pptx" TargetMode="External"/><Relationship Id="rId1" Type="http://schemas.openxmlformats.org/officeDocument/2006/relationships/hyperlink" Target="&#20813;&#31246;&#22791;&#26696;.pptx" TargetMode="Externa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20986;&#21475;&#20225;&#19994;&#20449;&#24687;&#26597;&#35810;&#30003;&#35831;&#34920;.pptx" TargetMode="External"/><Relationship Id="rId1" Type="http://schemas.openxmlformats.org/officeDocument/2006/relationships/hyperlink" Target="&#20986;&#21475;&#36864;&#65288;&#20813;&#65289;&#31246;&#20973;&#35777;&#26080;&#30456;&#20851;&#30005;&#23376;&#20449;&#24687;&#30003;&#25253;&#34920;.pptx"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7.xml"/><Relationship Id="rId4" Type="http://schemas.openxmlformats.org/officeDocument/2006/relationships/tags" Target="../tags/tag1.xml"/><Relationship Id="rId3" Type="http://schemas.openxmlformats.org/officeDocument/2006/relationships/hyperlink" Target="&#25552;&#21333;.pptx" TargetMode="External"/><Relationship Id="rId2" Type="http://schemas.openxmlformats.org/officeDocument/2006/relationships/hyperlink" Target="&#22330;&#31449;&#25910;&#25454;.pptx" TargetMode="External"/><Relationship Id="rId1" Type="http://schemas.openxmlformats.org/officeDocument/2006/relationships/hyperlink" Target="&#36141;&#36135;&#21512;&#21516;.pptx" TargetMode="External"/></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14.xml"/><Relationship Id="rId6" Type="http://schemas.openxmlformats.org/officeDocument/2006/relationships/hyperlink" Target="&#25910;&#27719;&#34920;1.ppt" TargetMode="External"/><Relationship Id="rId5" Type="http://schemas.openxmlformats.org/officeDocument/2006/relationships/hyperlink" Target="5&#31867;&#37325;&#28857;&#31649;&#29702;&#20225;&#19994;.ppt" TargetMode="External"/><Relationship Id="rId4" Type="http://schemas.openxmlformats.org/officeDocument/2006/relationships/hyperlink" Target="&#25910;&#27719;&#38382;&#39064;.ppt" TargetMode="External"/><Relationship Id="rId3" Type="http://schemas.openxmlformats.org/officeDocument/2006/relationships/hyperlink" Target="&#19981;&#33021;&#25910;&#27719;&#34920;.ppt" TargetMode="External"/><Relationship Id="rId2" Type="http://schemas.openxmlformats.org/officeDocument/2006/relationships/hyperlink" Target="9&#31181;.ppt" TargetMode="External"/><Relationship Id="rId1" Type="http://schemas.openxmlformats.org/officeDocument/2006/relationships/hyperlink" Target="&#38656;&#35201;&#25910;&#27719;&#21644;&#19981;&#25910;&#27719;&#21015;&#21517;.ppt"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bg bwMode="auto">
      <p:bgPr>
        <a:solidFill>
          <a:srgbClr val="F2F2F2"/>
        </a:solidFill>
        <a:effectLst/>
      </p:bgPr>
    </p:bg>
    <p:spTree>
      <p:nvGrpSpPr>
        <p:cNvPr id="1" name=""/>
        <p:cNvGrpSpPr/>
        <p:nvPr/>
      </p:nvGrpSpPr>
      <p:grpSpPr>
        <a:xfrm>
          <a:off x="0" y="0"/>
          <a:ext cx="0" cy="0"/>
          <a:chOff x="0" y="0"/>
          <a:chExt cx="0" cy="0"/>
        </a:xfrm>
      </p:grpSpPr>
      <p:sp>
        <p:nvSpPr>
          <p:cNvPr id="15363" name="TextBox 42"/>
          <p:cNvSpPr>
            <a:spLocks noChangeArrowheads="1"/>
          </p:cNvSpPr>
          <p:nvPr/>
        </p:nvSpPr>
        <p:spPr bwMode="auto">
          <a:xfrm>
            <a:off x="380252" y="2673375"/>
            <a:ext cx="10971392" cy="947420"/>
          </a:xfrm>
          <a:prstGeom prst="rect">
            <a:avLst/>
          </a:prstGeom>
          <a:solidFill>
            <a:srgbClr val="00B0F0"/>
          </a:solidFill>
          <a:ln>
            <a:noFill/>
          </a:ln>
          <a:extLst>
            <a:ext uri="{91240B29-F687-4F45-9708-019B960494DF}">
              <a14:hiddenLine xmlns:a14="http://schemas.microsoft.com/office/drawing/2010/main" w="9525">
                <a:solidFill>
                  <a:srgbClr val="000000"/>
                </a:solidFill>
                <a:bevel/>
              </a14:hiddenLine>
            </a:ext>
          </a:extLst>
        </p:spPr>
        <p:txBody>
          <a:bodyPr wrap="square" lIns="102833" tIns="51416" rIns="102833" bIns="51416">
            <a:spAutoFit/>
          </a:bodyPr>
          <a:lstStyle/>
          <a:p>
            <a:pPr algn="ctr" eaLnBrk="1" hangingPunct="1"/>
            <a:r>
              <a:rPr lang="zh-CN" altLang="en-US" sz="5500" b="1" dirty="0">
                <a:solidFill>
                  <a:schemeClr val="bg1"/>
                </a:solidFill>
                <a:latin typeface="宋体" panose="02010600030101010101" pitchFamily="2" charset="-122"/>
                <a:sym typeface="宋体" panose="02010600030101010101" pitchFamily="2" charset="-122"/>
              </a:rPr>
              <a:t>出口退税政策与申报常见问题解析</a:t>
            </a:r>
            <a:endParaRPr lang="zh-CN" altLang="en-US" sz="5500" dirty="0"/>
          </a:p>
        </p:txBody>
      </p:sp>
      <p:pic>
        <p:nvPicPr>
          <p:cNvPr id="15364" name="图片 4"/>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04840" y="414338"/>
            <a:ext cx="26130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5" name="Rectangle 5"/>
          <p:cNvSpPr txBox="1">
            <a:spLocks noChangeArrowheads="1"/>
          </p:cNvSpPr>
          <p:nvPr/>
        </p:nvSpPr>
        <p:spPr bwMode="auto">
          <a:xfrm>
            <a:off x="8039368" y="5229944"/>
            <a:ext cx="3421063"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square" lIns="102833" tIns="51416" rIns="102833" bIns="51416" numCol="1" anchor="t" anchorCtr="0" compatLnSpc="1"/>
          <a:lstStyle>
            <a:lvl1pPr marL="385445" indent="-385445" algn="l" defTabSz="1028065" rtl="0" eaLnBrk="0" fontAlgn="base" hangingPunct="0">
              <a:spcBef>
                <a:spcPct val="20000"/>
              </a:spcBef>
              <a:spcAft>
                <a:spcPct val="0"/>
              </a:spcAft>
              <a:buFont typeface="Calibri" panose="020F0502020204030204" pitchFamily="34" charset="0"/>
              <a:buChar char="•"/>
              <a:defRPr sz="3600">
                <a:solidFill>
                  <a:schemeClr val="tx1"/>
                </a:solidFill>
                <a:latin typeface="Arial" panose="020B0604020202020204" pitchFamily="34" charset="0"/>
                <a:ea typeface="微软雅黑" panose="020B0503020204020204" pitchFamily="34" charset="-122"/>
                <a:cs typeface="+mn-cs"/>
                <a:sym typeface="Arial" panose="020B0604020202020204" pitchFamily="34" charset="0"/>
              </a:defRPr>
            </a:lvl1pPr>
            <a:lvl2pPr marL="835025" indent="-320675" algn="l" defTabSz="1028065" rtl="0" eaLnBrk="0" fontAlgn="base" hangingPunct="0">
              <a:spcBef>
                <a:spcPct val="20000"/>
              </a:spcBef>
              <a:spcAft>
                <a:spcPct val="0"/>
              </a:spcAft>
              <a:buFont typeface="Calibri" panose="020F0502020204030204" pitchFamily="34" charset="0"/>
              <a:buChar char="–"/>
              <a:defRPr sz="32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1285875" indent="-257175" algn="l" defTabSz="1028065" rtl="0" eaLnBrk="0" fontAlgn="base" hangingPunct="0">
              <a:spcBef>
                <a:spcPct val="20000"/>
              </a:spcBef>
              <a:spcAft>
                <a:spcPct val="0"/>
              </a:spcAft>
              <a:buFont typeface="Calibri" panose="020F0502020204030204" pitchFamily="34" charset="0"/>
              <a:buChar char="•"/>
              <a:defRPr sz="27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1800225" indent="-257175" algn="l" defTabSz="1028065" rtl="0" eaLnBrk="0" fontAlgn="base" hangingPunct="0">
              <a:spcBef>
                <a:spcPct val="20000"/>
              </a:spcBef>
              <a:spcAft>
                <a:spcPct val="0"/>
              </a:spcAft>
              <a:buFont typeface="Calibri" panose="020F0502020204030204" pitchFamily="34" charset="0"/>
              <a:buChar char="–"/>
              <a:defRPr sz="2300">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2314575" indent="-257175" algn="l" defTabSz="1028065" rtl="0" eaLnBrk="0" fontAlgn="base" hangingPunct="0">
              <a:spcBef>
                <a:spcPct val="20000"/>
              </a:spcBef>
              <a:spcAft>
                <a:spcPct val="0"/>
              </a:spcAft>
              <a:buFont typeface="Calibri" panose="020F0502020204030204" pitchFamily="34" charset="0"/>
              <a:buChar char="»"/>
              <a:defRPr sz="2300">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2771140" indent="-257175" algn="l" defTabSz="1028065" rtl="0" eaLnBrk="0" fontAlgn="base" hangingPunct="0">
              <a:spcBef>
                <a:spcPct val="20000"/>
              </a:spcBef>
              <a:spcAft>
                <a:spcPct val="0"/>
              </a:spcAft>
              <a:buFont typeface="Arial" panose="020B0604020202020204" pitchFamily="34" charset="0"/>
              <a:buChar char="»"/>
              <a:defRPr sz="2300">
                <a:solidFill>
                  <a:schemeClr val="tx1"/>
                </a:solidFill>
                <a:latin typeface="+mn-lt"/>
                <a:ea typeface="+mn-ea"/>
                <a:sym typeface="Calibri" panose="020F0502020204030204" pitchFamily="34" charset="0"/>
              </a:defRPr>
            </a:lvl6pPr>
            <a:lvl7pPr marL="3228340" indent="-257175" algn="l" defTabSz="1028065" rtl="0" eaLnBrk="0" fontAlgn="base" hangingPunct="0">
              <a:spcBef>
                <a:spcPct val="20000"/>
              </a:spcBef>
              <a:spcAft>
                <a:spcPct val="0"/>
              </a:spcAft>
              <a:buFont typeface="Arial" panose="020B0604020202020204" pitchFamily="34" charset="0"/>
              <a:buChar char="»"/>
              <a:defRPr sz="2300">
                <a:solidFill>
                  <a:schemeClr val="tx1"/>
                </a:solidFill>
                <a:latin typeface="+mn-lt"/>
                <a:ea typeface="+mn-ea"/>
                <a:sym typeface="Calibri" panose="020F0502020204030204" pitchFamily="34" charset="0"/>
              </a:defRPr>
            </a:lvl7pPr>
            <a:lvl8pPr marL="3685540" indent="-257175" algn="l" defTabSz="1028065" rtl="0" eaLnBrk="0" fontAlgn="base" hangingPunct="0">
              <a:spcBef>
                <a:spcPct val="20000"/>
              </a:spcBef>
              <a:spcAft>
                <a:spcPct val="0"/>
              </a:spcAft>
              <a:buFont typeface="Arial" panose="020B0604020202020204" pitchFamily="34" charset="0"/>
              <a:buChar char="»"/>
              <a:defRPr sz="2300">
                <a:solidFill>
                  <a:schemeClr val="tx1"/>
                </a:solidFill>
                <a:latin typeface="+mn-lt"/>
                <a:ea typeface="+mn-ea"/>
                <a:sym typeface="Calibri" panose="020F0502020204030204" pitchFamily="34" charset="0"/>
              </a:defRPr>
            </a:lvl8pPr>
            <a:lvl9pPr marL="4142740" indent="-257175" algn="l" defTabSz="1028065" rtl="0" eaLnBrk="0" fontAlgn="base" hangingPunct="0">
              <a:spcBef>
                <a:spcPct val="20000"/>
              </a:spcBef>
              <a:spcAft>
                <a:spcPct val="0"/>
              </a:spcAft>
              <a:buFont typeface="Arial" panose="020B0604020202020204" pitchFamily="34" charset="0"/>
              <a:buChar char="»"/>
              <a:defRPr sz="2300">
                <a:solidFill>
                  <a:schemeClr val="tx1"/>
                </a:solidFill>
                <a:latin typeface="+mn-lt"/>
                <a:ea typeface="+mn-ea"/>
                <a:sym typeface="Calibri" panose="020F0502020204030204" pitchFamily="34" charset="0"/>
              </a:defRPr>
            </a:lvl9pPr>
          </a:lstStyle>
          <a:p>
            <a:pPr marL="0" indent="0" algn="ctr" eaLnBrk="1" hangingPunct="1">
              <a:lnSpc>
                <a:spcPts val="2800"/>
              </a:lnSpc>
              <a:spcBef>
                <a:spcPct val="0"/>
              </a:spcBef>
              <a:buFontTx/>
              <a:buNone/>
            </a:pPr>
            <a:r>
              <a:rPr lang="zh-CN" sz="2400" b="1" smtClean="0">
                <a:solidFill>
                  <a:srgbClr val="E78A5C"/>
                </a:solidFill>
                <a:latin typeface="宋体" panose="02010600030101010101" pitchFamily="2" charset="-122"/>
                <a:sym typeface="宋体" panose="02010600030101010101" pitchFamily="2" charset="-122"/>
              </a:rPr>
              <a:t>上海税友软件有限公司</a:t>
            </a:r>
            <a:endParaRPr lang="zh-CN" sz="2400" b="1" dirty="0" smtClean="0">
              <a:solidFill>
                <a:srgbClr val="E78A5C"/>
              </a:solidFill>
              <a:latin typeface="宋体" panose="02010600030101010101" pitchFamily="2" charset="-122"/>
              <a:sym typeface="宋体" panose="02010600030101010101" pitchFamily="2"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矩形 4"/>
          <p:cNvSpPr/>
          <p:nvPr/>
        </p:nvSpPr>
        <p:spPr>
          <a:xfrm>
            <a:off x="1866467" y="1048758"/>
            <a:ext cx="3164205" cy="530860"/>
          </a:xfrm>
          <a:prstGeom prst="rect">
            <a:avLst/>
          </a:prstGeom>
          <a:noFill/>
          <a:ln w="9525">
            <a:noFill/>
          </a:ln>
        </p:spPr>
        <p:txBody>
          <a:bodyPr wrap="none" lIns="121898" tIns="60949" rIns="121898" bIns="60949">
            <a:spAutoFit/>
          </a:bodyPr>
          <a:lstStyle/>
          <a:p>
            <a:pPr algn="just" defTabSz="0" eaLnBrk="0" hangingPunct="0">
              <a:spcBef>
                <a:spcPct val="20000"/>
              </a:spcBef>
              <a:buClr>
                <a:schemeClr val="tx2"/>
              </a:buClr>
              <a:buSzPct val="50000"/>
              <a:buFont typeface="Arial" panose="020B0604020202020204" pitchFamily="34" charset="0"/>
            </a:pPr>
            <a:r>
              <a:rPr lang="en-US" altLang="zh-CN" sz="2665" b="1" dirty="0">
                <a:solidFill>
                  <a:schemeClr val="accent1"/>
                </a:solidFill>
                <a:latin typeface="微软雅黑" panose="020B0503020204020204" pitchFamily="34" charset="-122"/>
                <a:ea typeface="微软雅黑" panose="020B0503020204020204" pitchFamily="34" charset="-122"/>
                <a:sym typeface="宋体" panose="02010600030101010101" pitchFamily="2" charset="-122"/>
              </a:rPr>
              <a:t>2</a:t>
            </a:r>
            <a:r>
              <a:rPr lang="zh-CN" altLang="en-US" sz="2665" b="1" dirty="0">
                <a:solidFill>
                  <a:schemeClr val="accent1"/>
                </a:solidFill>
                <a:latin typeface="微软雅黑" panose="020B0503020204020204" pitchFamily="34" charset="-122"/>
                <a:ea typeface="微软雅黑" panose="020B0503020204020204" pitchFamily="34" charset="-122"/>
                <a:sym typeface="宋体" panose="02010600030101010101" pitchFamily="2" charset="-122"/>
              </a:rPr>
              <a:t>、适用免税的情形</a:t>
            </a:r>
            <a:endParaRPr lang="zh-CN" altLang="en-US" sz="4265" b="1" dirty="0">
              <a:solidFill>
                <a:schemeClr val="accent1"/>
              </a:solidFill>
              <a:latin typeface="微软雅黑" panose="020B0503020204020204" pitchFamily="34" charset="-122"/>
              <a:ea typeface="微软雅黑" panose="020B0503020204020204" pitchFamily="34" charset="-122"/>
              <a:sym typeface="Franklin Gothic Book" panose="020B0503020102020204" pitchFamily="34" charset="0"/>
            </a:endParaRPr>
          </a:p>
        </p:txBody>
      </p:sp>
      <p:sp>
        <p:nvSpPr>
          <p:cNvPr id="6" name="矩形 5"/>
          <p:cNvSpPr/>
          <p:nvPr/>
        </p:nvSpPr>
        <p:spPr>
          <a:xfrm>
            <a:off x="1775595" y="246251"/>
            <a:ext cx="5958840" cy="612775"/>
          </a:xfrm>
          <a:prstGeom prst="rect">
            <a:avLst/>
          </a:prstGeom>
        </p:spPr>
        <p:txBody>
          <a:bodyPr wrap="none" lIns="121898" tIns="60949" rIns="121898" bIns="60949">
            <a:spAutoFit/>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Arial" panose="020B0604020202020204" pitchFamily="34" charset="0"/>
              <a:buNone/>
              <a:defRPr/>
            </a:pPr>
            <a:r>
              <a:rPr kumimoji="0" lang="zh-CN" altLang="en-US" sz="3200" b="1" i="0" u="none" strike="noStrike" kern="1200" cap="none" spc="0" normalizeH="0" baseline="0">
                <a:ln>
                  <a:noFill/>
                </a:ln>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2700000" scaled="1"/>
                  <a:tileRect/>
                </a:gradFill>
                <a:effectLst/>
                <a:uLnTx/>
                <a:uFillTx/>
                <a:latin typeface="方正粗宋简体" pitchFamily="65" charset="-122"/>
                <a:ea typeface="方正粗宋简体" pitchFamily="65" charset="-122"/>
                <a:cs typeface="+mn-cs"/>
              </a:rPr>
              <a:t>二、出口收汇与出口退税的关系</a:t>
            </a:r>
            <a:endParaRPr kumimoji="0" lang="zh-CN" altLang="en-US" sz="3200" b="1" i="0"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61124" name="矩形 6"/>
          <p:cNvSpPr/>
          <p:nvPr/>
        </p:nvSpPr>
        <p:spPr>
          <a:xfrm>
            <a:off x="6666458" y="1048758"/>
            <a:ext cx="3164205" cy="530860"/>
          </a:xfrm>
          <a:prstGeom prst="rect">
            <a:avLst/>
          </a:prstGeom>
          <a:noFill/>
          <a:ln w="9525">
            <a:noFill/>
          </a:ln>
        </p:spPr>
        <p:txBody>
          <a:bodyPr wrap="none" lIns="121898" tIns="60949" rIns="121898" bIns="60949">
            <a:spAutoFit/>
          </a:bodyPr>
          <a:lstStyle/>
          <a:p>
            <a:pPr defTabSz="0" eaLnBrk="0" hangingPunct="0">
              <a:spcBef>
                <a:spcPct val="20000"/>
              </a:spcBef>
              <a:buClr>
                <a:schemeClr val="tx2"/>
              </a:buClr>
              <a:buSzPct val="50000"/>
              <a:buFont typeface="Arial" panose="020B0604020202020204" pitchFamily="34" charset="0"/>
            </a:pPr>
            <a:r>
              <a:rPr lang="en-US" altLang="zh-CN" sz="2665" b="1" dirty="0">
                <a:solidFill>
                  <a:schemeClr val="accent1"/>
                </a:solidFill>
                <a:latin typeface="微软雅黑" panose="020B0503020204020204" pitchFamily="34" charset="-122"/>
                <a:ea typeface="微软雅黑" panose="020B0503020204020204" pitchFamily="34" charset="-122"/>
                <a:sym typeface="宋体" panose="02010600030101010101" pitchFamily="2" charset="-122"/>
              </a:rPr>
              <a:t>3</a:t>
            </a:r>
            <a:r>
              <a:rPr lang="zh-CN" altLang="en-US" sz="2665" b="1" dirty="0">
                <a:solidFill>
                  <a:schemeClr val="accent1"/>
                </a:solidFill>
                <a:latin typeface="微软雅黑" panose="020B0503020204020204" pitchFamily="34" charset="-122"/>
                <a:ea typeface="微软雅黑" panose="020B0503020204020204" pitchFamily="34" charset="-122"/>
                <a:sym typeface="宋体" panose="02010600030101010101" pitchFamily="2" charset="-122"/>
              </a:rPr>
              <a:t>、适用征税的情形</a:t>
            </a:r>
            <a:endParaRPr lang="zh-CN" altLang="en-US" sz="4265" b="1" dirty="0">
              <a:solidFill>
                <a:schemeClr val="accent1"/>
              </a:solidFill>
              <a:latin typeface="微软雅黑" panose="020B0503020204020204" pitchFamily="34" charset="-122"/>
              <a:ea typeface="微软雅黑" panose="020B0503020204020204" pitchFamily="34" charset="-122"/>
              <a:sym typeface="Franklin Gothic Book" panose="020B0503020102020204" pitchFamily="34" charset="0"/>
            </a:endParaRPr>
          </a:p>
        </p:txBody>
      </p:sp>
      <p:sp>
        <p:nvSpPr>
          <p:cNvPr id="8" name="矩形 7"/>
          <p:cNvSpPr/>
          <p:nvPr/>
        </p:nvSpPr>
        <p:spPr>
          <a:xfrm>
            <a:off x="1775244" y="1745406"/>
            <a:ext cx="3334272" cy="2490470"/>
          </a:xfrm>
          <a:prstGeom prst="rect">
            <a:avLst/>
          </a:prstGeom>
          <a:solidFill>
            <a:srgbClr val="FFC000"/>
          </a:solidFill>
          <a:ln>
            <a:solidFill>
              <a:srgbClr val="00B050"/>
            </a:solidFill>
          </a:ln>
        </p:spPr>
        <p:style>
          <a:lnRef idx="3">
            <a:schemeClr val="lt1"/>
          </a:lnRef>
          <a:fillRef idx="1">
            <a:schemeClr val="accent5"/>
          </a:fillRef>
          <a:effectRef idx="1">
            <a:schemeClr val="accent5"/>
          </a:effectRef>
          <a:fontRef idx="minor">
            <a:schemeClr val="lt1"/>
          </a:fontRef>
        </p:style>
        <p:txBody>
          <a:bodyPr lIns="121898" tIns="60949" rIns="121898" bIns="60949">
            <a:spAutoFit/>
          </a:bodyPr>
          <a:lstStyle/>
          <a:p>
            <a:pPr marL="0" marR="0" lvl="0" indent="0" algn="just" defTabSz="0" rtl="0" eaLnBrk="0" fontAlgn="base" latinLnBrk="0" hangingPunct="0">
              <a:lnSpc>
                <a:spcPct val="120000"/>
              </a:lnSpc>
              <a:spcBef>
                <a:spcPct val="0"/>
              </a:spcBef>
              <a:spcAft>
                <a:spcPct val="0"/>
              </a:spcAft>
              <a:buClr>
                <a:schemeClr val="tx2"/>
              </a:buClr>
              <a:buSzPct val="50000"/>
              <a:buFont typeface="Arial" panose="020B0604020202020204" pitchFamily="34" charset="0"/>
              <a:buNone/>
              <a:defRPr/>
            </a:pPr>
            <a:r>
              <a:rPr kumimoji="0" lang="zh-CN" altLang="en-US" sz="2135" b="0" i="0" u="none" strike="noStrike" kern="120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除</a:t>
            </a:r>
            <a:r>
              <a:rPr kumimoji="0" lang="en-US" altLang="zh-CN" sz="2135" b="0" i="0" u="none" strike="noStrike" kern="120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9</a:t>
            </a:r>
            <a:r>
              <a:rPr kumimoji="0" lang="zh-CN" altLang="en-US" sz="2135" b="0" i="0" u="none" strike="noStrike" kern="120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类特殊原因以外，在出口退（免）税申报期截止之日内不能收汇的，以及按出口合同约定时间为最终日期收汇，而过期不能提供的。</a:t>
            </a:r>
            <a:endParaRPr kumimoji="0" lang="zh-CN" altLang="en-US" sz="2135" b="0" i="0" u="none" strike="noStrike" kern="120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mn-cs"/>
              <a:sym typeface="Franklin Gothic Book" panose="020B0503020102020204" pitchFamily="34" charset="0"/>
            </a:endParaRPr>
          </a:p>
        </p:txBody>
      </p:sp>
      <p:sp>
        <p:nvSpPr>
          <p:cNvPr id="9" name="矩形 8"/>
          <p:cNvSpPr/>
          <p:nvPr/>
        </p:nvSpPr>
        <p:spPr>
          <a:xfrm>
            <a:off x="6505617" y="1745032"/>
            <a:ext cx="3333230" cy="2490470"/>
          </a:xfrm>
          <a:prstGeom prst="rect">
            <a:avLst/>
          </a:prstGeom>
          <a:solidFill>
            <a:srgbClr val="FFC000"/>
          </a:solidFill>
          <a:ln>
            <a:solidFill>
              <a:srgbClr val="00B050"/>
            </a:solidFill>
          </a:ln>
        </p:spPr>
        <p:style>
          <a:lnRef idx="2">
            <a:schemeClr val="accent5">
              <a:shade val="50000"/>
            </a:schemeClr>
          </a:lnRef>
          <a:fillRef idx="1">
            <a:schemeClr val="accent5"/>
          </a:fillRef>
          <a:effectRef idx="0">
            <a:schemeClr val="accent5"/>
          </a:effectRef>
          <a:fontRef idx="minor">
            <a:schemeClr val="lt1"/>
          </a:fontRef>
        </p:style>
        <p:txBody>
          <a:bodyPr lIns="121898" tIns="60949" rIns="121898" bIns="60949">
            <a:spAutoFit/>
          </a:bodyPr>
          <a:lstStyle/>
          <a:p>
            <a:pPr marL="0" marR="0" lvl="0" indent="0" algn="just" defTabSz="0" rtl="0" eaLnBrk="0" fontAlgn="base" latinLnBrk="0" hangingPunct="0">
              <a:lnSpc>
                <a:spcPct val="120000"/>
              </a:lnSpc>
              <a:spcBef>
                <a:spcPct val="0"/>
              </a:spcBef>
              <a:spcAft>
                <a:spcPct val="0"/>
              </a:spcAft>
              <a:buClr>
                <a:schemeClr val="tx2"/>
              </a:buClr>
              <a:buSzPct val="50000"/>
              <a:buFont typeface="Arial" panose="020B0604020202020204" pitchFamily="34" charset="0"/>
              <a:buNone/>
              <a:defRPr/>
            </a:pPr>
            <a:r>
              <a:rPr kumimoji="0" lang="zh-CN" altLang="en-US" sz="2135" b="0" i="0" u="none" strike="noStrike" kern="120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在申报退（免）税时，所附送“不能收汇的原因或证明材料为虚假的”和“收汇凭证是冒用的”。</a:t>
            </a:r>
            <a:endParaRPr kumimoji="0" lang="en-US" altLang="zh-CN" sz="2135" b="0" i="0" u="none" strike="noStrike" kern="120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a:p>
            <a:pPr marL="0" marR="0" lvl="0" indent="0" algn="just" defTabSz="0" rtl="0" eaLnBrk="0" fontAlgn="base" latinLnBrk="0" hangingPunct="0">
              <a:lnSpc>
                <a:spcPct val="120000"/>
              </a:lnSpc>
              <a:spcBef>
                <a:spcPct val="0"/>
              </a:spcBef>
              <a:spcAft>
                <a:spcPct val="0"/>
              </a:spcAft>
              <a:buClr>
                <a:schemeClr val="tx2"/>
              </a:buClr>
              <a:buSzPct val="50000"/>
              <a:buFont typeface="Arial" panose="020B0604020202020204" pitchFamily="34" charset="0"/>
              <a:buNone/>
              <a:defRPr/>
            </a:pPr>
            <a:endParaRPr kumimoji="0" lang="en-US" altLang="zh-CN" sz="2135"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a:p>
            <a:pPr marL="0" marR="0" lvl="0" indent="0" algn="just" defTabSz="0" rtl="0" eaLnBrk="0" fontAlgn="base" latinLnBrk="0" hangingPunct="0">
              <a:lnSpc>
                <a:spcPct val="120000"/>
              </a:lnSpc>
              <a:spcBef>
                <a:spcPct val="0"/>
              </a:spcBef>
              <a:spcAft>
                <a:spcPct val="0"/>
              </a:spcAft>
              <a:buClr>
                <a:schemeClr val="tx2"/>
              </a:buClr>
              <a:buSzPct val="50000"/>
              <a:buFont typeface="Arial" panose="020B0604020202020204" pitchFamily="34" charset="0"/>
              <a:buNone/>
              <a:defRPr/>
            </a:pPr>
            <a:endParaRPr kumimoji="0" lang="en-US" altLang="zh-CN" sz="2135"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10" name="矩形 9"/>
          <p:cNvSpPr/>
          <p:nvPr/>
        </p:nvSpPr>
        <p:spPr>
          <a:xfrm>
            <a:off x="1775607" y="4650762"/>
            <a:ext cx="8063240" cy="1523365"/>
          </a:xfrm>
          <a:prstGeom prst="rect">
            <a:avLst/>
          </a:prstGeom>
          <a:ln w="12700">
            <a:solidFill>
              <a:schemeClr val="accent2"/>
            </a:solidFill>
          </a:ln>
        </p:spPr>
        <p:txBody>
          <a:bodyPr lIns="121898" tIns="60949" rIns="121898" bIns="60949">
            <a:spAutoFit/>
          </a:bodyPr>
          <a:lstStyle/>
          <a:p>
            <a:pPr marL="0" marR="0" lvl="0" indent="0" algn="just" defTabSz="0" rtl="0" eaLnBrk="0" fontAlgn="base" latinLnBrk="0" hangingPunct="0">
              <a:lnSpc>
                <a:spcPct val="120000"/>
              </a:lnSpc>
              <a:spcBef>
                <a:spcPct val="20000"/>
              </a:spcBef>
              <a:spcAft>
                <a:spcPct val="0"/>
              </a:spcAft>
              <a:buClr>
                <a:schemeClr val="tx2"/>
              </a:buClr>
              <a:buSzPct val="50000"/>
              <a:buFont typeface="Arial" panose="020B0604020202020204" pitchFamily="34" charset="0"/>
              <a:buNone/>
              <a:defRPr/>
            </a:pPr>
            <a:r>
              <a:rPr kumimoji="0" lang="en-US" altLang="zh-CN" sz="2400" b="1"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4、</a:t>
            </a:r>
            <a:r>
              <a:rPr kumimoji="0" lang="zh-CN" altLang="en-US" sz="2400" b="1"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前期已申报退（免）税的，应用负数冲减原退（免）税申报数据，不足冲减的，</a:t>
            </a:r>
            <a:r>
              <a:rPr kumimoji="0" lang="zh-CN" altLang="en-US" sz="2400" b="1"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hlinkClick r:id="rId1" action="ppaction://hlinkpres?slideindex=1&amp;slidetitle="/>
              </a:rPr>
              <a:t>应补缴差额部分的税款。</a:t>
            </a:r>
            <a:endParaRPr kumimoji="0" lang="zh-CN" altLang="zh-CN" sz="2400" b="1"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a:p>
            <a:pPr marL="0" marR="0" lvl="0" indent="0" algn="just" defTabSz="0" rtl="0" eaLnBrk="0" fontAlgn="base" latinLnBrk="0" hangingPunct="0">
              <a:lnSpc>
                <a:spcPct val="120000"/>
              </a:lnSpc>
              <a:spcBef>
                <a:spcPct val="20000"/>
              </a:spcBef>
              <a:spcAft>
                <a:spcPct val="0"/>
              </a:spcAft>
              <a:buClr>
                <a:schemeClr val="tx2"/>
              </a:buClr>
              <a:buSzPct val="50000"/>
              <a:buFont typeface="Arial" panose="020B0604020202020204" pitchFamily="34" charset="0"/>
              <a:buNone/>
              <a:defRPr/>
            </a:pPr>
            <a:r>
              <a:rPr kumimoji="0" lang="en-US" altLang="zh-CN" sz="2400" b="1"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hlinkClick r:id="rId2" action="ppaction://hlinkpres?slideindex=1&amp;slidetitle="/>
              </a:rPr>
              <a:t>5、</a:t>
            </a:r>
            <a:r>
              <a:rPr kumimoji="0" lang="zh-CN" altLang="en-US" sz="2400" b="1"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hlinkClick r:id="rId2" action="ppaction://hlinkpres?slideindex=1&amp;slidetitle="/>
              </a:rPr>
              <a:t>第三方付汇的处理</a:t>
            </a:r>
            <a:endParaRPr kumimoji="0" lang="zh-CN" altLang="zh-CN" sz="2400" b="1"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2" name="灯片编号占位符 1"/>
          <p:cNvSpPr txBox="1">
            <a:spLocks noGrp="1"/>
          </p:cNvSpPr>
          <p:nvPr>
            <p:ph type="sldNum" sz="quarter" idx="4"/>
          </p:nvPr>
        </p:nvSpPr>
        <p:spPr>
          <a:noFill/>
        </p:spPr>
        <p:txBody>
          <a:bodyPr lIns="121898" tIns="60949" rIns="121898" bIns="60949" rtlCol="0" anchor="ct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Calibri" panose="020F0502020204030204" pitchFamily="34" charset="0"/>
                <a:ea typeface="宋体" panose="02010600030101010101" pitchFamily="2" charset="-122"/>
              </a:defRPr>
            </a:lvl1pPr>
            <a:lvl2pPr marL="454025" lvl="1" indent="1905"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1225" lvl="2" indent="1905"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68425" lvl="3" indent="1905"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5625" lvl="4" indent="1905"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stStyle>
          <a:p>
            <a:pPr lvl="0" algn="r" eaLnBrk="1" hangingPunct="1"/>
            <a:fld id="{9A0DB2DC-4C9A-4742-B13C-FB6460FD3503}" type="slidenum">
              <a:rPr lang="en-US" altLang="zh-CN" sz="1200" dirty="0">
                <a:solidFill>
                  <a:srgbClr val="898989"/>
                </a:solidFill>
              </a:rPr>
            </a:fld>
            <a:endParaRPr lang="en-US" altLang="zh-CN" sz="1200" dirty="0">
              <a:solidFill>
                <a:srgbClr val="898989"/>
              </a:solidFill>
            </a:endParaRPr>
          </a:p>
        </p:txBody>
      </p:sp>
    </p:spTree>
  </p:cSld>
  <p:clrMapOvr>
    <a:masterClrMapping/>
  </p:clrMapOvr>
  <p:transition spd="med">
    <p:pull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80695" y="1167765"/>
            <a:ext cx="10806430" cy="3385542"/>
          </a:xfrm>
          <a:prstGeom prst="rect">
            <a:avLst/>
          </a:prstGeom>
          <a:noFill/>
        </p:spPr>
        <p:txBody>
          <a:bodyPr wrap="square" rtlCol="0" anchor="t">
            <a:spAutoFit/>
          </a:bodyPr>
          <a:lstStyle/>
          <a:p>
            <a:pPr>
              <a:lnSpc>
                <a:spcPct val="250000"/>
              </a:lnSpc>
            </a:pPr>
            <a:r>
              <a:rPr lang="zh-CN" altLang="en-US" sz="2140" dirty="0"/>
              <a:t>     出口货物由于以下所列原因，不能收汇或不能在出口货物退（免）税申报期的截止之日内收汇的，应在</a:t>
            </a:r>
            <a:r>
              <a:rPr lang="zh-CN" altLang="en-US" sz="2140" dirty="0">
                <a:solidFill>
                  <a:srgbClr val="FF0000"/>
                </a:solidFill>
              </a:rPr>
              <a:t>申报退（免）税或在退（免）税申报期截止之日内</a:t>
            </a:r>
            <a:r>
              <a:rPr lang="zh-CN" altLang="en-US" sz="2140" dirty="0"/>
              <a:t>，向主管税务机关报送《出口货物不能收汇申报表》，提供对应的有关证明材料，经主管税务机关审核确认后，可视同收汇处理。</a:t>
            </a:r>
            <a:endParaRPr lang="zh-CN" altLang="en-US" sz="2140" dirty="0"/>
          </a:p>
        </p:txBody>
      </p:sp>
      <p:sp>
        <p:nvSpPr>
          <p:cNvPr id="6" name="矩形 5"/>
          <p:cNvSpPr/>
          <p:nvPr/>
        </p:nvSpPr>
        <p:spPr>
          <a:xfrm>
            <a:off x="708795" y="233551"/>
            <a:ext cx="3917315" cy="612775"/>
          </a:xfrm>
          <a:prstGeom prst="rect">
            <a:avLst/>
          </a:prstGeom>
        </p:spPr>
        <p:txBody>
          <a:bodyPr wrap="none" lIns="121898" tIns="60949" rIns="121898" bIns="60949">
            <a:spAutoFit/>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Arial" panose="020B0604020202020204" pitchFamily="34" charset="0"/>
              <a:buNone/>
              <a:defRPr/>
            </a:pPr>
            <a:r>
              <a:rPr kumimoji="0" lang="zh-CN" altLang="en-US" sz="3200" b="1" i="0" u="none" strike="noStrike" kern="1200" cap="none" spc="0" normalizeH="0" baseline="0">
                <a:ln>
                  <a:noFill/>
                </a:ln>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2700000" scaled="1"/>
                  <a:tileRect/>
                </a:gradFill>
                <a:effectLst/>
                <a:uLnTx/>
                <a:uFillTx/>
                <a:latin typeface="方正粗宋简体" pitchFamily="65" charset="-122"/>
                <a:ea typeface="方正粗宋简体" pitchFamily="65" charset="-122"/>
                <a:cs typeface="+mn-cs"/>
              </a:rPr>
              <a:t>三、视同收汇的情况</a:t>
            </a:r>
            <a:endParaRPr kumimoji="0" lang="zh-CN" altLang="en-US" sz="3200" b="1" i="0"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ustDataLst>
      <p:tags r:id="rId1"/>
    </p:custDataLst>
  </p:cSld>
  <p:clrMapOvr>
    <a:masterClrMapping/>
  </p:clrMapOvr>
  <p:transition>
    <p:wipe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45465" y="801370"/>
            <a:ext cx="10399395" cy="5423535"/>
          </a:xfrm>
          <a:prstGeom prst="rect">
            <a:avLst/>
          </a:prstGeom>
          <a:noFill/>
        </p:spPr>
        <p:txBody>
          <a:bodyPr wrap="square" rtlCol="0" anchor="t">
            <a:spAutoFit/>
          </a:bodyPr>
          <a:lstStyle/>
          <a:p>
            <a:pPr>
              <a:lnSpc>
                <a:spcPct val="150000"/>
              </a:lnSpc>
            </a:pPr>
            <a:r>
              <a:rPr lang="zh-CN" altLang="en-US" sz="2150"/>
              <a:t>（一）因国外商品市场行情变动的，提供有关商会出具的证明或有关交易所行情报价资料。原因代码：01。</a:t>
            </a:r>
            <a:endParaRPr lang="zh-CN" altLang="en-US" sz="2150"/>
          </a:p>
          <a:p>
            <a:pPr>
              <a:lnSpc>
                <a:spcPct val="150000"/>
              </a:lnSpc>
              <a:buNone/>
            </a:pPr>
            <a:r>
              <a:rPr lang="zh-CN" altLang="en-US" sz="2150"/>
              <a:t>（二）因出口商品质量原因的，提供进口商的有关函件和进口国商检机构的证明；由于客观原因无法提供进口国商检机构证明的，提供进口商的检验报告、相关证明材料和出口单位书面保证函。原因代码：02。</a:t>
            </a:r>
            <a:endParaRPr lang="zh-CN" altLang="en-US" sz="2150"/>
          </a:p>
          <a:p>
            <a:pPr>
              <a:lnSpc>
                <a:spcPct val="150000"/>
              </a:lnSpc>
              <a:buNone/>
            </a:pPr>
            <a:r>
              <a:rPr lang="zh-CN" altLang="en-US" sz="2150" dirty="0">
                <a:solidFill>
                  <a:schemeClr val="tx1"/>
                </a:solidFill>
                <a:sym typeface="+mn-ea"/>
              </a:rPr>
              <a:t>（三）因动物及鲜活产品变质、腐烂、非正常死亡或损耗的，提供进口商的有关函件和进口国商检机构的证明；由于客观原因确实无法提供商检证明的，提供进口商有关函件、相关证明材料和出口单位书面保证函。原因代码：</a:t>
            </a:r>
            <a:r>
              <a:rPr lang="en-US" altLang="zh-CN" sz="2150">
                <a:solidFill>
                  <a:schemeClr val="tx1"/>
                </a:solidFill>
                <a:sym typeface="+mn-ea"/>
              </a:rPr>
              <a:t>03</a:t>
            </a:r>
            <a:r>
              <a:rPr lang="zh-CN" altLang="en-US" sz="2150" dirty="0">
                <a:solidFill>
                  <a:schemeClr val="tx1"/>
                </a:solidFill>
                <a:sym typeface="+mn-ea"/>
              </a:rPr>
              <a:t>。</a:t>
            </a:r>
            <a:endParaRPr lang="zh-CN" altLang="en-US" sz="2150" dirty="0">
              <a:solidFill>
                <a:schemeClr val="tx1"/>
              </a:solidFill>
              <a:sym typeface="+mn-ea"/>
            </a:endParaRPr>
          </a:p>
          <a:p>
            <a:pPr>
              <a:lnSpc>
                <a:spcPct val="150000"/>
              </a:lnSpc>
              <a:buNone/>
            </a:pPr>
            <a:r>
              <a:rPr lang="zh-CN" altLang="en-US" sz="2150" dirty="0">
                <a:solidFill>
                  <a:schemeClr val="tx1"/>
                </a:solidFill>
                <a:sym typeface="+mn-ea"/>
              </a:rPr>
              <a:t>（四）因自然灾害、战争等不可抗力因素的，提供报刊等新闻媒体的报道材料或中国驻进口国使领馆商务处出具的证明。原因代码：</a:t>
            </a:r>
            <a:r>
              <a:rPr lang="en-US" altLang="zh-CN" sz="2150">
                <a:solidFill>
                  <a:schemeClr val="tx1"/>
                </a:solidFill>
                <a:sym typeface="+mn-ea"/>
              </a:rPr>
              <a:t>04</a:t>
            </a:r>
            <a:r>
              <a:rPr lang="zh-CN" altLang="en-US" sz="2150" dirty="0">
                <a:solidFill>
                  <a:schemeClr val="tx1"/>
                </a:solidFill>
                <a:sym typeface="+mn-ea"/>
              </a:rPr>
              <a:t>。</a:t>
            </a:r>
            <a:endParaRPr lang="zh-CN" altLang="en-US" sz="2150" dirty="0">
              <a:solidFill>
                <a:schemeClr val="tx1"/>
              </a:solidFill>
              <a:sym typeface="+mn-ea"/>
            </a:endParaRPr>
          </a:p>
          <a:p>
            <a:pPr>
              <a:lnSpc>
                <a:spcPct val="120000"/>
              </a:lnSpc>
              <a:buNone/>
            </a:pPr>
            <a:endParaRPr lang="zh-CN" altLang="en-US" dirty="0">
              <a:solidFill>
                <a:schemeClr val="tx2"/>
              </a:solidFill>
              <a:sym typeface="+mn-ea"/>
            </a:endParaRPr>
          </a:p>
        </p:txBody>
      </p:sp>
      <p:sp>
        <p:nvSpPr>
          <p:cNvPr id="6" name="矩形 5"/>
          <p:cNvSpPr/>
          <p:nvPr/>
        </p:nvSpPr>
        <p:spPr>
          <a:xfrm>
            <a:off x="708795" y="233551"/>
            <a:ext cx="3917315" cy="612775"/>
          </a:xfrm>
          <a:prstGeom prst="rect">
            <a:avLst/>
          </a:prstGeom>
        </p:spPr>
        <p:txBody>
          <a:bodyPr wrap="none" lIns="121898" tIns="60949" rIns="121898" bIns="60949">
            <a:spAutoFit/>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Arial" panose="020B0604020202020204" pitchFamily="34" charset="0"/>
              <a:buNone/>
              <a:defRPr/>
            </a:pPr>
            <a:r>
              <a:rPr kumimoji="0" lang="zh-CN" altLang="en-US" sz="3200" b="1" i="0" u="none" strike="noStrike" kern="1200" cap="none" spc="0" normalizeH="0" baseline="0">
                <a:ln>
                  <a:noFill/>
                </a:ln>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2700000" scaled="1"/>
                  <a:tileRect/>
                </a:gradFill>
                <a:effectLst/>
                <a:uLnTx/>
                <a:uFillTx/>
                <a:latin typeface="方正粗宋简体" pitchFamily="65" charset="-122"/>
                <a:ea typeface="方正粗宋简体" pitchFamily="65" charset="-122"/>
                <a:cs typeface="+mn-cs"/>
              </a:rPr>
              <a:t>三、视同收汇的情况</a:t>
            </a:r>
            <a:endParaRPr kumimoji="0" lang="zh-CN" altLang="en-US" sz="3200" b="1" i="0"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ustDataLst>
      <p:tags r:id="rId1"/>
    </p:custDataLst>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15035" y="715010"/>
            <a:ext cx="10346690" cy="5384800"/>
          </a:xfrm>
          <a:prstGeom prst="rect">
            <a:avLst/>
          </a:prstGeom>
          <a:noFill/>
        </p:spPr>
        <p:txBody>
          <a:bodyPr wrap="square" rtlCol="0" anchor="t">
            <a:spAutoFit/>
          </a:bodyPr>
          <a:lstStyle/>
          <a:p>
            <a:pPr>
              <a:lnSpc>
                <a:spcPct val="200000"/>
              </a:lnSpc>
              <a:buNone/>
            </a:pPr>
            <a:r>
              <a:rPr lang="zh-CN" altLang="en-US" sz="2150" dirty="0">
                <a:sym typeface="+mn-ea"/>
              </a:rPr>
              <a:t>（五）因进口商破产、关闭、解散的，提供报刊等新闻媒体的报道材料或中国驻进口国使领馆商务处出具的证明。原因代码：</a:t>
            </a:r>
            <a:r>
              <a:rPr lang="en-US" altLang="zh-CN" sz="2150">
                <a:sym typeface="+mn-ea"/>
              </a:rPr>
              <a:t>05</a:t>
            </a:r>
            <a:r>
              <a:rPr lang="zh-CN" altLang="en-US" sz="2150" dirty="0">
                <a:sym typeface="+mn-ea"/>
              </a:rPr>
              <a:t>。</a:t>
            </a:r>
            <a:endParaRPr lang="zh-CN" altLang="en-US" sz="2150" dirty="0">
              <a:solidFill>
                <a:schemeClr val="tx1"/>
              </a:solidFill>
              <a:sym typeface="+mn-ea"/>
            </a:endParaRPr>
          </a:p>
          <a:p>
            <a:pPr>
              <a:lnSpc>
                <a:spcPct val="200000"/>
              </a:lnSpc>
              <a:buNone/>
            </a:pPr>
            <a:r>
              <a:rPr lang="zh-CN" altLang="en-US" sz="2150" dirty="0">
                <a:sym typeface="+mn-ea"/>
              </a:rPr>
              <a:t>（六）因进口国货币汇率变动的，提供报刊等新闻媒体刊登或外汇局公布的汇率资料。原因代码：</a:t>
            </a:r>
            <a:r>
              <a:rPr lang="en-US" altLang="zh-CN" sz="2150">
                <a:sym typeface="+mn-ea"/>
              </a:rPr>
              <a:t>06</a:t>
            </a:r>
            <a:r>
              <a:rPr lang="zh-CN" altLang="en-US" sz="2150" dirty="0">
                <a:sym typeface="+mn-ea"/>
              </a:rPr>
              <a:t>。</a:t>
            </a:r>
            <a:endParaRPr lang="zh-CN" altLang="en-US" sz="2150" dirty="0">
              <a:solidFill>
                <a:schemeClr val="tx1"/>
              </a:solidFill>
              <a:sym typeface="+mn-ea"/>
            </a:endParaRPr>
          </a:p>
          <a:p>
            <a:pPr>
              <a:lnSpc>
                <a:spcPct val="200000"/>
              </a:lnSpc>
              <a:buNone/>
            </a:pPr>
            <a:r>
              <a:rPr lang="zh-CN" altLang="en-US" sz="2150" dirty="0">
                <a:solidFill>
                  <a:schemeClr val="tx2"/>
                </a:solidFill>
                <a:sym typeface="+mn-ea"/>
              </a:rPr>
              <a:t>（七）因溢短装的，提供提单或其他正式货运单证等商业单证。原因代码：</a:t>
            </a:r>
            <a:r>
              <a:rPr lang="en-US" altLang="zh-CN" sz="2150">
                <a:solidFill>
                  <a:schemeClr val="tx2"/>
                </a:solidFill>
                <a:sym typeface="+mn-ea"/>
              </a:rPr>
              <a:t>07</a:t>
            </a:r>
            <a:r>
              <a:rPr lang="zh-CN" altLang="en-US" sz="2150" dirty="0">
                <a:solidFill>
                  <a:schemeClr val="tx2"/>
                </a:solidFill>
                <a:sym typeface="+mn-ea"/>
              </a:rPr>
              <a:t>。</a:t>
            </a:r>
            <a:endParaRPr lang="zh-CN" altLang="en-US" sz="2150" dirty="0">
              <a:solidFill>
                <a:schemeClr val="tx2"/>
              </a:solidFill>
              <a:sym typeface="+mn-ea"/>
            </a:endParaRPr>
          </a:p>
          <a:p>
            <a:pPr>
              <a:lnSpc>
                <a:spcPct val="200000"/>
              </a:lnSpc>
              <a:buNone/>
            </a:pPr>
            <a:r>
              <a:rPr lang="zh-CN" altLang="en-US" sz="2150" dirty="0">
                <a:solidFill>
                  <a:schemeClr val="tx2"/>
                </a:solidFill>
                <a:sym typeface="+mn-ea"/>
              </a:rPr>
              <a:t>（八）因出口合同约定全部收汇最终日期在申报退（免）税截止期限以后的，提供出口合同。原因代码：</a:t>
            </a:r>
            <a:r>
              <a:rPr lang="en-US" altLang="zh-CN" sz="2150">
                <a:solidFill>
                  <a:schemeClr val="tx2"/>
                </a:solidFill>
                <a:sym typeface="+mn-ea"/>
              </a:rPr>
              <a:t>08</a:t>
            </a:r>
            <a:r>
              <a:rPr lang="zh-CN" altLang="en-US" sz="2150" dirty="0">
                <a:solidFill>
                  <a:schemeClr val="tx2"/>
                </a:solidFill>
                <a:sym typeface="+mn-ea"/>
              </a:rPr>
              <a:t>。</a:t>
            </a:r>
            <a:endParaRPr lang="zh-CN" altLang="en-US" sz="2150" dirty="0">
              <a:solidFill>
                <a:schemeClr val="tx2"/>
              </a:solidFill>
              <a:sym typeface="+mn-ea"/>
            </a:endParaRPr>
          </a:p>
          <a:p>
            <a:pPr>
              <a:lnSpc>
                <a:spcPct val="200000"/>
              </a:lnSpc>
              <a:buNone/>
            </a:pPr>
            <a:r>
              <a:rPr lang="zh-CN" altLang="en-US" sz="2150" dirty="0">
                <a:solidFill>
                  <a:schemeClr val="tx2"/>
                </a:solidFill>
                <a:sym typeface="+mn-ea"/>
              </a:rPr>
              <a:t>（九）因其他原因的，提供主管税务机关认可的有效凭证。原因代码：</a:t>
            </a:r>
            <a:r>
              <a:rPr lang="en-US" altLang="zh-CN" sz="2150">
                <a:solidFill>
                  <a:schemeClr val="tx2"/>
                </a:solidFill>
                <a:sym typeface="+mn-ea"/>
              </a:rPr>
              <a:t>09</a:t>
            </a:r>
            <a:r>
              <a:rPr lang="zh-CN" altLang="en-US" sz="2150" dirty="0">
                <a:solidFill>
                  <a:schemeClr val="tx2"/>
                </a:solidFill>
                <a:sym typeface="+mn-ea"/>
              </a:rPr>
              <a:t>。</a:t>
            </a:r>
            <a:endParaRPr lang="zh-CN" altLang="en-US" sz="2150"/>
          </a:p>
        </p:txBody>
      </p:sp>
      <p:sp>
        <p:nvSpPr>
          <p:cNvPr id="6" name="矩形 5"/>
          <p:cNvSpPr/>
          <p:nvPr/>
        </p:nvSpPr>
        <p:spPr>
          <a:xfrm>
            <a:off x="708795" y="233551"/>
            <a:ext cx="3917315" cy="612775"/>
          </a:xfrm>
          <a:prstGeom prst="rect">
            <a:avLst/>
          </a:prstGeom>
        </p:spPr>
        <p:txBody>
          <a:bodyPr wrap="none" lIns="121898" tIns="60949" rIns="121898" bIns="60949">
            <a:spAutoFit/>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Arial" panose="020B0604020202020204" pitchFamily="34" charset="0"/>
              <a:buNone/>
              <a:defRPr/>
            </a:pPr>
            <a:r>
              <a:rPr kumimoji="0" lang="zh-CN" altLang="en-US" sz="3200" b="1" i="0" u="none" strike="noStrike" kern="1200" cap="none" spc="0" normalizeH="0" baseline="0">
                <a:ln>
                  <a:noFill/>
                </a:ln>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2700000" scaled="1"/>
                  <a:tileRect/>
                </a:gradFill>
                <a:effectLst/>
                <a:uLnTx/>
                <a:uFillTx/>
                <a:latin typeface="方正粗宋简体" pitchFamily="65" charset="-122"/>
                <a:ea typeface="方正粗宋简体" pitchFamily="65" charset="-122"/>
                <a:cs typeface="+mn-cs"/>
              </a:rPr>
              <a:t>三、视同收汇的情况</a:t>
            </a:r>
            <a:endParaRPr kumimoji="0" lang="zh-CN" altLang="en-US" sz="3200" b="1" i="0"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ustDataLst>
      <p:tags r:id="rId1"/>
    </p:custDataLst>
  </p:cSld>
  <p:clrMapOvr>
    <a:masterClrMapping/>
  </p:clrMapOvr>
  <p:transition>
    <p:wipe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1" name="矩形 2"/>
          <p:cNvSpPr/>
          <p:nvPr/>
        </p:nvSpPr>
        <p:spPr>
          <a:xfrm>
            <a:off x="1199963" y="1124946"/>
            <a:ext cx="2801620" cy="530860"/>
          </a:xfrm>
          <a:prstGeom prst="rect">
            <a:avLst/>
          </a:prstGeom>
          <a:noFill/>
          <a:ln w="9525">
            <a:noFill/>
          </a:ln>
        </p:spPr>
        <p:txBody>
          <a:bodyPr wrap="none" lIns="121898" tIns="60949" rIns="121898" bIns="60949">
            <a:spAutoFit/>
          </a:bodyPr>
          <a:lstStyle/>
          <a:p>
            <a:r>
              <a:rPr lang="en-US" altLang="zh-CN" sz="2665" b="1" dirty="0">
                <a:latin typeface="Calibri" panose="020F0502020204030204" pitchFamily="34" charset="0"/>
              </a:rPr>
              <a:t>1、</a:t>
            </a:r>
            <a:r>
              <a:rPr lang="zh-CN" altLang="en-US" sz="2665" b="1" dirty="0">
                <a:latin typeface="Calibri" panose="020F0502020204030204" pitchFamily="34" charset="0"/>
              </a:rPr>
              <a:t>免税相关规定</a:t>
            </a:r>
            <a:endParaRPr lang="zh-CN" altLang="en-US" sz="2665" b="1" dirty="0">
              <a:latin typeface="Calibri" panose="020F0502020204030204" pitchFamily="34" charset="0"/>
            </a:endParaRPr>
          </a:p>
        </p:txBody>
      </p:sp>
      <p:pic>
        <p:nvPicPr>
          <p:cNvPr id="263172" name="Picture 2" descr="C:\Users\Administrator\Desktop\icon\图片13.png"/>
          <p:cNvPicPr>
            <a:picLocks noChangeAspect="1"/>
          </p:cNvPicPr>
          <p:nvPr/>
        </p:nvPicPr>
        <p:blipFill>
          <a:blip r:embed="rId1"/>
          <a:stretch>
            <a:fillRect/>
          </a:stretch>
        </p:blipFill>
        <p:spPr>
          <a:xfrm>
            <a:off x="842302" y="1137644"/>
            <a:ext cx="357661" cy="480408"/>
          </a:xfrm>
          <a:prstGeom prst="rect">
            <a:avLst/>
          </a:prstGeom>
          <a:noFill/>
          <a:ln w="9525">
            <a:noFill/>
          </a:ln>
        </p:spPr>
      </p:pic>
      <p:grpSp>
        <p:nvGrpSpPr>
          <p:cNvPr id="263173" name="组合 9"/>
          <p:cNvGrpSpPr/>
          <p:nvPr/>
        </p:nvGrpSpPr>
        <p:grpSpPr>
          <a:xfrm>
            <a:off x="893094" y="1048758"/>
            <a:ext cx="10651519" cy="4997653"/>
            <a:chOff x="971600" y="847548"/>
            <a:chExt cx="7989883" cy="3748653"/>
          </a:xfrm>
        </p:grpSpPr>
        <p:sp>
          <p:nvSpPr>
            <p:cNvPr id="4" name="矩形 3"/>
            <p:cNvSpPr/>
            <p:nvPr/>
          </p:nvSpPr>
          <p:spPr>
            <a:xfrm>
              <a:off x="971600" y="1347587"/>
              <a:ext cx="5616571" cy="315312"/>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135" b="0" i="0" u="none" strike="noStrike" kern="1200" cap="none" spc="0" normalizeH="0" baseline="0" noProof="0" dirty="0">
                  <a:ln>
                    <a:noFill/>
                  </a:ln>
                  <a:solidFill>
                    <a:schemeClr val="dk1"/>
                  </a:solidFill>
                  <a:effectLst/>
                  <a:uLnTx/>
                  <a:uFillTx/>
                  <a:latin typeface="+mn-lt"/>
                  <a:ea typeface="+mn-ea"/>
                  <a:cs typeface="+mn-cs"/>
                </a:rPr>
                <a:t>免税分为两种：一是国内本身免税；二是退税改为免税。</a:t>
              </a:r>
              <a:endParaRPr kumimoji="0" lang="zh-CN" altLang="en-US" sz="2135" b="0" i="0" u="none" strike="noStrike" kern="1200" cap="none" spc="0" normalizeH="0" baseline="0" noProof="0" dirty="0">
                <a:ln>
                  <a:noFill/>
                </a:ln>
                <a:solidFill>
                  <a:schemeClr val="dk1"/>
                </a:solidFill>
                <a:effectLst/>
                <a:uLnTx/>
                <a:uFillTx/>
                <a:latin typeface="+mn-lt"/>
                <a:ea typeface="+mn-ea"/>
                <a:cs typeface="+mn-cs"/>
              </a:endParaRPr>
            </a:p>
          </p:txBody>
        </p:sp>
        <p:sp>
          <p:nvSpPr>
            <p:cNvPr id="5" name="矩形 4"/>
            <p:cNvSpPr/>
            <p:nvPr/>
          </p:nvSpPr>
          <p:spPr>
            <a:xfrm>
              <a:off x="1187500" y="1917474"/>
              <a:ext cx="1900237" cy="1549888"/>
            </a:xfrm>
            <a:prstGeom prst="rect">
              <a:avLst/>
            </a:prstGeom>
            <a:ln w="76200" cmpd="tri">
              <a:solidFill>
                <a:schemeClr val="accent3"/>
              </a:solidFill>
              <a:prstDash val="dash"/>
            </a:ln>
          </p:spPr>
          <p:txBody>
            <a:bodyPr>
              <a:spAutoFit/>
            </a:bodyPr>
            <a:lstStyle/>
            <a:p>
              <a:pPr marL="0" marR="0" lvl="0" indent="0" algn="l"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zh-CN" altLang="en-US" sz="2135" b="0" i="0"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mn-cs"/>
                </a:rPr>
                <a:t>一是应在货物劳务免税业务发生的次月，</a:t>
              </a:r>
              <a:r>
                <a:rPr kumimoji="0" lang="zh-CN" altLang="en-US" sz="2135" b="0" i="0"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mn-cs"/>
                  <a:hlinkClick r:id="rId2" action="ppaction://hlinkpres?slideindex=1&amp;slidetitle="/>
                </a:rPr>
                <a:t>向主管税务机关办理免税申报手续。</a:t>
              </a:r>
              <a:endParaRPr kumimoji="0" lang="zh-CN" altLang="en-US" sz="2135" b="0" i="0"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 name="矩形 5"/>
            <p:cNvSpPr/>
            <p:nvPr/>
          </p:nvSpPr>
          <p:spPr>
            <a:xfrm>
              <a:off x="3330624" y="1857152"/>
              <a:ext cx="2898773" cy="1547950"/>
            </a:xfrm>
            <a:prstGeom prst="rect">
              <a:avLst/>
            </a:prstGeom>
            <a:ln w="76200" cmpd="tri">
              <a:solidFill>
                <a:schemeClr val="accent3"/>
              </a:solidFill>
              <a:prstDash val="dash"/>
            </a:ln>
          </p:spPr>
          <p:txBody>
            <a:bodyPr>
              <a:spAutoFit/>
            </a:bodyPr>
            <a:lstStyle/>
            <a:p>
              <a:pPr marL="0" marR="0" lvl="0" indent="0" algn="l"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zh-CN" altLang="en-US" sz="2135" b="0" i="0" u="none" strike="noStrike" kern="1200" cap="none" spc="0" normalizeH="0" baseline="0" noProof="0" dirty="0">
                  <a:ln>
                    <a:noFill/>
                  </a:ln>
                  <a:solidFill>
                    <a:schemeClr val="tx1">
                      <a:lumMod val="50000"/>
                    </a:schemeClr>
                  </a:solidFill>
                  <a:effectLst/>
                  <a:uLnTx/>
                  <a:uFillTx/>
                  <a:latin typeface="Calibri" panose="020F0502020204030204" pitchFamily="34" charset="0"/>
                  <a:ea typeface="宋体" panose="02010600030101010101" pitchFamily="2" charset="-122"/>
                  <a:cs typeface="+mn-cs"/>
                </a:rPr>
                <a:t>二</a:t>
              </a:r>
              <a:r>
                <a:rPr kumimoji="0" lang="zh-CN" altLang="en-US" sz="2135" b="0" i="0" u="none" strike="noStrike" kern="1200" cap="none" spc="0" normalizeH="0" baseline="0" noProof="0" dirty="0" smtClean="0">
                  <a:ln>
                    <a:noFill/>
                  </a:ln>
                  <a:solidFill>
                    <a:schemeClr val="tx1">
                      <a:lumMod val="50000"/>
                    </a:schemeClr>
                  </a:solidFill>
                  <a:effectLst/>
                  <a:uLnTx/>
                  <a:uFillTx/>
                  <a:latin typeface="Calibri" panose="020F0502020204030204" pitchFamily="34" charset="0"/>
                  <a:ea typeface="宋体" panose="02010600030101010101" pitchFamily="2" charset="-122"/>
                  <a:cs typeface="+mn-cs"/>
                </a:rPr>
                <a:t>是</a:t>
              </a:r>
              <a:r>
                <a:rPr kumimoji="0" lang="en-US" altLang="zh-CN" sz="2135" b="0" i="0" u="none" strike="noStrike" kern="1200" cap="none" spc="0" normalizeH="0" baseline="0" noProof="0" dirty="0" smtClean="0">
                  <a:ln>
                    <a:noFill/>
                  </a:ln>
                  <a:solidFill>
                    <a:schemeClr val="tx1">
                      <a:lumMod val="50000"/>
                    </a:schemeClr>
                  </a:solidFill>
                  <a:effectLst/>
                  <a:uLnTx/>
                  <a:uFillTx/>
                  <a:latin typeface="Calibri" panose="020F0502020204030204" pitchFamily="34" charset="0"/>
                  <a:ea typeface="宋体" panose="02010600030101010101" pitchFamily="2" charset="-122"/>
                  <a:cs typeface="+mn-cs"/>
                </a:rPr>
                <a:t>2016</a:t>
              </a:r>
              <a:r>
                <a:rPr kumimoji="0" lang="zh-CN" altLang="en-US" sz="2135" b="0" i="0" u="none" strike="noStrike" kern="1200" cap="none" spc="0" normalizeH="0" baseline="0" noProof="0" dirty="0" smtClean="0">
                  <a:ln>
                    <a:noFill/>
                  </a:ln>
                  <a:solidFill>
                    <a:schemeClr val="tx1">
                      <a:lumMod val="50000"/>
                    </a:schemeClr>
                  </a:solidFill>
                  <a:effectLst/>
                  <a:uLnTx/>
                  <a:uFillTx/>
                  <a:latin typeface="Calibri" panose="020F0502020204030204" pitchFamily="34" charset="0"/>
                  <a:ea typeface="宋体" panose="02010600030101010101" pitchFamily="2" charset="-122"/>
                  <a:cs typeface="+mn-cs"/>
                </a:rPr>
                <a:t>年</a:t>
              </a:r>
              <a:r>
                <a:rPr kumimoji="0" lang="zh-CN" altLang="en-US" sz="2135" b="0" i="0" u="none" strike="noStrike" kern="1200" cap="none" spc="0" normalizeH="0" baseline="0" noProof="0" dirty="0">
                  <a:ln>
                    <a:noFill/>
                  </a:ln>
                  <a:solidFill>
                    <a:schemeClr val="tx1">
                      <a:lumMod val="50000"/>
                    </a:schemeClr>
                  </a:solidFill>
                  <a:effectLst/>
                  <a:uLnTx/>
                  <a:uFillTx/>
                  <a:latin typeface="Calibri" panose="020F0502020204030204" pitchFamily="34" charset="0"/>
                  <a:ea typeface="宋体" panose="02010600030101010101" pitchFamily="2" charset="-122"/>
                  <a:cs typeface="+mn-cs"/>
                </a:rPr>
                <a:t>出口的出口企业应于</a:t>
              </a:r>
              <a:r>
                <a:rPr kumimoji="0" lang="en-US" sz="2135" b="0" i="0" u="none" strike="noStrike" kern="1200" cap="none" spc="0" normalizeH="0" baseline="0" noProof="0" dirty="0" smtClean="0">
                  <a:ln>
                    <a:noFill/>
                  </a:ln>
                  <a:solidFill>
                    <a:schemeClr val="tx1">
                      <a:lumMod val="50000"/>
                    </a:schemeClr>
                  </a:solidFill>
                  <a:effectLst/>
                  <a:uLnTx/>
                  <a:uFillTx/>
                  <a:latin typeface="Calibri" panose="020F0502020204030204" pitchFamily="34" charset="0"/>
                  <a:ea typeface="宋体" panose="02010600030101010101" pitchFamily="2" charset="-122"/>
                  <a:cs typeface="+mn-cs"/>
                </a:rPr>
                <a:t>2017</a:t>
              </a:r>
              <a:r>
                <a:rPr kumimoji="0" lang="zh-CN" altLang="en-US" sz="2135" b="0" i="0" u="none" strike="noStrike" kern="1200" cap="none" spc="0" normalizeH="0" baseline="0" noProof="0" dirty="0" smtClean="0">
                  <a:ln>
                    <a:noFill/>
                  </a:ln>
                  <a:solidFill>
                    <a:schemeClr val="tx1">
                      <a:lumMod val="50000"/>
                    </a:schemeClr>
                  </a:solidFill>
                  <a:effectLst/>
                  <a:uLnTx/>
                  <a:uFillTx/>
                  <a:latin typeface="Calibri" panose="020F0502020204030204" pitchFamily="34" charset="0"/>
                  <a:ea typeface="宋体" panose="02010600030101010101" pitchFamily="2" charset="-122"/>
                  <a:cs typeface="+mn-cs"/>
                </a:rPr>
                <a:t>年</a:t>
              </a:r>
              <a:r>
                <a:rPr lang="en-US" altLang="zh-CN" sz="2135" dirty="0">
                  <a:solidFill>
                    <a:schemeClr val="tx1">
                      <a:lumMod val="50000"/>
                    </a:schemeClr>
                  </a:solidFill>
                </a:rPr>
                <a:t>5</a:t>
              </a:r>
              <a:r>
                <a:rPr kumimoji="0" lang="zh-CN" altLang="en-US" sz="2135" b="0" i="0" u="none" strike="noStrike" kern="1200" cap="none" spc="0" normalizeH="0" baseline="0" noProof="0" dirty="0" smtClean="0">
                  <a:ln>
                    <a:noFill/>
                  </a:ln>
                  <a:solidFill>
                    <a:schemeClr val="tx1">
                      <a:lumMod val="50000"/>
                    </a:schemeClr>
                  </a:solidFill>
                  <a:effectLst/>
                  <a:uLnTx/>
                  <a:uFillTx/>
                  <a:latin typeface="Calibri" panose="020F0502020204030204" pitchFamily="34" charset="0"/>
                  <a:ea typeface="宋体" panose="02010600030101010101" pitchFamily="2" charset="-122"/>
                  <a:cs typeface="+mn-cs"/>
                </a:rPr>
                <a:t>月</a:t>
              </a:r>
              <a:r>
                <a:rPr kumimoji="0" lang="zh-CN" altLang="en-US" sz="2135" b="0" i="0" u="none" strike="noStrike" kern="1200" cap="none" spc="0" normalizeH="0" baseline="0" noProof="0" dirty="0">
                  <a:ln>
                    <a:noFill/>
                  </a:ln>
                  <a:solidFill>
                    <a:schemeClr val="tx1">
                      <a:lumMod val="50000"/>
                    </a:schemeClr>
                  </a:solidFill>
                  <a:effectLst/>
                  <a:uLnTx/>
                  <a:uFillTx/>
                  <a:latin typeface="Calibri" panose="020F0502020204030204" pitchFamily="34" charset="0"/>
                  <a:ea typeface="宋体" panose="02010600030101010101" pitchFamily="2" charset="-122"/>
                  <a:cs typeface="+mn-cs"/>
                </a:rPr>
                <a:t>增值税纳税申报期之内按规定向主管国税机关申报免税；未按规定申报免税的，应按规定缴纳增值税。</a:t>
              </a:r>
              <a:endParaRPr kumimoji="0" lang="zh-CN" altLang="en-US" sz="2135" b="0" i="0" u="none" strike="noStrike" kern="1200" cap="none" spc="0" normalizeH="0" baseline="0" noProof="0" dirty="0">
                <a:ln>
                  <a:noFill/>
                </a:ln>
                <a:solidFill>
                  <a:schemeClr val="tx1">
                    <a:lumMod val="50000"/>
                  </a:schemeClr>
                </a:solidFill>
                <a:effectLst/>
                <a:uLnTx/>
                <a:uFillTx/>
                <a:latin typeface="Calibri" panose="020F0502020204030204" pitchFamily="34" charset="0"/>
                <a:ea typeface="宋体" panose="02010600030101010101" pitchFamily="2" charset="-122"/>
                <a:cs typeface="+mn-cs"/>
              </a:endParaRPr>
            </a:p>
          </p:txBody>
        </p:sp>
        <p:sp>
          <p:nvSpPr>
            <p:cNvPr id="7" name="燕尾形 6"/>
            <p:cNvSpPr/>
            <p:nvPr/>
          </p:nvSpPr>
          <p:spPr>
            <a:xfrm>
              <a:off x="1016050" y="3633482"/>
              <a:ext cx="5643559" cy="288912"/>
            </a:xfrm>
            <a:prstGeom prst="chevron">
              <a:avLst/>
            </a:prstGeom>
          </p:spPr>
          <p:style>
            <a:lnRef idx="1">
              <a:schemeClr val="accent3"/>
            </a:lnRef>
            <a:fillRef idx="2">
              <a:schemeClr val="accent3"/>
            </a:fillRef>
            <a:effectRef idx="1">
              <a:schemeClr val="accent3"/>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mn-lt"/>
                <a:ea typeface="+mn-ea"/>
                <a:cs typeface="+mn-cs"/>
              </a:endParaRPr>
            </a:p>
          </p:txBody>
        </p:sp>
        <p:sp>
          <p:nvSpPr>
            <p:cNvPr id="8" name="矩形 7"/>
            <p:cNvSpPr/>
            <p:nvPr/>
          </p:nvSpPr>
          <p:spPr>
            <a:xfrm>
              <a:off x="1068438" y="3935093"/>
              <a:ext cx="5422897" cy="661108"/>
            </a:xfrm>
            <a:prstGeom prst="rect">
              <a:avLst/>
            </a:prstGeom>
            <a:ln w="38100">
              <a:solidFill>
                <a:schemeClr val="accent4"/>
              </a:solidFill>
              <a:prstDash val="dash"/>
            </a:ln>
          </p:spPr>
          <p:txBody>
            <a:bodyPr>
              <a:spAutoFit/>
            </a:bodyPr>
            <a:lstStyle/>
            <a:p>
              <a:pPr marL="0" marR="0" lvl="0" indent="0" algn="l"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zh-CN" altLang="en-US" sz="2135" b="0" i="0"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mn-cs"/>
                </a:rPr>
                <a:t>三是注意，出口货物报关单、合法有效的进货凭证等留存企业备查的资料，</a:t>
              </a:r>
              <a:r>
                <a:rPr kumimoji="0" lang="zh-CN" altLang="en-US" sz="2135" b="1" i="0"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mn-cs"/>
                </a:rPr>
                <a:t>应按出口日期装订成册</a:t>
              </a:r>
              <a:r>
                <a:rPr kumimoji="0" lang="zh-CN" altLang="en-US" sz="2135" b="0" i="0"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mn-cs"/>
                </a:rPr>
                <a:t>。</a:t>
              </a:r>
              <a:endParaRPr kumimoji="0" lang="zh-CN" altLang="en-US" sz="2135" b="0" i="0"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 name="矩形 8"/>
            <p:cNvSpPr/>
            <p:nvPr/>
          </p:nvSpPr>
          <p:spPr>
            <a:xfrm>
              <a:off x="6945359" y="847548"/>
              <a:ext cx="2016124" cy="3327450"/>
            </a:xfrm>
            <a:prstGeom prst="rect">
              <a:avLst/>
            </a:prstGeom>
            <a:solidFill>
              <a:schemeClr val="bg1"/>
            </a:solidFill>
            <a:ln w="76200" cmpd="tri">
              <a:solidFill>
                <a:schemeClr val="bg2"/>
              </a:solidFill>
            </a:ln>
            <a:effectLst>
              <a:outerShdw blurRad="50800" dist="38100" dir="2700000" algn="tl" rotWithShape="0">
                <a:prstClr val="black">
                  <a:alpha val="40000"/>
                </a:prstClr>
              </a:outerShdw>
            </a:effectLst>
          </p:spPr>
          <p:txBody>
            <a:bodyPr>
              <a:spAutoFit/>
            </a:bodyPr>
            <a:lstStyle/>
            <a:p>
              <a:pPr marL="0" marR="0" lvl="0" indent="0" algn="just"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zh-CN" altLang="en-US" sz="2135" b="1" i="0"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mn-cs"/>
                </a:rPr>
                <a:t>看点：</a:t>
              </a:r>
              <a:r>
                <a:rPr kumimoji="0" lang="zh-CN" altLang="en-US" sz="2135" b="1" i="0" u="none" strike="noStrike" kern="1200" cap="none" spc="0" normalizeH="0" baseline="0" noProof="0" dirty="0">
                  <a:ln>
                    <a:noFill/>
                  </a:ln>
                  <a:solidFill>
                    <a:schemeClr val="tx1">
                      <a:lumMod val="50000"/>
                    </a:schemeClr>
                  </a:solidFill>
                  <a:effectLst/>
                  <a:uLnTx/>
                  <a:uFillTx/>
                  <a:latin typeface="宋体" panose="02010600030101010101" pitchFamily="2" charset="-122"/>
                  <a:ea typeface="宋体" panose="02010600030101010101" pitchFamily="2" charset="-122"/>
                  <a:cs typeface="+mn-cs"/>
                </a:rPr>
                <a:t>一是出口免税不再执行申报制改为备案制。二是购货出口未取票的应征税。</a:t>
              </a:r>
              <a:endParaRPr kumimoji="0" lang="zh-CN" altLang="en-US" sz="2135" b="1" i="0" u="none" strike="noStrike" kern="1200" cap="none" spc="0" normalizeH="0" baseline="0" noProof="0" dirty="0">
                <a:ln>
                  <a:noFill/>
                </a:ln>
                <a:solidFill>
                  <a:schemeClr val="tx1">
                    <a:lumMod val="50000"/>
                  </a:schemeClr>
                </a:solidFill>
                <a:effectLst/>
                <a:uLnTx/>
                <a:uFillTx/>
                <a:latin typeface="宋体" panose="02010600030101010101" pitchFamily="2" charset="-122"/>
                <a:ea typeface="宋体" panose="02010600030101010101" pitchFamily="2" charset="-122"/>
                <a:cs typeface="+mn-cs"/>
              </a:endParaRPr>
            </a:p>
            <a:p>
              <a:pPr marL="0" marR="0" lvl="0" indent="0" algn="just"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zh-CN" altLang="en-US" sz="2135" b="1" i="0" u="none" strike="noStrike" kern="1200" cap="none" spc="0" normalizeH="0" baseline="0" noProof="0" dirty="0">
                  <a:ln>
                    <a:noFill/>
                  </a:ln>
                  <a:solidFill>
                    <a:schemeClr val="tx1">
                      <a:lumMod val="50000"/>
                    </a:schemeClr>
                  </a:solidFill>
                  <a:effectLst/>
                  <a:uLnTx/>
                  <a:uFillTx/>
                  <a:latin typeface="宋体" panose="02010600030101010101" pitchFamily="2" charset="-122"/>
                  <a:ea typeface="宋体" panose="02010600030101010101" pitchFamily="2" charset="-122"/>
                  <a:cs typeface="+mn-cs"/>
                </a:rPr>
                <a:t>引自：国家税务总局公告</a:t>
              </a:r>
              <a:r>
                <a:rPr kumimoji="0" lang="en-US" altLang="zh-CN" sz="2135" b="1" i="0" u="none" strike="noStrike" kern="1200" cap="none" spc="0" normalizeH="0" baseline="0" noProof="0" dirty="0">
                  <a:ln>
                    <a:noFill/>
                  </a:ln>
                  <a:solidFill>
                    <a:schemeClr val="tx1">
                      <a:lumMod val="50000"/>
                    </a:schemeClr>
                  </a:solidFill>
                  <a:effectLst/>
                  <a:uLnTx/>
                  <a:uFillTx/>
                  <a:latin typeface="宋体" panose="02010600030101010101" pitchFamily="2" charset="-122"/>
                  <a:ea typeface="宋体" panose="02010600030101010101" pitchFamily="2" charset="-122"/>
                  <a:cs typeface="+mn-cs"/>
                </a:rPr>
                <a:t>2012</a:t>
              </a:r>
              <a:r>
                <a:rPr kumimoji="0" lang="zh-CN" altLang="en-US" sz="2135" b="1" i="0" u="none" strike="noStrike" kern="1200" cap="none" spc="0" normalizeH="0" baseline="0" noProof="0" dirty="0">
                  <a:ln>
                    <a:noFill/>
                  </a:ln>
                  <a:solidFill>
                    <a:schemeClr val="tx1">
                      <a:lumMod val="50000"/>
                    </a:schemeClr>
                  </a:solidFill>
                  <a:effectLst/>
                  <a:uLnTx/>
                  <a:uFillTx/>
                  <a:latin typeface="宋体" panose="02010600030101010101" pitchFamily="2" charset="-122"/>
                  <a:ea typeface="宋体" panose="02010600030101010101" pitchFamily="2" charset="-122"/>
                  <a:cs typeface="+mn-cs"/>
                </a:rPr>
                <a:t>年第</a:t>
              </a:r>
              <a:r>
                <a:rPr kumimoji="0" lang="en-US" altLang="zh-CN" sz="2135" b="1" i="0" u="none" strike="noStrike" kern="1200" cap="none" spc="0" normalizeH="0" baseline="0" noProof="0" dirty="0">
                  <a:ln>
                    <a:noFill/>
                  </a:ln>
                  <a:solidFill>
                    <a:schemeClr val="tx1">
                      <a:lumMod val="50000"/>
                    </a:schemeClr>
                  </a:solidFill>
                  <a:effectLst/>
                  <a:uLnTx/>
                  <a:uFillTx/>
                  <a:latin typeface="宋体" panose="02010600030101010101" pitchFamily="2" charset="-122"/>
                  <a:ea typeface="宋体" panose="02010600030101010101" pitchFamily="2" charset="-122"/>
                  <a:cs typeface="+mn-cs"/>
                </a:rPr>
                <a:t>24</a:t>
              </a:r>
              <a:r>
                <a:rPr kumimoji="0" lang="zh-CN" altLang="en-US" sz="2135" b="1" i="0" u="none" strike="noStrike" kern="1200" cap="none" spc="0" normalizeH="0" baseline="0" noProof="0" dirty="0">
                  <a:ln>
                    <a:noFill/>
                  </a:ln>
                  <a:solidFill>
                    <a:schemeClr val="tx1">
                      <a:lumMod val="50000"/>
                    </a:schemeClr>
                  </a:solidFill>
                  <a:effectLst/>
                  <a:uLnTx/>
                  <a:uFillTx/>
                  <a:latin typeface="宋体" panose="02010600030101010101" pitchFamily="2" charset="-122"/>
                  <a:ea typeface="宋体" panose="02010600030101010101" pitchFamily="2" charset="-122"/>
                  <a:cs typeface="+mn-cs"/>
                </a:rPr>
                <a:t>号、国家税务总局公告</a:t>
              </a:r>
              <a:r>
                <a:rPr kumimoji="0" lang="en-US" altLang="zh-CN" sz="2135" b="1" i="0" u="none" strike="noStrike" kern="1200" cap="none" spc="0" normalizeH="0" baseline="0" noProof="0" dirty="0">
                  <a:ln>
                    <a:noFill/>
                  </a:ln>
                  <a:solidFill>
                    <a:schemeClr val="tx1">
                      <a:lumMod val="50000"/>
                    </a:schemeClr>
                  </a:solidFill>
                  <a:effectLst/>
                  <a:uLnTx/>
                  <a:uFillTx/>
                  <a:latin typeface="宋体" panose="02010600030101010101" pitchFamily="2" charset="-122"/>
                  <a:ea typeface="宋体" panose="02010600030101010101" pitchFamily="2" charset="-122"/>
                  <a:cs typeface="+mn-cs"/>
                </a:rPr>
                <a:t>2013</a:t>
              </a:r>
              <a:r>
                <a:rPr kumimoji="0" lang="zh-CN" altLang="en-US" sz="2135" b="1" i="0" u="none" strike="noStrike" kern="1200" cap="none" spc="0" normalizeH="0" baseline="0" noProof="0" dirty="0">
                  <a:ln>
                    <a:noFill/>
                  </a:ln>
                  <a:solidFill>
                    <a:schemeClr val="tx1">
                      <a:lumMod val="50000"/>
                    </a:schemeClr>
                  </a:solidFill>
                  <a:effectLst/>
                  <a:uLnTx/>
                  <a:uFillTx/>
                  <a:latin typeface="宋体" panose="02010600030101010101" pitchFamily="2" charset="-122"/>
                  <a:ea typeface="宋体" panose="02010600030101010101" pitchFamily="2" charset="-122"/>
                  <a:cs typeface="+mn-cs"/>
                </a:rPr>
                <a:t>年第</a:t>
              </a:r>
              <a:r>
                <a:rPr kumimoji="0" lang="en-US" altLang="zh-CN" sz="2135" b="1" i="0" u="none" strike="noStrike" kern="1200" cap="none" spc="0" normalizeH="0" baseline="0" noProof="0" dirty="0">
                  <a:ln>
                    <a:noFill/>
                  </a:ln>
                  <a:solidFill>
                    <a:schemeClr val="tx1">
                      <a:lumMod val="50000"/>
                    </a:schemeClr>
                  </a:solidFill>
                  <a:effectLst/>
                  <a:uLnTx/>
                  <a:uFillTx/>
                  <a:latin typeface="宋体" panose="02010600030101010101" pitchFamily="2" charset="-122"/>
                  <a:ea typeface="宋体" panose="02010600030101010101" pitchFamily="2" charset="-122"/>
                  <a:cs typeface="+mn-cs"/>
                </a:rPr>
                <a:t>12</a:t>
              </a:r>
              <a:r>
                <a:rPr kumimoji="0" lang="zh-CN" altLang="en-US" sz="2135" b="1" i="0" u="none" strike="noStrike" kern="1200" cap="none" spc="0" normalizeH="0" baseline="0" noProof="0" dirty="0">
                  <a:ln>
                    <a:noFill/>
                  </a:ln>
                  <a:solidFill>
                    <a:schemeClr val="tx1">
                      <a:lumMod val="50000"/>
                    </a:schemeClr>
                  </a:solidFill>
                  <a:effectLst/>
                  <a:uLnTx/>
                  <a:uFillTx/>
                  <a:latin typeface="宋体" panose="02010600030101010101" pitchFamily="2" charset="-122"/>
                  <a:ea typeface="宋体" panose="02010600030101010101" pitchFamily="2" charset="-122"/>
                  <a:cs typeface="+mn-cs"/>
                </a:rPr>
                <a:t>号、国家税务总局公告</a:t>
              </a:r>
              <a:r>
                <a:rPr kumimoji="0" lang="en-US" altLang="zh-CN" sz="2135" b="1" i="0" u="none" strike="noStrike" kern="1200" cap="none" spc="0" normalizeH="0" baseline="0" noProof="0" dirty="0">
                  <a:ln>
                    <a:noFill/>
                  </a:ln>
                  <a:solidFill>
                    <a:schemeClr val="tx1">
                      <a:lumMod val="50000"/>
                    </a:schemeClr>
                  </a:solidFill>
                  <a:effectLst/>
                  <a:uLnTx/>
                  <a:uFillTx/>
                  <a:latin typeface="宋体" panose="02010600030101010101" pitchFamily="2" charset="-122"/>
                  <a:ea typeface="宋体" panose="02010600030101010101" pitchFamily="2" charset="-122"/>
                  <a:cs typeface="+mn-cs"/>
                </a:rPr>
                <a:t>2013</a:t>
              </a:r>
              <a:r>
                <a:rPr kumimoji="0" lang="zh-CN" altLang="en-US" sz="2135" b="1" i="0" u="none" strike="noStrike" kern="1200" cap="none" spc="0" normalizeH="0" baseline="0" noProof="0" dirty="0">
                  <a:ln>
                    <a:noFill/>
                  </a:ln>
                  <a:solidFill>
                    <a:schemeClr val="tx1">
                      <a:lumMod val="50000"/>
                    </a:schemeClr>
                  </a:solidFill>
                  <a:effectLst/>
                  <a:uLnTx/>
                  <a:uFillTx/>
                  <a:latin typeface="宋体" panose="02010600030101010101" pitchFamily="2" charset="-122"/>
                  <a:ea typeface="宋体" panose="02010600030101010101" pitchFamily="2" charset="-122"/>
                  <a:cs typeface="+mn-cs"/>
                </a:rPr>
                <a:t>年第</a:t>
              </a:r>
              <a:r>
                <a:rPr kumimoji="0" lang="en-US" altLang="zh-CN" sz="2135" b="1" i="0" u="none" strike="noStrike" kern="1200" cap="none" spc="0" normalizeH="0" baseline="0" noProof="0" dirty="0">
                  <a:ln>
                    <a:noFill/>
                  </a:ln>
                  <a:solidFill>
                    <a:schemeClr val="tx1">
                      <a:lumMod val="50000"/>
                    </a:schemeClr>
                  </a:solidFill>
                  <a:effectLst/>
                  <a:uLnTx/>
                  <a:uFillTx/>
                  <a:latin typeface="宋体" panose="02010600030101010101" pitchFamily="2" charset="-122"/>
                  <a:ea typeface="宋体" panose="02010600030101010101" pitchFamily="2" charset="-122"/>
                  <a:cs typeface="+mn-cs"/>
                </a:rPr>
                <a:t>65</a:t>
              </a:r>
              <a:r>
                <a:rPr kumimoji="0" lang="zh-CN" altLang="en-US" sz="2135" b="1" i="0" u="none" strike="noStrike" kern="1200" cap="none" spc="0" normalizeH="0" baseline="0" noProof="0" dirty="0">
                  <a:ln>
                    <a:noFill/>
                  </a:ln>
                  <a:solidFill>
                    <a:schemeClr val="tx1">
                      <a:lumMod val="50000"/>
                    </a:schemeClr>
                  </a:solidFill>
                  <a:effectLst/>
                  <a:uLnTx/>
                  <a:uFillTx/>
                  <a:latin typeface="宋体" panose="02010600030101010101" pitchFamily="2" charset="-122"/>
                  <a:ea typeface="宋体" panose="02010600030101010101" pitchFamily="2" charset="-122"/>
                  <a:cs typeface="+mn-cs"/>
                </a:rPr>
                <a:t>号、国家税务总局公告</a:t>
              </a:r>
              <a:r>
                <a:rPr kumimoji="0" lang="en-US" altLang="en-US" sz="2135" b="1" i="0" u="none" strike="noStrike" kern="1200" cap="none" spc="0" normalizeH="0" baseline="0" noProof="0" dirty="0">
                  <a:ln>
                    <a:noFill/>
                  </a:ln>
                  <a:solidFill>
                    <a:schemeClr val="tx1">
                      <a:lumMod val="50000"/>
                    </a:schemeClr>
                  </a:solidFill>
                  <a:effectLst/>
                  <a:uLnTx/>
                  <a:uFillTx/>
                  <a:latin typeface="宋体" panose="02010600030101010101" pitchFamily="2" charset="-122"/>
                  <a:ea typeface="宋体" panose="02010600030101010101" pitchFamily="2" charset="-122"/>
                  <a:cs typeface="+mn-cs"/>
                </a:rPr>
                <a:t>2016</a:t>
              </a:r>
              <a:r>
                <a:rPr kumimoji="0" lang="zh-CN" altLang="en-US" sz="2135" b="1" i="0" u="none" strike="noStrike" kern="1200" cap="none" spc="0" normalizeH="0" baseline="0" noProof="0" dirty="0">
                  <a:ln>
                    <a:noFill/>
                  </a:ln>
                  <a:solidFill>
                    <a:schemeClr val="tx1">
                      <a:lumMod val="50000"/>
                    </a:schemeClr>
                  </a:solidFill>
                  <a:effectLst/>
                  <a:uLnTx/>
                  <a:uFillTx/>
                  <a:latin typeface="宋体" panose="02010600030101010101" pitchFamily="2" charset="-122"/>
                  <a:ea typeface="宋体" panose="02010600030101010101" pitchFamily="2" charset="-122"/>
                  <a:cs typeface="+mn-cs"/>
                </a:rPr>
                <a:t>年第</a:t>
              </a:r>
              <a:r>
                <a:rPr kumimoji="0" lang="en-US" altLang="en-US" sz="2135" b="1" i="0" u="none" strike="noStrike" kern="1200" cap="none" spc="0" normalizeH="0" baseline="0" noProof="0" dirty="0">
                  <a:ln>
                    <a:noFill/>
                  </a:ln>
                  <a:solidFill>
                    <a:schemeClr val="tx1">
                      <a:lumMod val="50000"/>
                    </a:schemeClr>
                  </a:solidFill>
                  <a:effectLst/>
                  <a:uLnTx/>
                  <a:uFillTx/>
                  <a:latin typeface="宋体" panose="02010600030101010101" pitchFamily="2" charset="-122"/>
                  <a:ea typeface="宋体" panose="02010600030101010101" pitchFamily="2" charset="-122"/>
                  <a:cs typeface="+mn-cs"/>
                </a:rPr>
                <a:t>22</a:t>
              </a:r>
              <a:r>
                <a:rPr kumimoji="0" lang="zh-CN" altLang="en-US" sz="2135" b="1" i="0" u="none" strike="noStrike" kern="1200" cap="none" spc="0" normalizeH="0" baseline="0" noProof="0" dirty="0">
                  <a:ln>
                    <a:noFill/>
                  </a:ln>
                  <a:solidFill>
                    <a:schemeClr val="tx1">
                      <a:lumMod val="50000"/>
                    </a:schemeClr>
                  </a:solidFill>
                  <a:effectLst/>
                  <a:uLnTx/>
                  <a:uFillTx/>
                  <a:latin typeface="宋体" panose="02010600030101010101" pitchFamily="2" charset="-122"/>
                  <a:ea typeface="宋体" panose="02010600030101010101" pitchFamily="2" charset="-122"/>
                  <a:cs typeface="+mn-cs"/>
                </a:rPr>
                <a:t>号。</a:t>
              </a:r>
              <a:endParaRPr kumimoji="0" lang="zh-CN" altLang="en-US" sz="2135" b="1" i="0" u="none" strike="noStrike" kern="1200" cap="none" spc="0" normalizeH="0" baseline="0" noProof="0" dirty="0">
                <a:ln>
                  <a:noFill/>
                </a:ln>
                <a:solidFill>
                  <a:schemeClr val="tx1">
                    <a:lumMod val="50000"/>
                  </a:schemeClr>
                </a:solidFill>
                <a:effectLst/>
                <a:uLnTx/>
                <a:uFillTx/>
                <a:latin typeface="宋体" panose="02010600030101010101" pitchFamily="2" charset="-122"/>
                <a:ea typeface="宋体" panose="02010600030101010101" pitchFamily="2" charset="-122"/>
                <a:cs typeface="+mn-cs"/>
              </a:endParaRPr>
            </a:p>
          </p:txBody>
        </p:sp>
      </p:grpSp>
      <p:sp>
        <p:nvSpPr>
          <p:cNvPr id="3" name="矩形 2"/>
          <p:cNvSpPr/>
          <p:nvPr/>
        </p:nvSpPr>
        <p:spPr>
          <a:xfrm>
            <a:off x="1425575" y="216535"/>
            <a:ext cx="7050405" cy="612775"/>
          </a:xfrm>
          <a:prstGeom prst="rect">
            <a:avLst/>
          </a:prstGeom>
        </p:spPr>
        <p:txBody>
          <a:bodyPr wrap="square" lIns="121898" tIns="60949" rIns="121898" bIns="60949">
            <a:spAutoFit/>
          </a:bodyPr>
          <a:lstStyle/>
          <a:p>
            <a:pPr marL="0" marR="0" lvl="0" algn="l" defTabSz="914400" rtl="0" eaLnBrk="1" fontAlgn="base" latinLnBrk="0" hangingPunct="1">
              <a:lnSpc>
                <a:spcPct val="100000"/>
              </a:lnSpc>
              <a:spcBef>
                <a:spcPct val="20000"/>
              </a:spcBef>
              <a:buClr>
                <a:schemeClr val="accent1"/>
              </a:buClr>
              <a:buSzPct val="65000"/>
              <a:buFont typeface="Arial" panose="020B0604020202020204" pitchFamily="34" charset="0"/>
              <a:buNone/>
              <a:defRPr/>
            </a:pPr>
            <a:r>
              <a:rPr kumimoji="0" lang="zh-CN" altLang="en-US" sz="3200" b="1" i="0" u="none" strike="noStrike" kern="1200" cap="none" spc="0" normalizeH="0" baseline="0" dirty="0">
                <a:ln>
                  <a:noFill/>
                </a:ln>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2700000" scaled="1"/>
                  <a:tileRect/>
                </a:gradFill>
                <a:effectLst/>
                <a:uLnTx/>
                <a:uFillTx/>
                <a:latin typeface="方正粗宋简体" pitchFamily="65" charset="-122"/>
                <a:ea typeface="方正粗宋简体" pitchFamily="65" charset="-122"/>
                <a:cs typeface="+mn-cs"/>
              </a:rPr>
              <a:t>四、出口免</a:t>
            </a:r>
            <a:r>
              <a:rPr kumimoji="0" lang="zh-CN" altLang="en-US" sz="3200" b="1" i="0" u="none" strike="noStrike" kern="1200" cap="none" spc="0" normalizeH="0" baseline="0" dirty="0" smtClean="0">
                <a:ln>
                  <a:noFill/>
                </a:ln>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2700000" scaled="1"/>
                  <a:tileRect/>
                </a:gradFill>
                <a:effectLst/>
                <a:uLnTx/>
                <a:uFillTx/>
                <a:latin typeface="方正粗宋简体" pitchFamily="65" charset="-122"/>
                <a:ea typeface="方正粗宋简体" pitchFamily="65" charset="-122"/>
                <a:cs typeface="+mn-cs"/>
              </a:rPr>
              <a:t>税货物的</a:t>
            </a:r>
            <a:r>
              <a:rPr kumimoji="0" lang="zh-CN" altLang="en-US" sz="3200" b="1" i="0" u="none" strike="noStrike" kern="1200" cap="none" spc="0" normalizeH="0" baseline="0" dirty="0">
                <a:ln>
                  <a:noFill/>
                </a:ln>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2700000" scaled="1"/>
                  <a:tileRect/>
                </a:gradFill>
                <a:effectLst/>
                <a:uLnTx/>
                <a:uFillTx/>
                <a:latin typeface="方正粗宋简体" pitchFamily="65" charset="-122"/>
                <a:ea typeface="方正粗宋简体" pitchFamily="65" charset="-122"/>
                <a:cs typeface="+mn-cs"/>
              </a:rPr>
              <a:t>处理</a:t>
            </a:r>
            <a:endParaRPr kumimoji="0" lang="zh-CN" altLang="en-US" sz="3200" b="1" i="0" u="none" strike="noStrike" kern="1200" cap="none" spc="0" normalizeH="0" baseline="0" dirty="0">
              <a:ln>
                <a:noFill/>
              </a:ln>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2700000" scaled="1"/>
                <a:tileRect/>
              </a:gradFill>
              <a:effectLst/>
              <a:uLnTx/>
              <a:uFillTx/>
              <a:latin typeface="方正粗宋简体" pitchFamily="65" charset="-122"/>
              <a:ea typeface="方正粗宋简体" pitchFamily="65" charset="-122"/>
              <a:cs typeface="+mn-cs"/>
            </a:endParaRPr>
          </a:p>
        </p:txBody>
      </p:sp>
    </p:spTree>
  </p:cSld>
  <p:clrMapOvr>
    <a:masterClrMapping/>
  </p:clrMapOvr>
  <p:transition>
    <p:pull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4194" name="组合 10"/>
          <p:cNvGrpSpPr/>
          <p:nvPr/>
        </p:nvGrpSpPr>
        <p:grpSpPr>
          <a:xfrm>
            <a:off x="1589801" y="909028"/>
            <a:ext cx="9231662" cy="4831080"/>
            <a:chOff x="1290521" y="1591047"/>
            <a:chExt cx="6924721" cy="3227883"/>
          </a:xfrm>
        </p:grpSpPr>
        <p:sp>
          <p:nvSpPr>
            <p:cNvPr id="5" name="矩形 4"/>
            <p:cNvSpPr/>
            <p:nvPr/>
          </p:nvSpPr>
          <p:spPr>
            <a:xfrm>
              <a:off x="3822697" y="1591047"/>
              <a:ext cx="4392545" cy="3227883"/>
            </a:xfrm>
            <a:prstGeom prst="rect">
              <a:avLst/>
            </a:prstGeom>
            <a:ln>
              <a:solidFill>
                <a:srgbClr val="FFC000"/>
              </a:solidFill>
              <a:prstDash val="dash"/>
            </a:ln>
          </p:spPr>
          <p:txBody>
            <a:bodyPr>
              <a:spAutoFit/>
            </a:bodyPr>
            <a:lstStyle/>
            <a:p>
              <a:pPr marL="0" marR="0" lvl="0" indent="0" algn="l"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en-US" altLang="zh-CN" sz="2135" b="0"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（1）</a:t>
              </a:r>
              <a:r>
                <a:rPr kumimoji="0" lang="zh-CN" altLang="en-US" sz="2135" b="0"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出口货物报关单（如无法提供出口退税联的，可提供其他联次代替）；</a:t>
              </a:r>
              <a:br>
                <a:rPr kumimoji="0" lang="zh-CN" altLang="en-US" sz="2135" b="0"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br>
              <a:r>
                <a:rPr kumimoji="0" lang="zh-CN" altLang="en-US" sz="2135" b="0"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a:t>
              </a:r>
              <a:r>
                <a:rPr kumimoji="0" lang="en-US" altLang="zh-CN" sz="2135" b="0"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2）</a:t>
              </a:r>
              <a:r>
                <a:rPr kumimoji="0" lang="zh-CN" altLang="en-US" sz="2135" b="0"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出口发票；</a:t>
              </a:r>
              <a:br>
                <a:rPr kumimoji="0" lang="zh-CN" altLang="en-US" sz="2135" b="0"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br>
              <a:r>
                <a:rPr kumimoji="0" lang="zh-CN" altLang="en-US" sz="2135" b="0"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a:t>
              </a:r>
              <a:r>
                <a:rPr kumimoji="0" lang="en-US" altLang="zh-CN" sz="2135" b="0"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3）</a:t>
              </a:r>
              <a:r>
                <a:rPr kumimoji="0" lang="zh-CN" altLang="en-US" sz="2135" b="0"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委托出口的货物，还应提供受托方主管税务机关出具的代理出口货物证明；</a:t>
              </a:r>
              <a:br>
                <a:rPr kumimoji="0" lang="zh-CN" altLang="en-US" sz="2135" b="0"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br>
              <a:r>
                <a:rPr kumimoji="0" lang="zh-CN" altLang="en-US" sz="2135" b="0"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a:t>
              </a:r>
              <a:r>
                <a:rPr kumimoji="0" lang="en-US" altLang="zh-CN" sz="2135" b="0"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4）</a:t>
              </a:r>
              <a:r>
                <a:rPr kumimoji="0" lang="zh-CN" altLang="en-US" sz="2135" b="0"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属购进货物直接出口的，还应提供相应的合法有效的进货凭证。合法有效的进货凭证包括增值税专用发票、增值税普通发票及其他普通发票、海关进口增值税专用缴款书、农产品收购发票、政府非税收入票据；</a:t>
              </a:r>
              <a:br>
                <a:rPr kumimoji="0" lang="zh-CN" altLang="en-US" sz="2135" b="0"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br>
              <a:r>
                <a:rPr kumimoji="0" lang="zh-CN" altLang="en-US" sz="2135" b="0"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a:t>
              </a:r>
              <a:r>
                <a:rPr kumimoji="0" lang="en-US" altLang="zh-CN" sz="2135" b="0"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5</a:t>
              </a:r>
              <a:r>
                <a:rPr kumimoji="0" lang="en-US" altLang="zh-CN" sz="2135" b="0" i="0" u="none" strike="noStrike" kern="1200" cap="none" spc="0" normalizeH="0" baseline="0" noProof="0" dirty="0">
                  <a:ln>
                    <a:noFill/>
                  </a:ln>
                  <a:solidFill>
                    <a:schemeClr val="tx1"/>
                  </a:solidFill>
                  <a:effectLst/>
                  <a:uLnTx/>
                  <a:uFillTx/>
                  <a:latin typeface="+mn-ea"/>
                  <a:ea typeface="宋体" panose="02010600030101010101" pitchFamily="2" charset="-122"/>
                  <a:cs typeface="+mn-cs"/>
                  <a:hlinkClick r:id="rId1" action="ppaction://hlinkpres?slideindex=1&amp;slidetitle="/>
                </a:rPr>
                <a:t>）</a:t>
              </a:r>
              <a:r>
                <a:rPr kumimoji="0" lang="zh-CN" altLang="en-US" sz="2135" b="0" i="0" u="none" strike="noStrike" kern="1200" cap="none" spc="0" normalizeH="0" baseline="0" noProof="0" dirty="0">
                  <a:ln>
                    <a:noFill/>
                  </a:ln>
                  <a:solidFill>
                    <a:schemeClr val="tx1"/>
                  </a:solidFill>
                  <a:effectLst/>
                  <a:uLnTx/>
                  <a:uFillTx/>
                  <a:latin typeface="+mn-ea"/>
                  <a:ea typeface="宋体" panose="02010600030101010101" pitchFamily="2" charset="-122"/>
                  <a:cs typeface="+mn-cs"/>
                  <a:hlinkClick r:id="rId1" action="ppaction://hlinkpres?slideindex=1&amp;slidetitle="/>
                </a:rPr>
                <a:t>以旅游购物贸易方式报关出口的货物暂不提供上述第</a:t>
              </a:r>
              <a:r>
                <a:rPr kumimoji="0" lang="en-US" altLang="zh-CN" sz="2135" b="0" i="0" u="none" strike="noStrike" kern="1200" cap="none" spc="0" normalizeH="0" baseline="0" noProof="0" dirty="0">
                  <a:ln>
                    <a:noFill/>
                  </a:ln>
                  <a:solidFill>
                    <a:schemeClr val="tx1"/>
                  </a:solidFill>
                  <a:effectLst/>
                  <a:uLnTx/>
                  <a:uFillTx/>
                  <a:latin typeface="+mn-ea"/>
                  <a:ea typeface="宋体" panose="02010600030101010101" pitchFamily="2" charset="-122"/>
                  <a:cs typeface="+mn-cs"/>
                  <a:hlinkClick r:id="rId1" action="ppaction://hlinkpres?slideindex=1&amp;slidetitle="/>
                </a:rPr>
                <a:t>2</a:t>
              </a:r>
              <a:r>
                <a:rPr kumimoji="0" lang="zh-CN" altLang="en-US" sz="2135" b="0" i="0" u="none" strike="noStrike" kern="1200" cap="none" spc="0" normalizeH="0" baseline="0" noProof="0" dirty="0">
                  <a:ln>
                    <a:noFill/>
                  </a:ln>
                  <a:solidFill>
                    <a:schemeClr val="tx1"/>
                  </a:solidFill>
                  <a:effectLst/>
                  <a:uLnTx/>
                  <a:uFillTx/>
                  <a:latin typeface="+mn-ea"/>
                  <a:ea typeface="宋体" panose="02010600030101010101" pitchFamily="2" charset="-122"/>
                  <a:cs typeface="+mn-cs"/>
                  <a:hlinkClick r:id="rId1" action="ppaction://hlinkpres?slideindex=1&amp;slidetitle="/>
                </a:rPr>
                <a:t>、</a:t>
              </a:r>
              <a:r>
                <a:rPr kumimoji="0" lang="en-US" altLang="zh-CN" sz="2135" b="0" i="0" u="none" strike="noStrike" kern="1200" cap="none" spc="0" normalizeH="0" baseline="0" noProof="0" dirty="0">
                  <a:ln>
                    <a:noFill/>
                  </a:ln>
                  <a:solidFill>
                    <a:schemeClr val="tx1"/>
                  </a:solidFill>
                  <a:effectLst/>
                  <a:uLnTx/>
                  <a:uFillTx/>
                  <a:latin typeface="+mn-ea"/>
                  <a:ea typeface="宋体" panose="02010600030101010101" pitchFamily="2" charset="-122"/>
                  <a:cs typeface="+mn-cs"/>
                  <a:hlinkClick r:id="rId1" action="ppaction://hlinkpres?slideindex=1&amp;slidetitle="/>
                </a:rPr>
                <a:t>4</a:t>
              </a:r>
              <a:r>
                <a:rPr kumimoji="0" lang="zh-CN" altLang="en-US" sz="2135" b="0" i="0" u="none" strike="noStrike" kern="1200" cap="none" spc="0" normalizeH="0" baseline="0" noProof="0" dirty="0">
                  <a:ln>
                    <a:noFill/>
                  </a:ln>
                  <a:solidFill>
                    <a:schemeClr val="tx1"/>
                  </a:solidFill>
                  <a:effectLst/>
                  <a:uLnTx/>
                  <a:uFillTx/>
                  <a:latin typeface="+mn-ea"/>
                  <a:ea typeface="宋体" panose="02010600030101010101" pitchFamily="2" charset="-122"/>
                  <a:cs typeface="+mn-cs"/>
                  <a:hlinkClick r:id="rId1" action="ppaction://hlinkpres?slideindex=1&amp;slidetitle="/>
                </a:rPr>
                <a:t>项凭证。</a:t>
              </a:r>
              <a:endParaRPr kumimoji="0" lang="zh-CN" altLang="en-US" sz="2135" b="0" i="0" u="none" strike="noStrike" kern="1200" cap="none" spc="0" normalizeH="0" baseline="0" noProof="0" dirty="0">
                <a:ln>
                  <a:noFill/>
                </a:ln>
                <a:solidFill>
                  <a:schemeClr val="tx1"/>
                </a:solidFill>
                <a:effectLst/>
                <a:uLnTx/>
                <a:uFillTx/>
                <a:latin typeface="+mn-ea"/>
                <a:ea typeface="宋体" panose="02010600030101010101" pitchFamily="2" charset="-122"/>
                <a:cs typeface="+mn-cs"/>
              </a:endParaRPr>
            </a:p>
          </p:txBody>
        </p:sp>
        <p:sp>
          <p:nvSpPr>
            <p:cNvPr id="10" name="矩形 9"/>
            <p:cNvSpPr/>
            <p:nvPr/>
          </p:nvSpPr>
          <p:spPr>
            <a:xfrm>
              <a:off x="1290521" y="2092490"/>
              <a:ext cx="1646212" cy="2365756"/>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marL="0" marR="0" lvl="0" indent="0" algn="l"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zh-CN" altLang="en-US" sz="1865" b="0" i="0" u="none" strike="noStrike" kern="1200" cap="none" spc="0" normalizeH="0" baseline="0" noProof="0" dirty="0">
                  <a:ln>
                    <a:noFill/>
                  </a:ln>
                  <a:solidFill>
                    <a:schemeClr val="tx1">
                      <a:lumMod val="50000"/>
                    </a:schemeClr>
                  </a:solidFill>
                  <a:effectLst/>
                  <a:uLnTx/>
                  <a:uFillTx/>
                  <a:latin typeface="+mn-lt"/>
                  <a:ea typeface="+mn-ea"/>
                  <a:cs typeface="+mn-cs"/>
                </a:rPr>
                <a:t>国家税务总局关于</a:t>
              </a:r>
              <a:r>
                <a:rPr kumimoji="0" lang="en-US" altLang="zh-CN" sz="1865" b="0" i="0" u="none" strike="noStrike" kern="1200" cap="none" spc="0" normalizeH="0" baseline="0" noProof="0" dirty="0">
                  <a:ln>
                    <a:noFill/>
                  </a:ln>
                  <a:solidFill>
                    <a:schemeClr val="tx1">
                      <a:lumMod val="50000"/>
                    </a:schemeClr>
                  </a:solidFill>
                  <a:effectLst/>
                  <a:uLnTx/>
                  <a:uFillTx/>
                  <a:latin typeface="+mn-lt"/>
                  <a:ea typeface="+mn-ea"/>
                  <a:cs typeface="+mn-cs"/>
                </a:rPr>
                <a:t>《</a:t>
              </a:r>
              <a:r>
                <a:rPr kumimoji="0" lang="zh-CN" altLang="en-US" sz="1865" b="0" i="0" u="none" strike="noStrike" kern="1200" cap="none" spc="0" normalizeH="0" baseline="0" noProof="0" dirty="0">
                  <a:ln>
                    <a:noFill/>
                  </a:ln>
                  <a:solidFill>
                    <a:schemeClr val="tx1">
                      <a:lumMod val="50000"/>
                    </a:schemeClr>
                  </a:solidFill>
                  <a:effectLst/>
                  <a:uLnTx/>
                  <a:uFillTx/>
                  <a:latin typeface="+mn-lt"/>
                  <a:ea typeface="+mn-ea"/>
                  <a:cs typeface="+mn-cs"/>
                </a:rPr>
                <a:t>出口货物劳务增值税和消费税管理办法</a:t>
              </a:r>
              <a:r>
                <a:rPr kumimoji="0" lang="en-US" altLang="zh-CN" sz="1865" b="0" i="0" u="none" strike="noStrike" kern="1200" cap="none" spc="0" normalizeH="0" baseline="0" noProof="0" dirty="0">
                  <a:ln>
                    <a:noFill/>
                  </a:ln>
                  <a:solidFill>
                    <a:schemeClr val="tx1">
                      <a:lumMod val="50000"/>
                    </a:schemeClr>
                  </a:solidFill>
                  <a:effectLst/>
                  <a:uLnTx/>
                  <a:uFillTx/>
                  <a:latin typeface="+mn-lt"/>
                  <a:ea typeface="+mn-ea"/>
                  <a:cs typeface="+mn-cs"/>
                </a:rPr>
                <a:t>》</a:t>
              </a:r>
              <a:r>
                <a:rPr kumimoji="0" lang="zh-CN" altLang="en-US" sz="1865" b="0" i="0" u="none" strike="noStrike" kern="1200" cap="none" spc="0" normalizeH="0" baseline="0" noProof="0" dirty="0">
                  <a:ln>
                    <a:noFill/>
                  </a:ln>
                  <a:solidFill>
                    <a:schemeClr val="tx1">
                      <a:lumMod val="50000"/>
                    </a:schemeClr>
                  </a:solidFill>
                  <a:effectLst/>
                  <a:uLnTx/>
                  <a:uFillTx/>
                  <a:latin typeface="+mn-lt"/>
                  <a:ea typeface="+mn-ea"/>
                  <a:cs typeface="+mn-cs"/>
                </a:rPr>
                <a:t>有关问题的公告（国家税务总局公告</a:t>
              </a:r>
              <a:r>
                <a:rPr kumimoji="0" lang="en-US" altLang="zh-CN" sz="1865" b="0" i="0" u="none" strike="noStrike" kern="1200" cap="none" spc="0" normalizeH="0" baseline="0" noProof="0" dirty="0">
                  <a:ln>
                    <a:noFill/>
                  </a:ln>
                  <a:solidFill>
                    <a:schemeClr val="tx1">
                      <a:lumMod val="50000"/>
                    </a:schemeClr>
                  </a:solidFill>
                  <a:effectLst/>
                  <a:uLnTx/>
                  <a:uFillTx/>
                  <a:latin typeface="+mn-lt"/>
                  <a:ea typeface="+mn-ea"/>
                  <a:cs typeface="+mn-cs"/>
                </a:rPr>
                <a:t>2013</a:t>
              </a:r>
              <a:r>
                <a:rPr kumimoji="0" lang="zh-CN" altLang="en-US" sz="1865" b="0" i="0" u="none" strike="noStrike" kern="1200" cap="none" spc="0" normalizeH="0" baseline="0" noProof="0" dirty="0">
                  <a:ln>
                    <a:noFill/>
                  </a:ln>
                  <a:solidFill>
                    <a:schemeClr val="tx1">
                      <a:lumMod val="50000"/>
                    </a:schemeClr>
                  </a:solidFill>
                  <a:effectLst/>
                  <a:uLnTx/>
                  <a:uFillTx/>
                  <a:latin typeface="+mn-lt"/>
                  <a:ea typeface="+mn-ea"/>
                  <a:cs typeface="+mn-cs"/>
                </a:rPr>
                <a:t>年第</a:t>
              </a:r>
              <a:r>
                <a:rPr kumimoji="0" lang="en-US" altLang="zh-CN" sz="1865" b="0" i="0" u="none" strike="noStrike" kern="1200" cap="none" spc="0" normalizeH="0" baseline="0" noProof="0" dirty="0">
                  <a:ln>
                    <a:noFill/>
                  </a:ln>
                  <a:solidFill>
                    <a:schemeClr val="tx1">
                      <a:lumMod val="50000"/>
                    </a:schemeClr>
                  </a:solidFill>
                  <a:effectLst/>
                  <a:uLnTx/>
                  <a:uFillTx/>
                  <a:latin typeface="+mn-lt"/>
                  <a:ea typeface="+mn-ea"/>
                  <a:cs typeface="+mn-cs"/>
                </a:rPr>
                <a:t>12</a:t>
              </a:r>
              <a:r>
                <a:rPr kumimoji="0" lang="zh-CN" altLang="en-US" sz="1865" b="0" i="0" u="none" strike="noStrike" kern="1200" cap="none" spc="0" normalizeH="0" baseline="0" noProof="0" dirty="0">
                  <a:ln>
                    <a:noFill/>
                  </a:ln>
                  <a:solidFill>
                    <a:schemeClr val="tx1">
                      <a:lumMod val="50000"/>
                    </a:schemeClr>
                  </a:solidFill>
                  <a:effectLst/>
                  <a:uLnTx/>
                  <a:uFillTx/>
                  <a:latin typeface="+mn-lt"/>
                  <a:ea typeface="+mn-ea"/>
                  <a:cs typeface="+mn-cs"/>
                </a:rPr>
                <a:t>号）规定办理免税申报手续时，应将以下凭证装订成册，留存企业备查：</a:t>
              </a:r>
              <a:endParaRPr kumimoji="0" lang="zh-CN" altLang="en-US" sz="2400" b="0" i="0" u="none" strike="noStrike" kern="1200" cap="none" spc="0" normalizeH="0" baseline="0" noProof="0" dirty="0">
                <a:ln>
                  <a:noFill/>
                </a:ln>
                <a:solidFill>
                  <a:schemeClr val="tx1">
                    <a:lumMod val="50000"/>
                  </a:schemeClr>
                </a:solidFill>
                <a:effectLst/>
                <a:uLnTx/>
                <a:uFillTx/>
                <a:latin typeface="+mn-lt"/>
                <a:ea typeface="+mn-ea"/>
                <a:cs typeface="+mn-cs"/>
              </a:endParaRPr>
            </a:p>
          </p:txBody>
        </p:sp>
        <p:sp>
          <p:nvSpPr>
            <p:cNvPr id="6" name="燕尾形 5"/>
            <p:cNvSpPr/>
            <p:nvPr/>
          </p:nvSpPr>
          <p:spPr>
            <a:xfrm>
              <a:off x="2936886" y="2832564"/>
              <a:ext cx="719127" cy="719740"/>
            </a:xfrm>
            <a:prstGeom prst="chevron">
              <a:avLst/>
            </a:prstGeom>
            <a:solidFill>
              <a:schemeClr val="accent3"/>
            </a:solidFill>
            <a:ln>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mn-lt"/>
                <a:ea typeface="+mn-ea"/>
                <a:cs typeface="+mn-cs"/>
              </a:endParaRPr>
            </a:p>
          </p:txBody>
        </p:sp>
      </p:grpSp>
      <p:sp>
        <p:nvSpPr>
          <p:cNvPr id="8" name="矩形 7"/>
          <p:cNvSpPr/>
          <p:nvPr/>
        </p:nvSpPr>
        <p:spPr>
          <a:xfrm>
            <a:off x="1333292" y="1048758"/>
            <a:ext cx="3151505" cy="489585"/>
          </a:xfrm>
          <a:prstGeom prst="rect">
            <a:avLst/>
          </a:prstGeom>
          <a:solidFill>
            <a:schemeClr val="accent5">
              <a:lumMod val="40000"/>
              <a:lumOff val="60000"/>
            </a:schemeClr>
          </a:solidFill>
        </p:spPr>
        <p:style>
          <a:lnRef idx="3">
            <a:schemeClr val="lt1"/>
          </a:lnRef>
          <a:fillRef idx="1">
            <a:schemeClr val="accent5"/>
          </a:fillRef>
          <a:effectRef idx="1">
            <a:schemeClr val="accent5"/>
          </a:effectRef>
          <a:fontRef idx="minor">
            <a:schemeClr val="lt1"/>
          </a:fontRef>
        </p:style>
        <p:txBody>
          <a:bodyPr wrap="none" lIns="121898" tIns="60949" rIns="121898" bIns="60949">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1" i="0" u="none" strike="noStrike" kern="1200" cap="none" spc="0" normalizeH="0" baseline="0" noProof="0" dirty="0">
                <a:ln>
                  <a:noFill/>
                </a:ln>
                <a:solidFill>
                  <a:schemeClr val="tx1">
                    <a:lumMod val="50000"/>
                  </a:schemeClr>
                </a:solidFill>
                <a:effectLst/>
                <a:uLnTx/>
                <a:uFillTx/>
                <a:latin typeface="+mn-lt"/>
                <a:ea typeface="+mn-ea"/>
                <a:cs typeface="+mn-cs"/>
              </a:rPr>
              <a:t>2、</a:t>
            </a:r>
            <a:r>
              <a:rPr kumimoji="0" lang="zh-CN" altLang="en-US" sz="2400" b="1" i="0" u="none" strike="noStrike" kern="1200" cap="none" spc="0" normalizeH="0" baseline="0" noProof="0" dirty="0">
                <a:ln>
                  <a:noFill/>
                </a:ln>
                <a:solidFill>
                  <a:schemeClr val="tx1">
                    <a:lumMod val="50000"/>
                  </a:schemeClr>
                </a:solidFill>
                <a:effectLst/>
                <a:uLnTx/>
                <a:uFillTx/>
                <a:latin typeface="+mn-lt"/>
                <a:ea typeface="+mn-ea"/>
                <a:cs typeface="+mn-cs"/>
              </a:rPr>
              <a:t>免税备案资料要求</a:t>
            </a:r>
            <a:endParaRPr kumimoji="0" lang="zh-CN" altLang="en-US" sz="2400" b="1" i="0" u="none" strike="noStrike" kern="1200" cap="none" spc="0" normalizeH="0" baseline="0" noProof="0" dirty="0">
              <a:ln>
                <a:noFill/>
              </a:ln>
              <a:solidFill>
                <a:schemeClr val="tx1">
                  <a:lumMod val="50000"/>
                </a:schemeClr>
              </a:solidFill>
              <a:effectLst/>
              <a:uLnTx/>
              <a:uFillTx/>
              <a:latin typeface="+mn-lt"/>
              <a:ea typeface="+mn-ea"/>
              <a:cs typeface="+mn-cs"/>
            </a:endParaRPr>
          </a:p>
        </p:txBody>
      </p:sp>
      <p:sp>
        <p:nvSpPr>
          <p:cNvPr id="11" name="矩形 10"/>
          <p:cNvSpPr/>
          <p:nvPr/>
        </p:nvSpPr>
        <p:spPr>
          <a:xfrm>
            <a:off x="1238057" y="5715278"/>
            <a:ext cx="2666583" cy="489585"/>
          </a:xfrm>
          <a:prstGeom prst="rect">
            <a:avLst/>
          </a:prstGeom>
        </p:spPr>
        <p:style>
          <a:lnRef idx="1">
            <a:schemeClr val="accent6"/>
          </a:lnRef>
          <a:fillRef idx="2">
            <a:schemeClr val="accent6"/>
          </a:fillRef>
          <a:effectRef idx="1">
            <a:schemeClr val="accent6"/>
          </a:effectRef>
          <a:fontRef idx="minor">
            <a:schemeClr val="dk1"/>
          </a:fontRef>
        </p:style>
        <p:txBody>
          <a:bodyPr lIns="121898" tIns="60949" rIns="121898" bIns="60949">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1" i="0" u="none" strike="noStrike" kern="1200" cap="none" spc="0" normalizeH="0" baseline="0" noProof="0" dirty="0">
                <a:ln>
                  <a:noFill/>
                </a:ln>
                <a:solidFill>
                  <a:schemeClr val="dk1"/>
                </a:solidFill>
                <a:effectLst/>
                <a:uLnTx/>
                <a:uFillTx/>
                <a:latin typeface="+mn-lt"/>
                <a:ea typeface="+mn-ea"/>
                <a:cs typeface="+mn-cs"/>
                <a:hlinkClick r:id="rId2" action="ppaction://hlinkpres?slideindex=1&amp;slidetitle="/>
              </a:rPr>
              <a:t>3</a:t>
            </a:r>
            <a:r>
              <a:rPr kumimoji="0" lang="zh-CN" altLang="en-US" sz="2400" b="1" i="0" u="none" strike="noStrike" kern="1200" cap="none" spc="0" normalizeH="0" baseline="0" noProof="0" dirty="0">
                <a:ln>
                  <a:noFill/>
                </a:ln>
                <a:solidFill>
                  <a:schemeClr val="dk1"/>
                </a:solidFill>
                <a:effectLst/>
                <a:uLnTx/>
                <a:uFillTx/>
                <a:latin typeface="+mn-lt"/>
                <a:ea typeface="+mn-ea"/>
                <a:cs typeface="+mn-cs"/>
                <a:hlinkClick r:id="rId2" action="ppaction://hlinkpres?slideindex=1&amp;slidetitle="/>
              </a:rPr>
              <a:t>、放弃免税规定</a:t>
            </a:r>
            <a:endParaRPr kumimoji="0" lang="zh-CN" altLang="en-US" sz="2400" b="1" i="0" u="none" strike="noStrike" kern="1200" cap="none" spc="0" normalizeH="0" baseline="0" noProof="0" dirty="0">
              <a:ln>
                <a:noFill/>
              </a:ln>
              <a:solidFill>
                <a:schemeClr val="dk1"/>
              </a:solidFill>
              <a:effectLst/>
              <a:uLnTx/>
              <a:uFillTx/>
              <a:latin typeface="+mn-lt"/>
              <a:ea typeface="+mn-ea"/>
              <a:cs typeface="+mn-cs"/>
            </a:endParaRPr>
          </a:p>
        </p:txBody>
      </p:sp>
      <p:sp>
        <p:nvSpPr>
          <p:cNvPr id="3" name="矩形 2"/>
          <p:cNvSpPr/>
          <p:nvPr/>
        </p:nvSpPr>
        <p:spPr>
          <a:xfrm>
            <a:off x="1425575" y="216535"/>
            <a:ext cx="7050405" cy="612775"/>
          </a:xfrm>
          <a:prstGeom prst="rect">
            <a:avLst/>
          </a:prstGeom>
        </p:spPr>
        <p:txBody>
          <a:bodyPr wrap="square" lIns="121898" tIns="60949" rIns="121898" bIns="60949">
            <a:spAutoFit/>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Arial" panose="020B0604020202020204" pitchFamily="34" charset="0"/>
              <a:buNone/>
              <a:defRPr/>
            </a:pPr>
            <a:r>
              <a:rPr kumimoji="0" lang="zh-CN" altLang="en-US" sz="3200" b="1" i="0" u="none" strike="noStrike" kern="1200" cap="none" spc="0" normalizeH="0" baseline="0" dirty="0">
                <a:ln>
                  <a:noFill/>
                </a:ln>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2700000" scaled="1"/>
                  <a:tileRect/>
                </a:gradFill>
                <a:effectLst/>
                <a:uLnTx/>
                <a:uFillTx/>
                <a:latin typeface="方正粗宋简体" pitchFamily="65" charset="-122"/>
                <a:ea typeface="方正粗宋简体" pitchFamily="65" charset="-122"/>
                <a:cs typeface="+mn-cs"/>
              </a:rPr>
              <a:t>四、出口免</a:t>
            </a:r>
            <a:r>
              <a:rPr kumimoji="0" lang="zh-CN" altLang="en-US" sz="3200" b="1" i="0" u="none" strike="noStrike" kern="1200" cap="none" spc="0" normalizeH="0" baseline="0" dirty="0" smtClean="0">
                <a:ln>
                  <a:noFill/>
                </a:ln>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2700000" scaled="1"/>
                  <a:tileRect/>
                </a:gradFill>
                <a:effectLst/>
                <a:uLnTx/>
                <a:uFillTx/>
                <a:latin typeface="方正粗宋简体" pitchFamily="65" charset="-122"/>
                <a:ea typeface="方正粗宋简体" pitchFamily="65" charset="-122"/>
                <a:cs typeface="+mn-cs"/>
              </a:rPr>
              <a:t>税货物的</a:t>
            </a:r>
            <a:r>
              <a:rPr kumimoji="0" lang="zh-CN" altLang="en-US" sz="3200" b="1" i="0" u="none" strike="noStrike" kern="1200" cap="none" spc="0" normalizeH="0" baseline="0" dirty="0">
                <a:ln>
                  <a:noFill/>
                </a:ln>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2700000" scaled="1"/>
                  <a:tileRect/>
                </a:gradFill>
                <a:effectLst/>
                <a:uLnTx/>
                <a:uFillTx/>
                <a:latin typeface="方正粗宋简体" pitchFamily="65" charset="-122"/>
                <a:ea typeface="方正粗宋简体" pitchFamily="65" charset="-122"/>
                <a:cs typeface="+mn-cs"/>
              </a:rPr>
              <a:t>处理</a:t>
            </a:r>
            <a:endParaRPr kumimoji="0" lang="zh-CN" altLang="en-US" sz="3200" b="1" i="0" u="none" strike="noStrike" kern="1200" cap="none" spc="0" normalizeH="0" baseline="0" dirty="0">
              <a:ln>
                <a:noFill/>
              </a:ln>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2700000" scaled="1"/>
                <a:tileRect/>
              </a:gradFill>
              <a:effectLst/>
              <a:uLnTx/>
              <a:uFillTx/>
              <a:latin typeface="方正粗宋简体" pitchFamily="65" charset="-122"/>
              <a:ea typeface="方正粗宋简体" pitchFamily="65" charset="-122"/>
              <a:cs typeface="+mn-cs"/>
            </a:endParaRPr>
          </a:p>
        </p:txBody>
      </p:sp>
    </p:spTree>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1" name="MH_PageTitle"/>
          <p:cNvSpPr>
            <a:spLocks noGrp="1"/>
          </p:cNvSpPr>
          <p:nvPr>
            <p:ph type="title" idx="4294967295"/>
          </p:nvPr>
        </p:nvSpPr>
        <p:spPr>
          <a:xfrm>
            <a:off x="719292" y="360453"/>
            <a:ext cx="10964208" cy="532765"/>
          </a:xfrm>
          <a:noFill/>
          <a:ln>
            <a:noFill/>
          </a:ln>
          <a:effectLst/>
          <a:scene3d>
            <a:camera prst="orthographicFront"/>
            <a:lightRig rig="balanced" dir="t"/>
          </a:scene3d>
          <a:sp3d prstMaterial="plastic"/>
        </p:spPr>
        <p:txBody>
          <a:bodyPr wrap="square" lIns="91421" tIns="45711" rIns="91421" bIns="45711" rtlCol="0" anchor="b">
            <a:spAutoFit/>
          </a:bodyPr>
          <a:lstStyle/>
          <a:p>
            <a:pPr marL="0" marR="0" lvl="0" indent="0" algn="l" defTabSz="914400" rtl="0" eaLnBrk="0" fontAlgn="base" latinLnBrk="0" hangingPunct="0">
              <a:lnSpc>
                <a:spcPct val="9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1">
                <a:ln>
                  <a:noFill/>
                </a:ln>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2700000" scaled="1"/>
                  <a:tileRect/>
                </a:gradFill>
                <a:effectLst/>
                <a:uLnTx/>
                <a:uFillTx/>
                <a:latin typeface="方正粗宋简体" pitchFamily="65" charset="-122"/>
                <a:ea typeface="方正粗宋简体" pitchFamily="65" charset="-122"/>
                <a:cs typeface="+mn-cs"/>
              </a:rPr>
              <a:t>五、出口退税申报的几个期限</a:t>
            </a:r>
            <a:endParaRPr kumimoji="0" lang="zh-CN" altLang="en-US" sz="3200" b="1" i="0" u="none" strike="noStrike" kern="1200" cap="none" spc="0" normalizeH="0" baseline="0" noProof="1">
              <a:ln>
                <a:noFill/>
              </a:ln>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2700000" scaled="1"/>
                <a:tileRect/>
              </a:gradFill>
              <a:effectLst/>
              <a:uLnTx/>
              <a:uFillTx/>
              <a:latin typeface="方正粗宋简体" pitchFamily="65" charset="-122"/>
              <a:ea typeface="方正粗宋简体" pitchFamily="65" charset="-122"/>
              <a:cs typeface="+mn-cs"/>
            </a:endParaRPr>
          </a:p>
        </p:txBody>
      </p:sp>
      <p:sp>
        <p:nvSpPr>
          <p:cNvPr id="268293" name="灯片编号占位符 4"/>
          <p:cNvSpPr txBox="1">
            <a:spLocks noGrp="1"/>
          </p:cNvSpPr>
          <p:nvPr>
            <p:ph type="sldNum" sz="quarter"/>
          </p:nvPr>
        </p:nvSpPr>
        <p:spPr>
          <a:xfrm>
            <a:off x="11663128" y="6212617"/>
            <a:ext cx="2844356" cy="366125"/>
          </a:xfrm>
          <a:prstGeom prst="rect">
            <a:avLst/>
          </a:prstGeom>
          <a:noFill/>
          <a:ln w="9525">
            <a:noFill/>
          </a:ln>
        </p:spPr>
        <p:txBody>
          <a:bodyPr lIns="121898" tIns="60949" rIns="121898" bIns="60949"/>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Calibri" panose="020F0502020204030204" pitchFamily="34" charset="0"/>
                <a:ea typeface="宋体" panose="02010600030101010101" pitchFamily="2" charset="-122"/>
              </a:defRPr>
            </a:lvl1pPr>
            <a:lvl2pPr marL="454025" lvl="1" indent="1905"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1225" lvl="2" indent="1905"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68425" lvl="3" indent="1905"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5625" lvl="4" indent="1905"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stStyle>
          <a:p>
            <a:pPr lvl="0" eaLnBrk="1" hangingPunct="1"/>
            <a:fld id="{9A0DB2DC-4C9A-4742-B13C-FB6460FD3503}" type="slidenum">
              <a:rPr lang="en-US" altLang="zh-CN" sz="2400" dirty="0"/>
            </a:fld>
            <a:endParaRPr lang="en-US" altLang="zh-CN" sz="2400" dirty="0"/>
          </a:p>
        </p:txBody>
      </p:sp>
      <p:sp>
        <p:nvSpPr>
          <p:cNvPr id="5" name="文本框 4"/>
          <p:cNvSpPr txBox="1"/>
          <p:nvPr/>
        </p:nvSpPr>
        <p:spPr>
          <a:xfrm>
            <a:off x="718820" y="980440"/>
            <a:ext cx="10431145" cy="5032147"/>
          </a:xfrm>
          <a:prstGeom prst="rect">
            <a:avLst/>
          </a:prstGeom>
          <a:noFill/>
        </p:spPr>
        <p:txBody>
          <a:bodyPr wrap="square" rtlCol="0" anchor="t">
            <a:spAutoFit/>
          </a:bodyPr>
          <a:lstStyle/>
          <a:p>
            <a:pPr>
              <a:buNone/>
            </a:pPr>
            <a:r>
              <a:rPr sz="2140" dirty="0">
                <a:solidFill>
                  <a:schemeClr val="tx2"/>
                </a:solidFill>
                <a:effectLst/>
                <a:sym typeface="+mn-ea"/>
              </a:rPr>
              <a:t>1</a:t>
            </a:r>
            <a:r>
              <a:rPr lang="zh-CN" sz="2140" dirty="0">
                <a:solidFill>
                  <a:schemeClr val="tx2"/>
                </a:solidFill>
                <a:effectLst/>
                <a:sym typeface="+mn-ea"/>
              </a:rPr>
              <a:t>、</a:t>
            </a:r>
            <a:r>
              <a:rPr sz="2140" dirty="0">
                <a:effectLst/>
                <a:sym typeface="+mn-ea"/>
              </a:rPr>
              <a:t>出口企业应在</a:t>
            </a:r>
            <a:r>
              <a:rPr sz="2140" dirty="0">
                <a:solidFill>
                  <a:srgbClr val="FF0000"/>
                </a:solidFill>
                <a:effectLst/>
                <a:sym typeface="+mn-ea"/>
              </a:rPr>
              <a:t>货物报关出口之日次月起至次年4</a:t>
            </a:r>
            <a:r>
              <a:rPr sz="2140" dirty="0" smtClean="0">
                <a:solidFill>
                  <a:srgbClr val="FF0000"/>
                </a:solidFill>
                <a:effectLst/>
                <a:sym typeface="+mn-ea"/>
              </a:rPr>
              <a:t>月</a:t>
            </a:r>
            <a:r>
              <a:rPr lang="en-US" sz="2140" dirty="0" smtClean="0">
                <a:solidFill>
                  <a:srgbClr val="FF0000"/>
                </a:solidFill>
                <a:sym typeface="+mn-ea"/>
              </a:rPr>
              <a:t>15</a:t>
            </a:r>
            <a:r>
              <a:rPr sz="2140" dirty="0" smtClean="0">
                <a:solidFill>
                  <a:srgbClr val="FF0000"/>
                </a:solidFill>
                <a:effectLst/>
                <a:sym typeface="+mn-ea"/>
              </a:rPr>
              <a:t>日</a:t>
            </a:r>
            <a:r>
              <a:rPr sz="2140" dirty="0" smtClean="0">
                <a:effectLst/>
                <a:sym typeface="+mn-ea"/>
              </a:rPr>
              <a:t>前的各增值税纳税申报期内申报退税</a:t>
            </a:r>
            <a:r>
              <a:rPr sz="2140" dirty="0">
                <a:effectLst/>
                <a:sym typeface="+mn-ea"/>
              </a:rPr>
              <a:t>；</a:t>
            </a:r>
            <a:endParaRPr sz="2140" dirty="0">
              <a:effectLst/>
              <a:sym typeface="+mn-ea"/>
            </a:endParaRPr>
          </a:p>
          <a:p>
            <a:pPr>
              <a:buNone/>
            </a:pPr>
            <a:endParaRPr sz="2140" dirty="0">
              <a:solidFill>
                <a:schemeClr val="tx2"/>
              </a:solidFill>
              <a:effectLst/>
              <a:sym typeface="+mn-ea"/>
            </a:endParaRPr>
          </a:p>
          <a:p>
            <a:pPr>
              <a:buNone/>
            </a:pPr>
            <a:r>
              <a:rPr sz="2140" dirty="0">
                <a:solidFill>
                  <a:schemeClr val="tx2"/>
                </a:solidFill>
                <a:effectLst/>
                <a:sym typeface="+mn-ea"/>
              </a:rPr>
              <a:t>2</a:t>
            </a:r>
            <a:r>
              <a:rPr lang="zh-CN" sz="2140" dirty="0">
                <a:solidFill>
                  <a:schemeClr val="tx2"/>
                </a:solidFill>
                <a:effectLst/>
                <a:sym typeface="+mn-ea"/>
              </a:rPr>
              <a:t>、</a:t>
            </a:r>
            <a:r>
              <a:rPr sz="2140" dirty="0">
                <a:solidFill>
                  <a:schemeClr val="tx2"/>
                </a:solidFill>
                <a:effectLst/>
                <a:sym typeface="+mn-ea"/>
              </a:rPr>
              <a:t>出口企业在上述时间逾期未申报，不再按退（免）税申报，改按向主管税务机关办理免税申报；</a:t>
            </a:r>
            <a:endParaRPr sz="2140" dirty="0">
              <a:solidFill>
                <a:schemeClr val="tx2"/>
              </a:solidFill>
              <a:effectLst/>
              <a:sym typeface="+mn-ea"/>
            </a:endParaRPr>
          </a:p>
          <a:p>
            <a:pPr>
              <a:buNone/>
            </a:pPr>
            <a:endParaRPr sz="2140" dirty="0">
              <a:solidFill>
                <a:schemeClr val="tx2"/>
              </a:solidFill>
              <a:effectLst/>
              <a:sym typeface="+mn-ea"/>
            </a:endParaRPr>
          </a:p>
          <a:p>
            <a:pPr>
              <a:buNone/>
            </a:pPr>
            <a:r>
              <a:rPr sz="2140" dirty="0">
                <a:solidFill>
                  <a:schemeClr val="tx2"/>
                </a:solidFill>
                <a:effectLst/>
                <a:sym typeface="+mn-ea"/>
              </a:rPr>
              <a:t>3</a:t>
            </a:r>
            <a:r>
              <a:rPr lang="zh-CN" sz="2140" dirty="0">
                <a:solidFill>
                  <a:schemeClr val="tx2"/>
                </a:solidFill>
                <a:effectLst/>
                <a:sym typeface="+mn-ea"/>
              </a:rPr>
              <a:t>、</a:t>
            </a:r>
            <a:r>
              <a:rPr sz="2140" dirty="0">
                <a:solidFill>
                  <a:schemeClr val="tx2"/>
                </a:solidFill>
                <a:effectLst/>
                <a:sym typeface="+mn-ea"/>
              </a:rPr>
              <a:t>出口企业在上述时间未按规定申报免税的，应按规定向主管税务机关缴纳增值税。</a:t>
            </a:r>
            <a:endParaRPr sz="2140" dirty="0">
              <a:solidFill>
                <a:schemeClr val="tx2"/>
              </a:solidFill>
              <a:effectLst/>
              <a:sym typeface="+mn-ea"/>
            </a:endParaRPr>
          </a:p>
          <a:p>
            <a:pPr>
              <a:buNone/>
            </a:pPr>
            <a:endParaRPr sz="2140" dirty="0">
              <a:solidFill>
                <a:schemeClr val="tx2"/>
              </a:solidFill>
              <a:effectLst/>
              <a:sym typeface="+mn-ea"/>
            </a:endParaRPr>
          </a:p>
          <a:p>
            <a:pPr>
              <a:buNone/>
            </a:pPr>
            <a:r>
              <a:rPr sz="2140" dirty="0">
                <a:solidFill>
                  <a:schemeClr val="tx2"/>
                </a:solidFill>
                <a:effectLst/>
                <a:sym typeface="+mn-ea"/>
              </a:rPr>
              <a:t>4</a:t>
            </a:r>
            <a:r>
              <a:rPr lang="zh-CN" sz="2140" dirty="0">
                <a:solidFill>
                  <a:schemeClr val="tx2"/>
                </a:solidFill>
                <a:effectLst/>
                <a:sym typeface="+mn-ea"/>
              </a:rPr>
              <a:t>、</a:t>
            </a:r>
            <a:r>
              <a:rPr sz="2140" dirty="0">
                <a:solidFill>
                  <a:schemeClr val="tx2"/>
                </a:solidFill>
                <a:effectLst/>
                <a:sym typeface="+mn-ea"/>
              </a:rPr>
              <a:t>主管税务机关已受理出口企业或其他单位的退（免）税申报，但在免税申报期限之后审核发现按规定不予退（免）税的出口货物，若符合免税条件，企业可在主管税务机关审核不予退（免）税的次月申报免税。</a:t>
            </a:r>
            <a:endParaRPr sz="2140" dirty="0">
              <a:solidFill>
                <a:schemeClr val="tx2"/>
              </a:solidFill>
              <a:effectLst/>
              <a:sym typeface="+mn-ea"/>
            </a:endParaRPr>
          </a:p>
          <a:p>
            <a:pPr>
              <a:buNone/>
            </a:pPr>
            <a:endParaRPr sz="2140" dirty="0">
              <a:solidFill>
                <a:schemeClr val="tx2"/>
              </a:solidFill>
              <a:effectLst/>
              <a:sym typeface="+mn-ea"/>
            </a:endParaRPr>
          </a:p>
          <a:p>
            <a:pPr>
              <a:buNone/>
            </a:pPr>
            <a:r>
              <a:rPr sz="2140" dirty="0">
                <a:solidFill>
                  <a:schemeClr val="tx2"/>
                </a:solidFill>
                <a:effectLst/>
                <a:sym typeface="+mn-ea"/>
              </a:rPr>
              <a:t> 5</a:t>
            </a:r>
            <a:r>
              <a:rPr lang="zh-CN" sz="2140" dirty="0">
                <a:solidFill>
                  <a:schemeClr val="tx2"/>
                </a:solidFill>
                <a:effectLst/>
                <a:sym typeface="+mn-ea"/>
              </a:rPr>
              <a:t>、</a:t>
            </a:r>
            <a:r>
              <a:rPr sz="2140" dirty="0">
                <a:solidFill>
                  <a:schemeClr val="tx2"/>
                </a:solidFill>
                <a:effectLst/>
                <a:sym typeface="+mn-ea"/>
              </a:rPr>
              <a:t> 出口企业或其他单位按照有关规定申请延期申报退（免）税的，如审核税务机关在免税申报截止之日后批复不予延期，若该出口货物符合其他免税条件，出口企业或其他单位应在批复的次月申报免税。次月未申报免税的，适用增值税征税政策。</a:t>
            </a:r>
            <a:endParaRPr sz="2140" dirty="0">
              <a:solidFill>
                <a:schemeClr val="tx2"/>
              </a:solidFill>
              <a:effectLst/>
              <a:sym typeface="+mn-ea"/>
            </a:endParaRPr>
          </a:p>
        </p:txBody>
      </p:sp>
    </p:spTree>
    <p:custDataLst>
      <p:tags r:id="rId1"/>
    </p:custDataLst>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60680" y="770890"/>
            <a:ext cx="10861040" cy="2738120"/>
          </a:xfrm>
          <a:prstGeom prst="rect">
            <a:avLst/>
          </a:prstGeom>
          <a:noFill/>
        </p:spPr>
        <p:txBody>
          <a:bodyPr wrap="square" rtlCol="0" anchor="t">
            <a:spAutoFit/>
          </a:bodyPr>
          <a:lstStyle/>
          <a:p>
            <a:pPr>
              <a:lnSpc>
                <a:spcPct val="200000"/>
              </a:lnSpc>
            </a:pPr>
            <a:r>
              <a:rPr lang="zh-CN" altLang="en-US" sz="2150" dirty="0">
                <a:sym typeface="+mn-ea"/>
              </a:rPr>
              <a:t>         出口企业或其他单位发生的真实出口货物劳务，由于以下原因造成在规定期限内未收齐单证无法申报出口退（免）税的，应在</a:t>
            </a:r>
            <a:r>
              <a:rPr lang="zh-CN" altLang="en-US" sz="2150" dirty="0">
                <a:solidFill>
                  <a:srgbClr val="FF0000"/>
                </a:solidFill>
                <a:sym typeface="+mn-ea"/>
              </a:rPr>
              <a:t>退（免）税申报期限截止之日前</a:t>
            </a:r>
            <a:r>
              <a:rPr lang="zh-CN" altLang="en-US" sz="2150" dirty="0">
                <a:sym typeface="+mn-ea"/>
              </a:rPr>
              <a:t>向主管税务机关提出申请，并提供相关举证材料，经主管税务机关审核、逐级上报省级国家税务局批准后，可进行出口退（免）税申报。</a:t>
            </a:r>
            <a:endParaRPr lang="zh-CN" altLang="en-US" sz="2150" dirty="0">
              <a:sym typeface="+mn-ea"/>
            </a:endParaRPr>
          </a:p>
        </p:txBody>
      </p:sp>
      <p:sp>
        <p:nvSpPr>
          <p:cNvPr id="3" name="文本框 2"/>
          <p:cNvSpPr txBox="1"/>
          <p:nvPr/>
        </p:nvSpPr>
        <p:spPr>
          <a:xfrm>
            <a:off x="360680" y="3604260"/>
            <a:ext cx="10861040" cy="2076450"/>
          </a:xfrm>
          <a:prstGeom prst="rect">
            <a:avLst/>
          </a:prstGeom>
          <a:noFill/>
        </p:spPr>
        <p:txBody>
          <a:bodyPr wrap="square" rtlCol="0" anchor="t">
            <a:spAutoFit/>
          </a:bodyPr>
          <a:lstStyle/>
          <a:p>
            <a:pPr>
              <a:lnSpc>
                <a:spcPct val="150000"/>
              </a:lnSpc>
            </a:pPr>
            <a:r>
              <a:rPr lang="zh-CN" altLang="en-US" sz="2150"/>
              <a:t>（1）.自然灾害、社会突发事件等不可抗力因素；</a:t>
            </a:r>
            <a:endParaRPr lang="zh-CN" altLang="en-US" sz="2150"/>
          </a:p>
          <a:p>
            <a:pPr>
              <a:lnSpc>
                <a:spcPct val="150000"/>
              </a:lnSpc>
            </a:pPr>
            <a:r>
              <a:rPr lang="zh-CN" altLang="en-US" sz="2150"/>
              <a:t>（2）.出口退（免）税申报凭证被盗、抢，或者因邮寄丢失、误递；</a:t>
            </a:r>
            <a:endParaRPr lang="zh-CN" altLang="en-US" sz="2150"/>
          </a:p>
          <a:p>
            <a:pPr>
              <a:lnSpc>
                <a:spcPct val="150000"/>
              </a:lnSpc>
            </a:pPr>
            <a:r>
              <a:rPr lang="zh-CN" altLang="en-US" sz="2150"/>
              <a:t>（3）.有关司法、行政机关在办理业务或者检查中，扣押出口退（免）税申报凭证；</a:t>
            </a:r>
            <a:endParaRPr lang="zh-CN" altLang="en-US" sz="2150"/>
          </a:p>
          <a:p>
            <a:pPr>
              <a:lnSpc>
                <a:spcPct val="150000"/>
              </a:lnSpc>
            </a:pPr>
            <a:endParaRPr lang="zh-CN" altLang="en-US" sz="2150" dirty="0">
              <a:solidFill>
                <a:schemeClr val="tx1"/>
              </a:solidFill>
              <a:sym typeface="+mn-ea"/>
            </a:endParaRPr>
          </a:p>
        </p:txBody>
      </p:sp>
      <p:sp>
        <p:nvSpPr>
          <p:cNvPr id="2061" name="MH_PageTitle"/>
          <p:cNvSpPr>
            <a:spLocks noGrp="1"/>
          </p:cNvSpPr>
          <p:nvPr/>
        </p:nvSpPr>
        <p:spPr>
          <a:xfrm>
            <a:off x="719292" y="360453"/>
            <a:ext cx="10964208" cy="532765"/>
          </a:xfrm>
          <a:prstGeom prst="rect">
            <a:avLst/>
          </a:prstGeom>
          <a:noFill/>
          <a:ln>
            <a:noFill/>
          </a:ln>
          <a:effectLst/>
          <a:scene3d>
            <a:camera prst="orthographicFront"/>
            <a:lightRig rig="balanced" dir="t"/>
          </a:scene3d>
          <a:sp3d prstMaterial="plastic"/>
        </p:spPr>
        <p:txBody>
          <a:bodyPr vert="horz" wrap="square" lIns="91421" tIns="45711" rIns="91421" bIns="45711" numCol="1" rtlCol="0" anchor="b" anchorCtr="0" compatLnSpc="1">
            <a:spAutoFit/>
          </a:bodyPr>
          <a:lstStyle>
            <a:lvl1pPr marL="1028700" indent="-1028700" algn="l" rtl="0" eaLnBrk="0" fontAlgn="base" hangingPunct="0">
              <a:spcBef>
                <a:spcPct val="0"/>
              </a:spcBef>
              <a:spcAft>
                <a:spcPct val="0"/>
              </a:spcAft>
              <a:defRPr sz="2700" b="1">
                <a:solidFill>
                  <a:srgbClr val="00B0F0"/>
                </a:solidFill>
                <a:latin typeface="宋体" panose="02010600030101010101" pitchFamily="2" charset="-122"/>
                <a:ea typeface="宋体" panose="02010600030101010101" pitchFamily="2" charset="-122"/>
                <a:cs typeface="+mj-cs"/>
                <a:sym typeface="Arial" panose="020B0604020202020204" pitchFamily="34" charset="0"/>
              </a:defRPr>
            </a:lvl1pPr>
            <a:lvl2pPr marL="1028700" indent="-1028700" algn="l" rtl="0" eaLnBrk="0" fontAlgn="base" hangingPunct="0">
              <a:spcBef>
                <a:spcPct val="0"/>
              </a:spcBef>
              <a:spcAft>
                <a:spcPct val="0"/>
              </a:spcAft>
              <a:defRPr sz="2700" b="1">
                <a:solidFill>
                  <a:srgbClr val="00B0F0"/>
                </a:solidFill>
                <a:latin typeface="宋体" panose="02010600030101010101" pitchFamily="2" charset="-122"/>
                <a:ea typeface="宋体" panose="02010600030101010101" pitchFamily="2" charset="-122"/>
                <a:sym typeface="Arial" panose="020B0604020202020204" pitchFamily="34" charset="0"/>
              </a:defRPr>
            </a:lvl2pPr>
            <a:lvl3pPr marL="1028700" indent="-1028700" algn="l" rtl="0" eaLnBrk="0" fontAlgn="base" hangingPunct="0">
              <a:spcBef>
                <a:spcPct val="0"/>
              </a:spcBef>
              <a:spcAft>
                <a:spcPct val="0"/>
              </a:spcAft>
              <a:defRPr sz="2700" b="1">
                <a:solidFill>
                  <a:srgbClr val="00B0F0"/>
                </a:solidFill>
                <a:latin typeface="宋体" panose="02010600030101010101" pitchFamily="2" charset="-122"/>
                <a:ea typeface="宋体" panose="02010600030101010101" pitchFamily="2" charset="-122"/>
                <a:sym typeface="Arial" panose="020B0604020202020204" pitchFamily="34" charset="0"/>
              </a:defRPr>
            </a:lvl3pPr>
            <a:lvl4pPr marL="1028700" indent="-1028700" algn="l" rtl="0" eaLnBrk="0" fontAlgn="base" hangingPunct="0">
              <a:spcBef>
                <a:spcPct val="0"/>
              </a:spcBef>
              <a:spcAft>
                <a:spcPct val="0"/>
              </a:spcAft>
              <a:defRPr sz="2700" b="1">
                <a:solidFill>
                  <a:srgbClr val="00B0F0"/>
                </a:solidFill>
                <a:latin typeface="宋体" panose="02010600030101010101" pitchFamily="2" charset="-122"/>
                <a:ea typeface="宋体" panose="02010600030101010101" pitchFamily="2" charset="-122"/>
                <a:sym typeface="Arial" panose="020B0604020202020204" pitchFamily="34" charset="0"/>
              </a:defRPr>
            </a:lvl4pPr>
            <a:lvl5pPr marL="1028700" indent="-1028700" algn="l" rtl="0" eaLnBrk="0" fontAlgn="base" hangingPunct="0">
              <a:spcBef>
                <a:spcPct val="0"/>
              </a:spcBef>
              <a:spcAft>
                <a:spcPct val="0"/>
              </a:spcAft>
              <a:defRPr sz="2700" b="1">
                <a:solidFill>
                  <a:srgbClr val="00B0F0"/>
                </a:solidFill>
                <a:latin typeface="宋体" panose="02010600030101010101" pitchFamily="2" charset="-122"/>
                <a:ea typeface="宋体" panose="02010600030101010101" pitchFamily="2" charset="-122"/>
                <a:sym typeface="Arial" panose="020B0604020202020204" pitchFamily="34" charset="0"/>
              </a:defRPr>
            </a:lvl5pPr>
            <a:lvl6pPr marL="1485900" indent="-1028700" algn="l" rtl="0" eaLnBrk="0" fontAlgn="base" hangingPunct="0">
              <a:spcBef>
                <a:spcPct val="0"/>
              </a:spcBef>
              <a:spcAft>
                <a:spcPct val="0"/>
              </a:spcAft>
              <a:defRPr sz="2700" b="1">
                <a:solidFill>
                  <a:srgbClr val="00B0F0"/>
                </a:solidFill>
                <a:latin typeface="微软雅黑" panose="020B0503020204020204" pitchFamily="34" charset="-122"/>
                <a:ea typeface="微软雅黑" panose="020B0503020204020204" pitchFamily="34" charset="-122"/>
                <a:sym typeface="Calibri" panose="020F0502020204030204" pitchFamily="34" charset="0"/>
              </a:defRPr>
            </a:lvl6pPr>
            <a:lvl7pPr marL="1943100" indent="-1028700" algn="l" rtl="0" eaLnBrk="0" fontAlgn="base" hangingPunct="0">
              <a:spcBef>
                <a:spcPct val="0"/>
              </a:spcBef>
              <a:spcAft>
                <a:spcPct val="0"/>
              </a:spcAft>
              <a:defRPr sz="2700" b="1">
                <a:solidFill>
                  <a:srgbClr val="00B0F0"/>
                </a:solidFill>
                <a:latin typeface="微软雅黑" panose="020B0503020204020204" pitchFamily="34" charset="-122"/>
                <a:ea typeface="微软雅黑" panose="020B0503020204020204" pitchFamily="34" charset="-122"/>
                <a:sym typeface="Calibri" panose="020F0502020204030204" pitchFamily="34" charset="0"/>
              </a:defRPr>
            </a:lvl7pPr>
            <a:lvl8pPr marL="2400300" indent="-1028700" algn="l" rtl="0" eaLnBrk="0" fontAlgn="base" hangingPunct="0">
              <a:spcBef>
                <a:spcPct val="0"/>
              </a:spcBef>
              <a:spcAft>
                <a:spcPct val="0"/>
              </a:spcAft>
              <a:defRPr sz="2700" b="1">
                <a:solidFill>
                  <a:srgbClr val="00B0F0"/>
                </a:solidFill>
                <a:latin typeface="微软雅黑" panose="020B0503020204020204" pitchFamily="34" charset="-122"/>
                <a:ea typeface="微软雅黑" panose="020B0503020204020204" pitchFamily="34" charset="-122"/>
                <a:sym typeface="Calibri" panose="020F0502020204030204" pitchFamily="34" charset="0"/>
              </a:defRPr>
            </a:lvl8pPr>
            <a:lvl9pPr marL="2856865" indent="-1028700" algn="l" rtl="0" eaLnBrk="0" fontAlgn="base" hangingPunct="0">
              <a:spcBef>
                <a:spcPct val="0"/>
              </a:spcBef>
              <a:spcAft>
                <a:spcPct val="0"/>
              </a:spcAft>
              <a:defRPr sz="2700" b="1">
                <a:solidFill>
                  <a:srgbClr val="00B0F0"/>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4400" rtl="0" eaLnBrk="0" fontAlgn="base" latinLnBrk="0" hangingPunct="0">
              <a:lnSpc>
                <a:spcPct val="9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1">
                <a:ln>
                  <a:noFill/>
                </a:ln>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2700000" scaled="1"/>
                  <a:tileRect/>
                </a:gradFill>
                <a:effectLst/>
                <a:uLnTx/>
                <a:uFillTx/>
                <a:latin typeface="方正粗宋简体" pitchFamily="65" charset="-122"/>
                <a:ea typeface="方正粗宋简体" pitchFamily="65" charset="-122"/>
                <a:cs typeface="+mn-cs"/>
              </a:rPr>
              <a:t>六、出口退税延期申报的规定</a:t>
            </a:r>
            <a:endParaRPr kumimoji="0" lang="zh-CN" altLang="en-US" sz="3200" b="1" i="0" u="none" strike="noStrike" kern="1200" cap="none" spc="0" normalizeH="0" baseline="0" noProof="1">
              <a:ln>
                <a:noFill/>
              </a:ln>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2700000" scaled="1"/>
                <a:tileRect/>
              </a:gradFill>
              <a:effectLst/>
              <a:uLnTx/>
              <a:uFillTx/>
              <a:latin typeface="方正粗宋简体" pitchFamily="65" charset="-122"/>
              <a:ea typeface="方正粗宋简体" pitchFamily="65" charset="-122"/>
              <a:cs typeface="+mn-cs"/>
            </a:endParaRPr>
          </a:p>
        </p:txBody>
      </p:sp>
    </p:spTree>
    <p:custDataLst>
      <p:tags r:id="rId1"/>
    </p:custDataLst>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2770" y="1252220"/>
            <a:ext cx="10492105" cy="4061460"/>
          </a:xfrm>
          <a:prstGeom prst="rect">
            <a:avLst/>
          </a:prstGeom>
          <a:noFill/>
        </p:spPr>
        <p:txBody>
          <a:bodyPr wrap="square" rtlCol="0" anchor="t">
            <a:spAutoFit/>
          </a:bodyPr>
          <a:lstStyle/>
          <a:p>
            <a:pPr algn="l" defTabSz="913765" eaLnBrk="1" hangingPunct="1">
              <a:lnSpc>
                <a:spcPct val="200000"/>
              </a:lnSpc>
            </a:pPr>
            <a:r>
              <a:rPr lang="zh-CN" altLang="en-US" sz="2150">
                <a:latin typeface="+mn-lt"/>
                <a:ea typeface="+mn-ea"/>
                <a:sym typeface="+mn-ea"/>
              </a:rPr>
              <a:t>（4）.买卖双方因经济纠纷，未能按时取得出口退（免）税申报凭证；</a:t>
            </a:r>
            <a:endParaRPr lang="zh-CN" altLang="en-US" sz="2150"/>
          </a:p>
          <a:p>
            <a:pPr algn="l" defTabSz="913765" eaLnBrk="1" hangingPunct="1">
              <a:lnSpc>
                <a:spcPct val="200000"/>
              </a:lnSpc>
            </a:pPr>
            <a:r>
              <a:rPr lang="zh-CN" altLang="en-US" sz="2150" dirty="0">
                <a:latin typeface="+mn-lt"/>
                <a:ea typeface="+mn-ea"/>
                <a:sym typeface="+mn-ea"/>
              </a:rPr>
              <a:t>（</a:t>
            </a:r>
            <a:r>
              <a:rPr lang="en-US" altLang="zh-CN" sz="2150">
                <a:latin typeface="+mn-lt"/>
                <a:ea typeface="+mn-ea"/>
                <a:sym typeface="+mn-ea"/>
              </a:rPr>
              <a:t>5</a:t>
            </a:r>
            <a:r>
              <a:rPr lang="zh-CN" altLang="en-US" sz="2150" dirty="0">
                <a:latin typeface="+mn-lt"/>
                <a:ea typeface="+mn-ea"/>
                <a:sym typeface="+mn-ea"/>
              </a:rPr>
              <a:t>）</a:t>
            </a:r>
            <a:r>
              <a:rPr lang="en-US" altLang="zh-CN" sz="2150">
                <a:latin typeface="+mn-lt"/>
                <a:ea typeface="+mn-ea"/>
                <a:sym typeface="+mn-ea"/>
              </a:rPr>
              <a:t>.</a:t>
            </a:r>
            <a:r>
              <a:rPr lang="zh-CN" altLang="en-US" sz="2150" dirty="0">
                <a:latin typeface="+mn-lt"/>
                <a:ea typeface="+mn-ea"/>
                <a:sym typeface="+mn-ea"/>
              </a:rPr>
              <a:t>由于企业办税人员伤亡、突发危重疾病或者擅自离职，未能办理交接手续，导致不能按期提供出口退（免）税申报凭证；</a:t>
            </a:r>
            <a:endParaRPr lang="zh-CN" altLang="en-US" sz="2150" dirty="0">
              <a:solidFill>
                <a:schemeClr val="tx1"/>
              </a:solidFill>
              <a:sym typeface="+mn-ea"/>
            </a:endParaRPr>
          </a:p>
          <a:p>
            <a:pPr algn="l" defTabSz="913765" eaLnBrk="1" hangingPunct="1">
              <a:lnSpc>
                <a:spcPct val="200000"/>
              </a:lnSpc>
            </a:pPr>
            <a:r>
              <a:rPr lang="zh-CN" altLang="en-US" sz="2150" dirty="0">
                <a:latin typeface="+mn-lt"/>
                <a:ea typeface="+mn-ea"/>
                <a:sym typeface="+mn-ea"/>
              </a:rPr>
              <a:t>（</a:t>
            </a:r>
            <a:r>
              <a:rPr lang="en-US" altLang="zh-CN" sz="2150">
                <a:latin typeface="+mn-lt"/>
                <a:ea typeface="+mn-ea"/>
                <a:sym typeface="+mn-ea"/>
              </a:rPr>
              <a:t>6</a:t>
            </a:r>
            <a:r>
              <a:rPr lang="zh-CN" altLang="en-US" sz="2150" dirty="0">
                <a:latin typeface="+mn-lt"/>
                <a:ea typeface="+mn-ea"/>
                <a:sym typeface="+mn-ea"/>
              </a:rPr>
              <a:t>）</a:t>
            </a:r>
            <a:r>
              <a:rPr lang="en-US" altLang="zh-CN" sz="2150">
                <a:latin typeface="+mn-lt"/>
                <a:ea typeface="+mn-ea"/>
                <a:sym typeface="+mn-ea"/>
              </a:rPr>
              <a:t>.</a:t>
            </a:r>
            <a:r>
              <a:rPr lang="zh-CN" altLang="en-US" sz="2150" dirty="0">
                <a:latin typeface="+mn-lt"/>
                <a:ea typeface="+mn-ea"/>
                <a:sym typeface="+mn-ea"/>
              </a:rPr>
              <a:t>由于企业向海关提出修改出口货物报关单申请，在退（免）税期限截止之日海关未完成修改，导致不能按期提供出口货物报关单；　　</a:t>
            </a:r>
            <a:endParaRPr lang="zh-CN" altLang="en-US" sz="2150" dirty="0">
              <a:solidFill>
                <a:schemeClr val="tx1"/>
              </a:solidFill>
              <a:sym typeface="+mn-ea"/>
            </a:endParaRPr>
          </a:p>
          <a:p>
            <a:pPr algn="l" defTabSz="913765" eaLnBrk="1" hangingPunct="1">
              <a:lnSpc>
                <a:spcPct val="200000"/>
              </a:lnSpc>
            </a:pPr>
            <a:r>
              <a:rPr lang="zh-CN" altLang="en-US" sz="2150" dirty="0">
                <a:latin typeface="+mn-lt"/>
                <a:ea typeface="+mn-ea"/>
                <a:sym typeface="+mn-ea"/>
              </a:rPr>
              <a:t>（7）.国家税务总局规定的其他情形。</a:t>
            </a:r>
            <a:endParaRPr lang="zh-CN" altLang="en-US" sz="2150"/>
          </a:p>
        </p:txBody>
      </p:sp>
      <p:sp>
        <p:nvSpPr>
          <p:cNvPr id="2061" name="MH_PageTitle"/>
          <p:cNvSpPr>
            <a:spLocks noGrp="1"/>
          </p:cNvSpPr>
          <p:nvPr/>
        </p:nvSpPr>
        <p:spPr>
          <a:xfrm>
            <a:off x="719292" y="360453"/>
            <a:ext cx="10964208" cy="532765"/>
          </a:xfrm>
          <a:prstGeom prst="rect">
            <a:avLst/>
          </a:prstGeom>
          <a:noFill/>
          <a:ln>
            <a:noFill/>
          </a:ln>
          <a:effectLst/>
          <a:scene3d>
            <a:camera prst="orthographicFront"/>
            <a:lightRig rig="balanced" dir="t"/>
          </a:scene3d>
          <a:sp3d prstMaterial="plastic"/>
        </p:spPr>
        <p:txBody>
          <a:bodyPr vert="horz" wrap="square" lIns="91421" tIns="45711" rIns="91421" bIns="45711" numCol="1" rtlCol="0" anchor="b" anchorCtr="0" compatLnSpc="1">
            <a:spAutoFit/>
          </a:bodyPr>
          <a:lstStyle>
            <a:lvl1pPr marL="1028700" indent="-1028700" algn="l" rtl="0" eaLnBrk="0" fontAlgn="base" hangingPunct="0">
              <a:spcBef>
                <a:spcPct val="0"/>
              </a:spcBef>
              <a:spcAft>
                <a:spcPct val="0"/>
              </a:spcAft>
              <a:defRPr sz="2700" b="1">
                <a:solidFill>
                  <a:srgbClr val="00B0F0"/>
                </a:solidFill>
                <a:latin typeface="宋体" panose="02010600030101010101" pitchFamily="2" charset="-122"/>
                <a:ea typeface="宋体" panose="02010600030101010101" pitchFamily="2" charset="-122"/>
                <a:cs typeface="+mj-cs"/>
                <a:sym typeface="Arial" panose="020B0604020202020204" pitchFamily="34" charset="0"/>
              </a:defRPr>
            </a:lvl1pPr>
            <a:lvl2pPr marL="1028700" indent="-1028700" algn="l" rtl="0" eaLnBrk="0" fontAlgn="base" hangingPunct="0">
              <a:spcBef>
                <a:spcPct val="0"/>
              </a:spcBef>
              <a:spcAft>
                <a:spcPct val="0"/>
              </a:spcAft>
              <a:defRPr sz="2700" b="1">
                <a:solidFill>
                  <a:srgbClr val="00B0F0"/>
                </a:solidFill>
                <a:latin typeface="宋体" panose="02010600030101010101" pitchFamily="2" charset="-122"/>
                <a:ea typeface="宋体" panose="02010600030101010101" pitchFamily="2" charset="-122"/>
                <a:sym typeface="Arial" panose="020B0604020202020204" pitchFamily="34" charset="0"/>
              </a:defRPr>
            </a:lvl2pPr>
            <a:lvl3pPr marL="1028700" indent="-1028700" algn="l" rtl="0" eaLnBrk="0" fontAlgn="base" hangingPunct="0">
              <a:spcBef>
                <a:spcPct val="0"/>
              </a:spcBef>
              <a:spcAft>
                <a:spcPct val="0"/>
              </a:spcAft>
              <a:defRPr sz="2700" b="1">
                <a:solidFill>
                  <a:srgbClr val="00B0F0"/>
                </a:solidFill>
                <a:latin typeface="宋体" panose="02010600030101010101" pitchFamily="2" charset="-122"/>
                <a:ea typeface="宋体" panose="02010600030101010101" pitchFamily="2" charset="-122"/>
                <a:sym typeface="Arial" panose="020B0604020202020204" pitchFamily="34" charset="0"/>
              </a:defRPr>
            </a:lvl3pPr>
            <a:lvl4pPr marL="1028700" indent="-1028700" algn="l" rtl="0" eaLnBrk="0" fontAlgn="base" hangingPunct="0">
              <a:spcBef>
                <a:spcPct val="0"/>
              </a:spcBef>
              <a:spcAft>
                <a:spcPct val="0"/>
              </a:spcAft>
              <a:defRPr sz="2700" b="1">
                <a:solidFill>
                  <a:srgbClr val="00B0F0"/>
                </a:solidFill>
                <a:latin typeface="宋体" panose="02010600030101010101" pitchFamily="2" charset="-122"/>
                <a:ea typeface="宋体" panose="02010600030101010101" pitchFamily="2" charset="-122"/>
                <a:sym typeface="Arial" panose="020B0604020202020204" pitchFamily="34" charset="0"/>
              </a:defRPr>
            </a:lvl4pPr>
            <a:lvl5pPr marL="1028700" indent="-1028700" algn="l" rtl="0" eaLnBrk="0" fontAlgn="base" hangingPunct="0">
              <a:spcBef>
                <a:spcPct val="0"/>
              </a:spcBef>
              <a:spcAft>
                <a:spcPct val="0"/>
              </a:spcAft>
              <a:defRPr sz="2700" b="1">
                <a:solidFill>
                  <a:srgbClr val="00B0F0"/>
                </a:solidFill>
                <a:latin typeface="宋体" panose="02010600030101010101" pitchFamily="2" charset="-122"/>
                <a:ea typeface="宋体" panose="02010600030101010101" pitchFamily="2" charset="-122"/>
                <a:sym typeface="Arial" panose="020B0604020202020204" pitchFamily="34" charset="0"/>
              </a:defRPr>
            </a:lvl5pPr>
            <a:lvl6pPr marL="1485900" indent="-1028700" algn="l" rtl="0" eaLnBrk="0" fontAlgn="base" hangingPunct="0">
              <a:spcBef>
                <a:spcPct val="0"/>
              </a:spcBef>
              <a:spcAft>
                <a:spcPct val="0"/>
              </a:spcAft>
              <a:defRPr sz="2700" b="1">
                <a:solidFill>
                  <a:srgbClr val="00B0F0"/>
                </a:solidFill>
                <a:latin typeface="微软雅黑" panose="020B0503020204020204" pitchFamily="34" charset="-122"/>
                <a:ea typeface="微软雅黑" panose="020B0503020204020204" pitchFamily="34" charset="-122"/>
                <a:sym typeface="Calibri" panose="020F0502020204030204" pitchFamily="34" charset="0"/>
              </a:defRPr>
            </a:lvl6pPr>
            <a:lvl7pPr marL="1943100" indent="-1028700" algn="l" rtl="0" eaLnBrk="0" fontAlgn="base" hangingPunct="0">
              <a:spcBef>
                <a:spcPct val="0"/>
              </a:spcBef>
              <a:spcAft>
                <a:spcPct val="0"/>
              </a:spcAft>
              <a:defRPr sz="2700" b="1">
                <a:solidFill>
                  <a:srgbClr val="00B0F0"/>
                </a:solidFill>
                <a:latin typeface="微软雅黑" panose="020B0503020204020204" pitchFamily="34" charset="-122"/>
                <a:ea typeface="微软雅黑" panose="020B0503020204020204" pitchFamily="34" charset="-122"/>
                <a:sym typeface="Calibri" panose="020F0502020204030204" pitchFamily="34" charset="0"/>
              </a:defRPr>
            </a:lvl7pPr>
            <a:lvl8pPr marL="2400300" indent="-1028700" algn="l" rtl="0" eaLnBrk="0" fontAlgn="base" hangingPunct="0">
              <a:spcBef>
                <a:spcPct val="0"/>
              </a:spcBef>
              <a:spcAft>
                <a:spcPct val="0"/>
              </a:spcAft>
              <a:defRPr sz="2700" b="1">
                <a:solidFill>
                  <a:srgbClr val="00B0F0"/>
                </a:solidFill>
                <a:latin typeface="微软雅黑" panose="020B0503020204020204" pitchFamily="34" charset="-122"/>
                <a:ea typeface="微软雅黑" panose="020B0503020204020204" pitchFamily="34" charset="-122"/>
                <a:sym typeface="Calibri" panose="020F0502020204030204" pitchFamily="34" charset="0"/>
              </a:defRPr>
            </a:lvl8pPr>
            <a:lvl9pPr marL="2856865" indent="-1028700" algn="l" rtl="0" eaLnBrk="0" fontAlgn="base" hangingPunct="0">
              <a:spcBef>
                <a:spcPct val="0"/>
              </a:spcBef>
              <a:spcAft>
                <a:spcPct val="0"/>
              </a:spcAft>
              <a:defRPr sz="2700" b="1">
                <a:solidFill>
                  <a:srgbClr val="00B0F0"/>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4400" rtl="0" eaLnBrk="0" fontAlgn="base" latinLnBrk="0" hangingPunct="0">
              <a:lnSpc>
                <a:spcPct val="9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1">
                <a:ln>
                  <a:noFill/>
                </a:ln>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2700000" scaled="1"/>
                  <a:tileRect/>
                </a:gradFill>
                <a:effectLst/>
                <a:uLnTx/>
                <a:uFillTx/>
                <a:latin typeface="方正粗宋简体" pitchFamily="65" charset="-122"/>
                <a:ea typeface="方正粗宋简体" pitchFamily="65" charset="-122"/>
                <a:cs typeface="+mn-cs"/>
              </a:rPr>
              <a:t>六、出口退税延期申报的规定</a:t>
            </a:r>
            <a:endParaRPr kumimoji="0" lang="zh-CN" altLang="en-US" sz="3200" b="1" i="0" u="none" strike="noStrike" kern="1200" cap="none" spc="0" normalizeH="0" baseline="0" noProof="1">
              <a:ln>
                <a:noFill/>
              </a:ln>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2700000" scaled="1"/>
                <a:tileRect/>
              </a:gradFill>
              <a:effectLst/>
              <a:uLnTx/>
              <a:uFillTx/>
              <a:latin typeface="方正粗宋简体" pitchFamily="65" charset="-122"/>
              <a:ea typeface="方正粗宋简体" pitchFamily="65" charset="-122"/>
              <a:cs typeface="+mn-cs"/>
            </a:endParaRPr>
          </a:p>
        </p:txBody>
      </p:sp>
    </p:spTree>
    <p:custDataLst>
      <p:tags r:id="rId1"/>
    </p:custData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标题 1"/>
          <p:cNvSpPr>
            <a:spLocks noGrp="1"/>
          </p:cNvSpPr>
          <p:nvPr>
            <p:ph type="title"/>
          </p:nvPr>
        </p:nvSpPr>
        <p:spPr>
          <a:xfrm>
            <a:off x="666646" y="191641"/>
            <a:ext cx="10971086" cy="1142821"/>
          </a:xfrm>
          <a:noFill/>
          <a:ln>
            <a:noFill/>
          </a:ln>
          <a:effectLst/>
          <a:scene3d>
            <a:camera prst="orthographicFront"/>
            <a:lightRig rig="balanced" dir="t"/>
          </a:scene3d>
          <a:sp3d prstMaterial="plastic"/>
        </p:spPr>
        <p:txBody>
          <a:bodyPr vert="horz" lIns="121895" tIns="60947" rIns="121895" bIns="60947" rtlCol="0" anchor="b">
            <a:normAutofit/>
          </a:bodyPr>
          <a:lstStyle/>
          <a:p>
            <a:pPr marL="0" marR="0" lvl="0" indent="0" algn="l" defTabSz="914400" rtl="0" eaLnBrk="0" fontAlgn="base" latinLnBrk="0" hangingPunct="0">
              <a:lnSpc>
                <a:spcPct val="90000"/>
              </a:lnSpc>
              <a:spcBef>
                <a:spcPct val="0"/>
              </a:spcBef>
              <a:spcAft>
                <a:spcPct val="0"/>
              </a:spcAft>
              <a:buClrTx/>
              <a:buSzTx/>
              <a:buFontTx/>
              <a:buNone/>
              <a:defRPr/>
            </a:pPr>
            <a:r>
              <a:rPr kumimoji="0" lang="zh-CN" altLang="en-US" sz="3200" b="1" i="0" u="none" strike="noStrike" kern="1200" cap="none" spc="0" normalizeH="0" baseline="0">
                <a:ln>
                  <a:noFill/>
                </a:ln>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2700000" scaled="1"/>
                  <a:tileRect/>
                </a:gradFill>
                <a:effectLst/>
                <a:uLnTx/>
                <a:uFillTx/>
                <a:latin typeface="方正粗宋简体" pitchFamily="65" charset="-122"/>
                <a:ea typeface="方正粗宋简体" pitchFamily="65" charset="-122"/>
                <a:cs typeface="+mn-cs"/>
                <a:sym typeface="Franklin Gothic Book" panose="020B0503020102020204" pitchFamily="34" charset="0"/>
              </a:rPr>
              <a:t>七、出口企业单证无信息的处理</a:t>
            </a:r>
            <a:br>
              <a:rPr kumimoji="0" lang="zh-CN" altLang="en-US" sz="3200" b="1" i="0" u="none" strike="noStrike" kern="1200" cap="none" spc="0" normalizeH="0" baseline="0" noProof="0" dirty="0" smtClean="0">
                <a:ln>
                  <a:noFill/>
                </a:ln>
                <a:solidFill>
                  <a:schemeClr val="tx1"/>
                </a:solidFill>
                <a:effectLst/>
                <a:uLnTx/>
                <a:uFillTx/>
                <a:latin typeface="方正粗宋简体"/>
                <a:ea typeface="方正粗宋简体"/>
                <a:cs typeface="方正粗宋简体"/>
                <a:sym typeface="Franklin Gothic Book" panose="020B0503020102020204" pitchFamily="34" charset="0"/>
              </a:rPr>
            </a:br>
            <a:endParaRPr kumimoji="0" lang="zh-CN" altLang="en-US" sz="3200" b="1" i="0" u="none" strike="noStrike" kern="1200" cap="none" spc="0" normalizeH="0" baseline="0" noProof="0" dirty="0" smtClean="0">
              <a:ln>
                <a:noFill/>
              </a:ln>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2700000" scaled="1"/>
                <a:tileRect/>
              </a:gradFill>
              <a:effectLst/>
              <a:uLnTx/>
              <a:uFillTx/>
              <a:latin typeface="Arial" panose="020B0604020202020204" pitchFamily="34" charset="0"/>
              <a:ea typeface="黑体" panose="02010609060101010101" pitchFamily="2" charset="-122"/>
              <a:cs typeface="+mj-cs"/>
            </a:endParaRPr>
          </a:p>
        </p:txBody>
      </p:sp>
      <p:sp>
        <p:nvSpPr>
          <p:cNvPr id="3" name="内容占位符 2"/>
          <p:cNvSpPr>
            <a:spLocks noGrp="1"/>
          </p:cNvSpPr>
          <p:nvPr>
            <p:ph idx="1"/>
          </p:nvPr>
        </p:nvSpPr>
        <p:spPr>
          <a:xfrm>
            <a:off x="666750" y="1239520"/>
            <a:ext cx="10970895" cy="4530090"/>
          </a:xfrm>
        </p:spPr>
        <p:txBody>
          <a:bodyPr vert="horz" wrap="square" lIns="121895" tIns="60947" rIns="121895" bIns="60947" numCol="1" anchor="t" anchorCtr="0" compatLnSpc="1">
            <a:normAutofit fontScale="75000" lnSpcReduction="20000"/>
          </a:bodyPr>
          <a:lstStyle/>
          <a:p>
            <a:pPr marL="0" marR="0" lvl="0" indent="-265430" algn="just" defTabSz="914400" rtl="0" eaLnBrk="0" fontAlgn="base" latinLnBrk="0" hangingPunct="0">
              <a:lnSpc>
                <a:spcPct val="150000"/>
              </a:lnSpc>
              <a:spcBef>
                <a:spcPts val="0"/>
              </a:spcBef>
              <a:spcAft>
                <a:spcPts val="300"/>
              </a:spcAft>
              <a:buClr>
                <a:schemeClr val="accent2"/>
              </a:buClr>
              <a:buSzPct val="60000"/>
              <a:buFont typeface="Wingdings 2" panose="05020102010507070707" pitchFamily="18" charset="2"/>
              <a:buNone/>
              <a:defRPr/>
            </a:pPr>
            <a:r>
              <a:rPr kumimoji="0" lang="zh-CN" altLang="en-US" sz="3200" b="0" i="0" u="none" strike="noStrike" kern="120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mn-cs"/>
              </a:rPr>
              <a:t>根据</a:t>
            </a:r>
            <a:r>
              <a:rPr kumimoji="0" lang="en-US" altLang="zh-CN" sz="3200" b="0" i="0" u="none" strike="noStrike" kern="120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mn-cs"/>
              </a:rPr>
              <a:t>《</a:t>
            </a:r>
            <a:r>
              <a:rPr kumimoji="0" lang="zh-CN" altLang="en-US" sz="3200" b="0" i="0" u="none" strike="noStrike" kern="120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mn-cs"/>
              </a:rPr>
              <a:t>国家税务总局关于调整出口退（免）税申报办法的公告</a:t>
            </a:r>
            <a:r>
              <a:rPr kumimoji="0" lang="en-US" altLang="zh-CN" sz="3200" b="0" i="0" u="none" strike="noStrike" kern="120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mn-cs"/>
              </a:rPr>
              <a:t>》</a:t>
            </a:r>
            <a:r>
              <a:rPr kumimoji="0" lang="zh-CN" altLang="en-US" sz="3200" b="0" i="0" u="none" strike="noStrike" kern="120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mn-cs"/>
              </a:rPr>
              <a:t>（国家税务总局公告</a:t>
            </a:r>
            <a:r>
              <a:rPr kumimoji="0" lang="en-US" sz="3200" b="0" i="0" u="none" strike="noStrike" kern="120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mn-cs"/>
              </a:rPr>
              <a:t>2013</a:t>
            </a:r>
            <a:r>
              <a:rPr kumimoji="0" lang="zh-CN" altLang="en-US" sz="3200" b="0" i="0" u="none" strike="noStrike" kern="120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mn-cs"/>
              </a:rPr>
              <a:t>年第</a:t>
            </a:r>
            <a:r>
              <a:rPr kumimoji="0" lang="en-US" sz="3200" b="0" i="0" u="none" strike="noStrike" kern="120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mn-cs"/>
              </a:rPr>
              <a:t>61</a:t>
            </a:r>
            <a:r>
              <a:rPr kumimoji="0" lang="zh-CN" altLang="en-US" sz="3200" b="0" i="0" u="none" strike="noStrike" kern="120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mn-cs"/>
              </a:rPr>
              <a:t>号）规定，在退（免）税申报期截止之日前，如果企业出口的货物劳务及服务申报退（免）税的凭证仍没有对应管理部门电子信息或凭证的内容与电子信息比对不符，应在之前，向主管税务机关报送</a:t>
            </a:r>
            <a:r>
              <a:rPr kumimoji="0" lang="en-US" altLang="zh-CN" sz="3200" b="0" i="0" u="none" strike="noStrike" kern="120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mn-cs"/>
              </a:rPr>
              <a:t>《</a:t>
            </a:r>
            <a:r>
              <a:rPr kumimoji="0" lang="zh-CN" altLang="en-US" sz="3200" b="0" i="0" u="none" strike="noStrike" kern="120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mn-cs"/>
                <a:hlinkClick r:id="rId1" action="ppaction://hlinkpres?slideindex=1&amp;slidetitle="/>
              </a:rPr>
              <a:t>出口退（免）税凭证无相关电子信息申报表</a:t>
            </a:r>
            <a:r>
              <a:rPr kumimoji="0" lang="en-US" altLang="zh-CN" sz="3200" b="0" i="0" u="none" strike="noStrike" kern="120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mn-cs"/>
              </a:rPr>
              <a:t>》</a:t>
            </a:r>
            <a:r>
              <a:rPr kumimoji="0" lang="zh-CN" altLang="en-US" sz="3200" b="0" i="0" u="none" strike="noStrike" kern="120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mn-cs"/>
              </a:rPr>
              <a:t>及其电子数据。应按下列方法处理：一是比对是否凭证信息录入错误造成不符无信息。二是可填写</a:t>
            </a:r>
            <a:r>
              <a:rPr kumimoji="0" lang="en-US" altLang="zh-CN" sz="3200" b="0" i="0" u="none" strike="noStrike" kern="120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mn-cs"/>
              </a:rPr>
              <a:t>《</a:t>
            </a:r>
            <a:r>
              <a:rPr kumimoji="0" lang="zh-CN" altLang="en-US" sz="3200" b="0" i="0" u="none" strike="noStrike" kern="120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mn-cs"/>
                <a:hlinkClick r:id="rId2" action="ppaction://hlinkpres?slideindex=1&amp;slidetitle="/>
              </a:rPr>
              <a:t>出口企业信息查询申请表</a:t>
            </a:r>
            <a:r>
              <a:rPr kumimoji="0" lang="en-US" altLang="zh-CN" sz="3200" b="0" i="0" u="none" strike="noStrike" kern="120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mn-cs"/>
              </a:rPr>
              <a:t>》</a:t>
            </a:r>
            <a:r>
              <a:rPr kumimoji="0" lang="zh-CN" altLang="en-US" sz="3200" b="0" i="0" u="none" strike="noStrike" kern="120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mn-cs"/>
              </a:rPr>
              <a:t>，将缺失对应凭证管理部门电子信息或凭证的内容与电子信息不符的数据和原始凭证报送至主管税务机关，由主管税务机关协助查找相关信息。 </a:t>
            </a:r>
            <a:endParaRPr kumimoji="0" lang="zh-CN" altLang="en-US" sz="3200" b="0" i="0" u="none" strike="noStrike" kern="120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mn-cs"/>
            </a:endParaRPr>
          </a:p>
          <a:p>
            <a:pPr marL="265430" marR="0" lvl="0" indent="-265430" algn="just" defTabSz="914400" rtl="0" eaLnBrk="0" fontAlgn="base" latinLnBrk="0" hangingPunct="0">
              <a:lnSpc>
                <a:spcPct val="100000"/>
              </a:lnSpc>
              <a:spcBef>
                <a:spcPts val="225"/>
              </a:spcBef>
              <a:spcAft>
                <a:spcPts val="300"/>
              </a:spcAft>
              <a:buClr>
                <a:schemeClr val="accent2"/>
              </a:buClr>
              <a:buSzPct val="60000"/>
              <a:buFont typeface="Wingdings 2" panose="05020102010507070707" pitchFamily="18" charset="2"/>
              <a:buChar char=""/>
              <a:defRPr/>
            </a:pPr>
            <a:endParaRPr kumimoji="0" lang="zh-CN" altLang="en-US" sz="2400" b="0" i="0" u="none" strike="noStrike" kern="1200" cap="none" spc="0" normalizeH="0" baseline="0" noProof="0" dirty="0">
              <a:ln>
                <a:noFill/>
              </a:ln>
              <a:solidFill>
                <a:srgbClr val="000000"/>
              </a:solidFill>
              <a:effectLst/>
              <a:uLnTx/>
              <a:uFillTx/>
              <a:latin typeface="Arial" panose="020B0604020202020204" pitchFamily="34" charset="0"/>
              <a:ea typeface="黑体" panose="02010609060101010101" pitchFamily="2" charset="-122"/>
              <a:cs typeface="+mn-cs"/>
            </a:endParaRPr>
          </a:p>
        </p:txBody>
      </p:sp>
    </p:spTree>
  </p:cSld>
  <p:clrMapOvr>
    <a:masterClrMapping/>
  </p:clrMapOvr>
  <p:transition>
    <p:pull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bwMode="auto">
          <a:xfrm>
            <a:off x="3138813" y="2426457"/>
            <a:ext cx="5665432" cy="988738"/>
          </a:xfrm>
          <a:prstGeom prst="rect">
            <a:avLst/>
          </a:prstGeom>
          <a:noFill/>
          <a:ln w="6350" cap="flat" cmpd="sng" algn="ctr">
            <a:solidFill>
              <a:srgbClr val="FFFFFF">
                <a:alpha val="20000"/>
              </a:srgbClr>
            </a:solidFill>
            <a:prstDash val="solid"/>
            <a:miter lim="800000"/>
          </a:ln>
          <a:effectLst/>
        </p:spPr>
        <p:txBody>
          <a:bodyPr wrap="square" lIns="71932" tIns="32388" rIns="71932" bIns="32388" rtlCol="0" anchor="t">
            <a:spAutoFit/>
          </a:bodyPr>
          <a:lstStyle/>
          <a:p>
            <a:pPr algn="ctr" defTabSz="685165">
              <a:defRPr/>
            </a:pPr>
            <a:r>
              <a:rPr lang="zh-CN" altLang="en-US" sz="6000" b="1" cap="small" dirty="0">
                <a:solidFill>
                  <a:srgbClr val="FFC000"/>
                </a:solidFill>
                <a:latin typeface="微软雅黑" panose="020B0503020204020204" pitchFamily="34" charset="-122"/>
                <a:ea typeface="微软雅黑" panose="020B0503020204020204" pitchFamily="34" charset="-122"/>
                <a:sym typeface="+mn-ea"/>
              </a:rPr>
              <a:t>关于</a:t>
            </a:r>
            <a:r>
              <a:rPr lang="en-US" altLang="zh-CN" sz="6000" b="1" cap="small" dirty="0" smtClean="0">
                <a:solidFill>
                  <a:srgbClr val="FFC000"/>
                </a:solidFill>
                <a:latin typeface="微软雅黑" panose="020B0503020204020204" pitchFamily="34" charset="-122"/>
                <a:ea typeface="微软雅黑" panose="020B0503020204020204" pitchFamily="34" charset="-122"/>
                <a:sym typeface="+mn-ea"/>
              </a:rPr>
              <a:t>“</a:t>
            </a:r>
            <a:r>
              <a:rPr lang="zh-CN" altLang="en-US" sz="6000" b="1" cap="small" dirty="0" smtClean="0">
                <a:solidFill>
                  <a:srgbClr val="FFC000"/>
                </a:solidFill>
                <a:latin typeface="微软雅黑" panose="020B0503020204020204" pitchFamily="34" charset="-122"/>
                <a:ea typeface="微软雅黑" panose="020B0503020204020204" pitchFamily="34" charset="-122"/>
                <a:sym typeface="+mn-ea"/>
              </a:rPr>
              <a:t>税</a:t>
            </a:r>
            <a:r>
              <a:rPr lang="zh-CN" altLang="en-US" sz="6000" b="1" cap="small" dirty="0">
                <a:solidFill>
                  <a:srgbClr val="FFC000"/>
                </a:solidFill>
                <a:latin typeface="微软雅黑" panose="020B0503020204020204" pitchFamily="34" charset="-122"/>
                <a:ea typeface="微软雅黑" panose="020B0503020204020204" pitchFamily="34" charset="-122"/>
                <a:sym typeface="+mn-ea"/>
              </a:rPr>
              <a:t>友</a:t>
            </a:r>
            <a:r>
              <a:rPr lang="en-US" altLang="zh-CN" sz="6000" b="1" cap="small" dirty="0">
                <a:solidFill>
                  <a:srgbClr val="FFC000"/>
                </a:solidFill>
                <a:latin typeface="微软雅黑" panose="020B0503020204020204" pitchFamily="34" charset="-122"/>
                <a:ea typeface="微软雅黑" panose="020B0503020204020204" pitchFamily="34" charset="-122"/>
                <a:sym typeface="+mn-ea"/>
              </a:rPr>
              <a:t>”</a:t>
            </a:r>
            <a:endParaRPr lang="en-US" altLang="zh-CN" sz="6000" b="1" kern="0" cap="small" dirty="0">
              <a:solidFill>
                <a:srgbClr val="FFC000"/>
              </a:solidFill>
              <a:latin typeface="微软雅黑" panose="020B0503020204020204" pitchFamily="34" charset="-122"/>
              <a:ea typeface="微软雅黑" panose="020B0503020204020204" pitchFamily="34" charset="-122"/>
            </a:endParaRPr>
          </a:p>
        </p:txBody>
      </p:sp>
      <p:sp>
        <p:nvSpPr>
          <p:cNvPr id="6" name="直接连接符 7"/>
          <p:cNvSpPr>
            <a:spLocks noChangeShapeType="1"/>
          </p:cNvSpPr>
          <p:nvPr/>
        </p:nvSpPr>
        <p:spPr bwMode="auto">
          <a:xfrm>
            <a:off x="3981458" y="2426492"/>
            <a:ext cx="5665432" cy="2117"/>
          </a:xfrm>
          <a:prstGeom prst="line">
            <a:avLst/>
          </a:prstGeom>
          <a:noFill/>
          <a:ln w="9525">
            <a:solidFill>
              <a:srgbClr val="FFFFFF"/>
            </a:solidFill>
            <a:prstDash val="sysDot"/>
            <a:round/>
          </a:ln>
          <a:extLst>
            <a:ext uri="{909E8E84-426E-40DD-AFC4-6F175D3DCCD1}">
              <a14:hiddenFill xmlns:a14="http://schemas.microsoft.com/office/drawing/2010/main">
                <a:noFill/>
              </a14:hiddenFill>
            </a:ext>
          </a:extLst>
        </p:spPr>
        <p:txBody>
          <a:bodyPr lIns="121884" tIns="60942" rIns="121884" bIns="60942"/>
          <a:lstStyle/>
          <a:p>
            <a:pPr fontAlgn="base">
              <a:spcBef>
                <a:spcPct val="0"/>
              </a:spcBef>
              <a:spcAft>
                <a:spcPct val="0"/>
              </a:spcAft>
              <a:buFont typeface="Arial" panose="020B0604020202020204" pitchFamily="34" charset="0"/>
              <a:buNone/>
              <a:defRPr/>
            </a:pPr>
            <a:endParaRPr lang="zh-CN" altLang="en-US" sz="2665" kern="0" smtClean="0">
              <a:solidFill>
                <a:srgbClr val="000000"/>
              </a:solidFill>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p:cBhvr>
                                        <p:cTn id="7" dur="750"/>
                                        <p:tgtEl>
                                          <p:spTgt spid="6"/>
                                        </p:tgtEl>
                                      </p:cBhvr>
                                    </p:animEffect>
                                    <p:anim calcmode="lin" valueType="num">
                                      <p:cBhvr>
                                        <p:cTn id="8" dur="750" fill="hold"/>
                                        <p:tgtEl>
                                          <p:spTgt spid="6"/>
                                        </p:tgtEl>
                                        <p:attrNameLst>
                                          <p:attrName>ppt_x</p:attrName>
                                        </p:attrNameLst>
                                      </p:cBhvr>
                                      <p:tavLst>
                                        <p:tav tm="0">
                                          <p:val>
                                            <p:strVal val="#ppt_x"/>
                                          </p:val>
                                        </p:tav>
                                        <p:tav tm="100000">
                                          <p:val>
                                            <p:strVal val="#ppt_x"/>
                                          </p:val>
                                        </p:tav>
                                      </p:tavLst>
                                    </p:anim>
                                    <p:anim calcmode="lin" valueType="num">
                                      <p:cBhvr>
                                        <p:cTn id="9" dur="75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ppt_x</p:attrName>
                                        </p:attrNameLst>
                                      </p:cBhvr>
                                      <p:tavLst>
                                        <p:tav tm="0">
                                          <p:val>
                                            <p:strVal val="#ppt_x-#ppt_w*1.125000"/>
                                          </p:val>
                                        </p:tav>
                                        <p:tav tm="100000">
                                          <p:val>
                                            <p:strVal val="#ppt_x"/>
                                          </p:val>
                                        </p:tav>
                                      </p:tavLst>
                                    </p:anim>
                                    <p:animEffect transition="in" filter="wipe(right)">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6"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标题 1"/>
          <p:cNvSpPr>
            <a:spLocks noGrp="1"/>
          </p:cNvSpPr>
          <p:nvPr>
            <p:ph type="title"/>
          </p:nvPr>
        </p:nvSpPr>
        <p:spPr>
          <a:xfrm>
            <a:off x="666646" y="191641"/>
            <a:ext cx="10971086" cy="1142821"/>
          </a:xfrm>
          <a:noFill/>
          <a:ln>
            <a:noFill/>
          </a:ln>
          <a:effectLst/>
          <a:scene3d>
            <a:camera prst="orthographicFront"/>
            <a:lightRig rig="balanced" dir="t"/>
          </a:scene3d>
          <a:sp3d prstMaterial="plastic"/>
        </p:spPr>
        <p:txBody>
          <a:bodyPr vert="horz" lIns="121895" tIns="60947" rIns="121895" bIns="60947" rtlCol="0" anchor="b">
            <a:normAutofit/>
          </a:bodyPr>
          <a:lstStyle/>
          <a:p>
            <a:pPr marL="0" lvl="0" indent="0">
              <a:lnSpc>
                <a:spcPct val="90000"/>
              </a:lnSpc>
              <a:defRPr/>
            </a:pPr>
            <a:r>
              <a:rPr kumimoji="0" lang="zh-CN" altLang="en-US" sz="3200" b="1" i="0" u="none" strike="noStrike" kern="1200" cap="none" spc="0" normalizeH="0" baseline="0" dirty="0">
                <a:ln>
                  <a:noFill/>
                </a:ln>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2700000" scaled="1"/>
                  <a:tileRect/>
                </a:gradFill>
                <a:effectLst/>
                <a:uLnTx/>
                <a:uFillTx/>
                <a:latin typeface="方正粗宋简体" pitchFamily="65" charset="-122"/>
                <a:ea typeface="方正粗宋简体" pitchFamily="65" charset="-122"/>
                <a:cs typeface="+mn-cs"/>
                <a:sym typeface="Franklin Gothic Book" panose="020B0503020102020204" pitchFamily="34" charset="0"/>
              </a:rPr>
              <a:t>八、生产企业视同自产货物的具体范</a:t>
            </a:r>
            <a:r>
              <a:rPr kumimoji="0" lang="zh-CN" altLang="en-US" sz="3200" b="1" i="0" u="none" strike="noStrike" kern="1200" cap="none" spc="0" normalizeH="0" baseline="0" dirty="0" smtClean="0">
                <a:ln>
                  <a:noFill/>
                </a:ln>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2700000" scaled="1"/>
                  <a:tileRect/>
                </a:gradFill>
                <a:effectLst/>
                <a:uLnTx/>
                <a:uFillTx/>
                <a:latin typeface="方正粗宋简体" pitchFamily="65" charset="-122"/>
                <a:ea typeface="方正粗宋简体" pitchFamily="65" charset="-122"/>
                <a:cs typeface="+mn-cs"/>
                <a:sym typeface="Franklin Gothic Book" panose="020B0503020102020204" pitchFamily="34" charset="0"/>
              </a:rPr>
              <a:t>围</a:t>
            </a:r>
            <a:r>
              <a:rPr lang="zh-CN" altLang="en-US" sz="2200" dirty="0" smtClean="0"/>
              <a:t>（引自财税</a:t>
            </a:r>
            <a:r>
              <a:rPr lang="en-US" sz="2200" dirty="0" smtClean="0"/>
              <a:t>[2012]39</a:t>
            </a:r>
            <a:r>
              <a:rPr lang="zh-CN" altLang="en-US" sz="2200" dirty="0" smtClean="0"/>
              <a:t>号）</a:t>
            </a:r>
            <a:br>
              <a:rPr kumimoji="0" lang="zh-CN" altLang="en-US" sz="3200" b="1" i="0" u="none" strike="noStrike" kern="1200" cap="none" spc="0" normalizeH="0" baseline="0" noProof="0" dirty="0" smtClean="0">
                <a:ln>
                  <a:noFill/>
                </a:ln>
                <a:solidFill>
                  <a:schemeClr val="tx1"/>
                </a:solidFill>
                <a:effectLst/>
                <a:uLnTx/>
                <a:uFillTx/>
                <a:latin typeface="方正粗宋简体"/>
                <a:ea typeface="方正粗宋简体"/>
                <a:cs typeface="方正粗宋简体"/>
                <a:sym typeface="Franklin Gothic Book" panose="020B0503020102020204" pitchFamily="34" charset="0"/>
              </a:rPr>
            </a:br>
            <a:endParaRPr kumimoji="0" lang="zh-CN" altLang="en-US" sz="3200" b="1" i="0" u="none" strike="noStrike" kern="1200" cap="none" spc="0" normalizeH="0" baseline="0" noProof="0" dirty="0" smtClean="0">
              <a:ln>
                <a:noFill/>
              </a:ln>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2700000" scaled="1"/>
                <a:tileRect/>
              </a:gradFill>
              <a:effectLst/>
              <a:uLnTx/>
              <a:uFillTx/>
              <a:latin typeface="Arial" panose="020B0604020202020204" pitchFamily="34" charset="0"/>
              <a:ea typeface="黑体" panose="02010609060101010101" pitchFamily="2" charset="-122"/>
              <a:cs typeface="+mj-cs"/>
            </a:endParaRPr>
          </a:p>
        </p:txBody>
      </p:sp>
      <p:sp>
        <p:nvSpPr>
          <p:cNvPr id="3" name="内容占位符 2"/>
          <p:cNvSpPr>
            <a:spLocks noGrp="1"/>
          </p:cNvSpPr>
          <p:nvPr>
            <p:ph idx="1"/>
          </p:nvPr>
        </p:nvSpPr>
        <p:spPr>
          <a:xfrm>
            <a:off x="666750" y="1239520"/>
            <a:ext cx="10970895" cy="4530090"/>
          </a:xfrm>
        </p:spPr>
        <p:txBody>
          <a:bodyPr vert="horz" wrap="square" lIns="121895" tIns="60947" rIns="121895" bIns="60947" numCol="1" anchor="t" anchorCtr="0" compatLnSpc="1">
            <a:normAutofit fontScale="70000" lnSpcReduction="20000"/>
          </a:bodyPr>
          <a:lstStyle/>
          <a:p>
            <a:pPr marL="0" marR="0" lvl="0" indent="-265430" algn="just" defTabSz="914400" rtl="0" eaLnBrk="0" fontAlgn="base" latinLnBrk="0" hangingPunct="0">
              <a:lnSpc>
                <a:spcPct val="150000"/>
              </a:lnSpc>
              <a:spcBef>
                <a:spcPts val="0"/>
              </a:spcBef>
              <a:spcAft>
                <a:spcPts val="300"/>
              </a:spcAft>
              <a:buClr>
                <a:schemeClr val="accent2"/>
              </a:buClr>
              <a:buSzPct val="60000"/>
              <a:buFont typeface="Wingdings 2" panose="05020102010507070707" pitchFamily="18" charset="2"/>
              <a:buNone/>
              <a:defRPr/>
            </a:pPr>
            <a:r>
              <a:rPr kumimoji="0" sz="3200" b="0" i="0" u="none" strike="noStrike" kern="120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mn-cs"/>
              </a:rPr>
              <a:t>1、持续经营以来从未发生骗取出口退税、虚开增值税专用发票或农产品收购发票、接受虚开增值税专用发票</a:t>
            </a:r>
            <a:r>
              <a:rPr kumimoji="0" sz="3200" b="0" i="0" u="none" strike="noStrike" kern="1200" cap="none" spc="0" normalizeH="0" baseline="0" noProof="0" dirty="0" smtClean="0">
                <a:ln>
                  <a:noFill/>
                </a:ln>
                <a:solidFill>
                  <a:srgbClr val="FF0000"/>
                </a:solidFill>
                <a:effectLst/>
                <a:uLnTx/>
                <a:uFillTx/>
                <a:latin typeface="宋体" panose="02010600030101010101" pitchFamily="2" charset="-122"/>
                <a:ea typeface="宋体" panose="02010600030101010101" pitchFamily="2" charset="-122"/>
                <a:cs typeface="+mn-cs"/>
              </a:rPr>
              <a:t>（善意取得虚开增值税专用发票除外）</a:t>
            </a:r>
            <a:r>
              <a:rPr kumimoji="0" sz="3200" b="0" i="0" u="none" strike="noStrike" kern="120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mn-cs"/>
              </a:rPr>
              <a:t>行为且同时符合下列条件的生产企业出口的外购货物，可视同自产货物适用增值税退（免）税政策：</a:t>
            </a:r>
            <a:endParaRPr kumimoji="0" sz="3200" b="0" i="0" u="none" strike="noStrike" kern="120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mn-cs"/>
            </a:endParaRPr>
          </a:p>
          <a:p>
            <a:pPr marL="0" marR="0" lvl="0" indent="-265430" algn="just" defTabSz="914400" rtl="0" eaLnBrk="0" fontAlgn="base" latinLnBrk="0" hangingPunct="0">
              <a:lnSpc>
                <a:spcPct val="150000"/>
              </a:lnSpc>
              <a:spcBef>
                <a:spcPts val="0"/>
              </a:spcBef>
              <a:spcAft>
                <a:spcPts val="300"/>
              </a:spcAft>
              <a:buClr>
                <a:schemeClr val="accent2"/>
              </a:buClr>
              <a:buSzPct val="60000"/>
              <a:buFont typeface="Wingdings 2" panose="05020102010507070707" pitchFamily="18" charset="2"/>
              <a:buNone/>
              <a:defRPr/>
            </a:pPr>
            <a:r>
              <a:rPr kumimoji="0" sz="3200" b="0" i="0" u="none" strike="noStrike" kern="120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mn-cs"/>
              </a:rPr>
              <a:t>（一）已取得增值税一般纳税人资格。</a:t>
            </a:r>
            <a:endParaRPr kumimoji="0" sz="3200" b="0" i="0" u="none" strike="noStrike" kern="120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mn-cs"/>
            </a:endParaRPr>
          </a:p>
          <a:p>
            <a:pPr marL="0" marR="0" lvl="0" indent="-265430" algn="just" defTabSz="914400" rtl="0" eaLnBrk="0" fontAlgn="base" latinLnBrk="0" hangingPunct="0">
              <a:lnSpc>
                <a:spcPct val="150000"/>
              </a:lnSpc>
              <a:spcBef>
                <a:spcPts val="0"/>
              </a:spcBef>
              <a:spcAft>
                <a:spcPts val="300"/>
              </a:spcAft>
              <a:buClr>
                <a:schemeClr val="accent2"/>
              </a:buClr>
              <a:buSzPct val="60000"/>
              <a:buFont typeface="Wingdings 2" panose="05020102010507070707" pitchFamily="18" charset="2"/>
              <a:buNone/>
              <a:defRPr/>
            </a:pPr>
            <a:r>
              <a:rPr kumimoji="0" sz="3200" b="0" i="0" u="none" strike="noStrike" kern="120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mn-cs"/>
              </a:rPr>
              <a:t>（二）已持续经营2年及2年以上。</a:t>
            </a:r>
            <a:endParaRPr kumimoji="0" sz="3200" b="0" i="0" u="none" strike="noStrike" kern="120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mn-cs"/>
            </a:endParaRPr>
          </a:p>
          <a:p>
            <a:pPr marL="0" marR="0" lvl="0" indent="-265430" algn="just" defTabSz="914400" rtl="0" eaLnBrk="0" fontAlgn="base" latinLnBrk="0" hangingPunct="0">
              <a:lnSpc>
                <a:spcPct val="150000"/>
              </a:lnSpc>
              <a:spcBef>
                <a:spcPts val="0"/>
              </a:spcBef>
              <a:spcAft>
                <a:spcPts val="300"/>
              </a:spcAft>
              <a:buClr>
                <a:schemeClr val="accent2"/>
              </a:buClr>
              <a:buSzPct val="60000"/>
              <a:buFont typeface="Wingdings 2" panose="05020102010507070707" pitchFamily="18" charset="2"/>
              <a:buNone/>
              <a:defRPr/>
            </a:pPr>
            <a:r>
              <a:rPr kumimoji="0" sz="3200" b="0" i="0" u="none" strike="noStrike" kern="120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mn-cs"/>
              </a:rPr>
              <a:t>（三）纳税信用等级A级。</a:t>
            </a:r>
            <a:endParaRPr kumimoji="0" sz="3200" b="0" i="0" u="none" strike="noStrike" kern="120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mn-cs"/>
            </a:endParaRPr>
          </a:p>
          <a:p>
            <a:pPr marL="0" marR="0" lvl="0" indent="-265430" algn="just" defTabSz="914400" rtl="0" eaLnBrk="0" fontAlgn="base" latinLnBrk="0" hangingPunct="0">
              <a:lnSpc>
                <a:spcPct val="150000"/>
              </a:lnSpc>
              <a:spcBef>
                <a:spcPts val="0"/>
              </a:spcBef>
              <a:spcAft>
                <a:spcPts val="300"/>
              </a:spcAft>
              <a:buClr>
                <a:schemeClr val="accent2"/>
              </a:buClr>
              <a:buSzPct val="60000"/>
              <a:buFont typeface="Wingdings 2" panose="05020102010507070707" pitchFamily="18" charset="2"/>
              <a:buNone/>
              <a:defRPr/>
            </a:pPr>
            <a:r>
              <a:rPr kumimoji="0" sz="3200" b="0" i="0" u="none" strike="noStrike" kern="120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mn-cs"/>
              </a:rPr>
              <a:t>（四）上一年度销售额5亿元以上。</a:t>
            </a:r>
            <a:endParaRPr kumimoji="0" sz="3200" b="0" i="0" u="none" strike="noStrike" kern="120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mn-cs"/>
            </a:endParaRPr>
          </a:p>
          <a:p>
            <a:pPr marL="0" marR="0" lvl="0" indent="-265430" algn="just" defTabSz="914400" rtl="0" eaLnBrk="0" fontAlgn="base" latinLnBrk="0" hangingPunct="0">
              <a:lnSpc>
                <a:spcPct val="150000"/>
              </a:lnSpc>
              <a:spcBef>
                <a:spcPts val="0"/>
              </a:spcBef>
              <a:spcAft>
                <a:spcPts val="300"/>
              </a:spcAft>
              <a:buClr>
                <a:schemeClr val="accent2"/>
              </a:buClr>
              <a:buSzPct val="60000"/>
              <a:buFont typeface="Wingdings 2" panose="05020102010507070707" pitchFamily="18" charset="2"/>
              <a:buNone/>
              <a:defRPr/>
            </a:pPr>
            <a:r>
              <a:rPr kumimoji="0" sz="3200" b="0" i="0" u="none" strike="noStrike" kern="120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mn-cs"/>
              </a:rPr>
              <a:t>（五）外购出口的货物与本企业自产货物同类型或具有相关性。</a:t>
            </a:r>
            <a:r>
              <a:rPr kumimoji="0" lang="zh-CN" altLang="en-US" sz="3200" b="0" i="0" u="none" strike="noStrike" kern="120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mn-cs"/>
              </a:rPr>
              <a:t> </a:t>
            </a:r>
            <a:endParaRPr kumimoji="0" lang="zh-CN" altLang="en-US" sz="3200" b="0" i="0" u="none" strike="noStrike" kern="120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mn-cs"/>
            </a:endParaRPr>
          </a:p>
          <a:p>
            <a:pPr marL="265430" marR="0" lvl="0" indent="-265430" algn="just" defTabSz="914400" rtl="0" eaLnBrk="0" fontAlgn="base" latinLnBrk="0" hangingPunct="0">
              <a:lnSpc>
                <a:spcPct val="100000"/>
              </a:lnSpc>
              <a:spcBef>
                <a:spcPts val="225"/>
              </a:spcBef>
              <a:spcAft>
                <a:spcPts val="300"/>
              </a:spcAft>
              <a:buClr>
                <a:schemeClr val="accent2"/>
              </a:buClr>
              <a:buSzPct val="60000"/>
              <a:buFont typeface="Wingdings 2" panose="05020102010507070707" pitchFamily="18" charset="2"/>
              <a:buChar char=""/>
              <a:defRPr/>
            </a:pPr>
            <a:endParaRPr kumimoji="0" lang="zh-CN" altLang="en-US" sz="2400" b="0" i="0" u="none" strike="noStrike" kern="1200" cap="none" spc="0" normalizeH="0" baseline="0" noProof="0" dirty="0">
              <a:ln>
                <a:noFill/>
              </a:ln>
              <a:solidFill>
                <a:srgbClr val="000000"/>
              </a:solidFill>
              <a:effectLst/>
              <a:uLnTx/>
              <a:uFillTx/>
              <a:latin typeface="Arial" panose="020B0604020202020204" pitchFamily="34" charset="0"/>
              <a:ea typeface="黑体" panose="02010609060101010101" pitchFamily="2" charset="-122"/>
              <a:cs typeface="+mn-cs"/>
            </a:endParaRPr>
          </a:p>
        </p:txBody>
      </p:sp>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标题 1"/>
          <p:cNvSpPr>
            <a:spLocks noGrp="1"/>
          </p:cNvSpPr>
          <p:nvPr>
            <p:ph type="title"/>
          </p:nvPr>
        </p:nvSpPr>
        <p:spPr>
          <a:xfrm>
            <a:off x="666646" y="191641"/>
            <a:ext cx="10971086" cy="1142821"/>
          </a:xfrm>
          <a:noFill/>
          <a:ln>
            <a:noFill/>
          </a:ln>
          <a:effectLst/>
          <a:scene3d>
            <a:camera prst="orthographicFront"/>
            <a:lightRig rig="balanced" dir="t"/>
          </a:scene3d>
          <a:sp3d prstMaterial="plastic"/>
        </p:spPr>
        <p:txBody>
          <a:bodyPr vert="horz" lIns="121895" tIns="60947" rIns="121895" bIns="60947" rtlCol="0" anchor="b">
            <a:normAutofit/>
          </a:bodyPr>
          <a:lstStyle/>
          <a:p>
            <a:pPr marL="0" marR="0" lvl="0" indent="0" algn="l" defTabSz="914400" rtl="0" eaLnBrk="0" fontAlgn="base" latinLnBrk="0" hangingPunct="0">
              <a:lnSpc>
                <a:spcPct val="90000"/>
              </a:lnSpc>
              <a:spcBef>
                <a:spcPct val="0"/>
              </a:spcBef>
              <a:spcAft>
                <a:spcPct val="0"/>
              </a:spcAft>
              <a:buClrTx/>
              <a:buSzTx/>
              <a:buFontTx/>
              <a:buNone/>
              <a:defRPr/>
            </a:pPr>
            <a:r>
              <a:rPr kumimoji="0" lang="zh-CN" altLang="en-US" sz="3200" b="1" i="0" u="none" strike="noStrike" kern="1200" cap="none" spc="0" normalizeH="0" baseline="0">
                <a:ln>
                  <a:noFill/>
                </a:ln>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2700000" scaled="1"/>
                  <a:tileRect/>
                </a:gradFill>
                <a:effectLst/>
                <a:uLnTx/>
                <a:uFillTx/>
                <a:latin typeface="方正粗宋简体" pitchFamily="65" charset="-122"/>
                <a:ea typeface="方正粗宋简体" pitchFamily="65" charset="-122"/>
                <a:cs typeface="+mn-cs"/>
                <a:sym typeface="Franklin Gothic Book" panose="020B0503020102020204" pitchFamily="34" charset="0"/>
              </a:rPr>
              <a:t>八、生产企业视同自产货物的具体范围</a:t>
            </a:r>
            <a:br>
              <a:rPr kumimoji="0" lang="zh-CN" altLang="en-US" sz="3200" b="1" i="0" u="none" strike="noStrike" kern="1200" cap="none" spc="0" normalizeH="0" baseline="0" noProof="0" dirty="0" smtClean="0">
                <a:ln>
                  <a:noFill/>
                </a:ln>
                <a:solidFill>
                  <a:schemeClr val="tx1"/>
                </a:solidFill>
                <a:effectLst/>
                <a:uLnTx/>
                <a:uFillTx/>
                <a:latin typeface="方正粗宋简体"/>
                <a:ea typeface="方正粗宋简体"/>
                <a:cs typeface="方正粗宋简体"/>
                <a:sym typeface="Franklin Gothic Book" panose="020B0503020102020204" pitchFamily="34" charset="0"/>
              </a:rPr>
            </a:br>
            <a:endParaRPr kumimoji="0" lang="zh-CN" altLang="en-US" sz="3200" b="1" i="0" u="none" strike="noStrike" kern="1200" cap="none" spc="0" normalizeH="0" baseline="0" noProof="0" dirty="0" smtClean="0">
              <a:ln>
                <a:noFill/>
              </a:ln>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2700000" scaled="1"/>
                <a:tileRect/>
              </a:gradFill>
              <a:effectLst/>
              <a:uLnTx/>
              <a:uFillTx/>
              <a:latin typeface="Arial" panose="020B0604020202020204" pitchFamily="34" charset="0"/>
              <a:ea typeface="黑体" panose="02010609060101010101" pitchFamily="2" charset="-122"/>
              <a:cs typeface="+mj-cs"/>
            </a:endParaRPr>
          </a:p>
        </p:txBody>
      </p:sp>
      <p:sp>
        <p:nvSpPr>
          <p:cNvPr id="3" name="内容占位符 2"/>
          <p:cNvSpPr>
            <a:spLocks noGrp="1"/>
          </p:cNvSpPr>
          <p:nvPr>
            <p:ph idx="1"/>
          </p:nvPr>
        </p:nvSpPr>
        <p:spPr>
          <a:xfrm>
            <a:off x="666750" y="1239520"/>
            <a:ext cx="10970895" cy="4530090"/>
          </a:xfrm>
        </p:spPr>
        <p:txBody>
          <a:bodyPr vert="horz" wrap="square" lIns="121895" tIns="60947" rIns="121895" bIns="60947" numCol="1" anchor="t" anchorCtr="0" compatLnSpc="1">
            <a:normAutofit fontScale="77500" lnSpcReduction="20000"/>
          </a:bodyPr>
          <a:lstStyle/>
          <a:p>
            <a:pPr marL="0" marR="0" lvl="0" indent="-265430" algn="just" defTabSz="914400" rtl="0" eaLnBrk="0" fontAlgn="base" latinLnBrk="0" hangingPunct="0">
              <a:lnSpc>
                <a:spcPct val="150000"/>
              </a:lnSpc>
              <a:spcBef>
                <a:spcPts val="0"/>
              </a:spcBef>
              <a:spcAft>
                <a:spcPts val="300"/>
              </a:spcAft>
              <a:buClr>
                <a:schemeClr val="accent2"/>
              </a:buClr>
              <a:buSzPct val="60000"/>
              <a:buFont typeface="Wingdings 2" panose="05020102010507070707" pitchFamily="18" charset="2"/>
              <a:buNone/>
              <a:defRPr/>
            </a:pPr>
            <a:r>
              <a:rPr kumimoji="0" sz="3200" b="0" i="0" u="none" strike="noStrike" kern="120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mn-cs"/>
              </a:rPr>
              <a:t>2、持续经营以来从未发生骗取出口退税、虚开增值税专用发票或农产品收购发票、接受虚开增值税专用发票</a:t>
            </a:r>
            <a:r>
              <a:rPr kumimoji="0" sz="3200" b="0" i="0" u="none" strike="noStrike" kern="1200" cap="none" spc="0" normalizeH="0" baseline="0" noProof="0" dirty="0" smtClean="0">
                <a:ln>
                  <a:noFill/>
                </a:ln>
                <a:solidFill>
                  <a:srgbClr val="FF0000"/>
                </a:solidFill>
                <a:effectLst/>
                <a:uLnTx/>
                <a:uFillTx/>
                <a:latin typeface="宋体" panose="02010600030101010101" pitchFamily="2" charset="-122"/>
                <a:ea typeface="宋体" panose="02010600030101010101" pitchFamily="2" charset="-122"/>
                <a:cs typeface="+mn-cs"/>
              </a:rPr>
              <a:t>（善意取得虚开增值税专用发票除外）</a:t>
            </a:r>
            <a:r>
              <a:rPr kumimoji="0" sz="3200" b="0" i="0" u="none" strike="noStrike" kern="120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mn-cs"/>
              </a:rPr>
              <a:t>行为但不能同时符合本附件第一条规定的条件的生产企业，出口的外购货物符合下列条件之一的，可视同自产货物申报适用增值税退（免）税政策：</a:t>
            </a:r>
            <a:endParaRPr kumimoji="0" sz="3200" b="0" i="0" u="none" strike="noStrike" kern="120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mn-cs"/>
            </a:endParaRPr>
          </a:p>
          <a:p>
            <a:pPr marL="0" marR="0" lvl="0" indent="-265430" algn="just" defTabSz="914400" rtl="0" eaLnBrk="0" fontAlgn="base" latinLnBrk="0" hangingPunct="0">
              <a:lnSpc>
                <a:spcPct val="150000"/>
              </a:lnSpc>
              <a:spcBef>
                <a:spcPts val="0"/>
              </a:spcBef>
              <a:spcAft>
                <a:spcPts val="300"/>
              </a:spcAft>
              <a:buClr>
                <a:schemeClr val="accent2"/>
              </a:buClr>
              <a:buSzPct val="60000"/>
              <a:buFont typeface="Wingdings 2" panose="05020102010507070707" pitchFamily="18" charset="2"/>
              <a:buNone/>
              <a:defRPr/>
            </a:pPr>
            <a:r>
              <a:rPr kumimoji="0" sz="3200" b="0" i="0" u="none" strike="noStrike" kern="120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mn-cs"/>
              </a:rPr>
              <a:t>（一）同时符合下列条件的外购货物：</a:t>
            </a:r>
            <a:endParaRPr kumimoji="0" sz="3200" b="0" i="0" u="none" strike="noStrike" kern="120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mn-cs"/>
            </a:endParaRPr>
          </a:p>
          <a:p>
            <a:pPr marL="0" marR="0" lvl="0" indent="-265430" algn="just" defTabSz="914400" rtl="0" eaLnBrk="0" fontAlgn="base" latinLnBrk="0" hangingPunct="0">
              <a:lnSpc>
                <a:spcPct val="150000"/>
              </a:lnSpc>
              <a:spcBef>
                <a:spcPts val="0"/>
              </a:spcBef>
              <a:spcAft>
                <a:spcPts val="300"/>
              </a:spcAft>
              <a:buClr>
                <a:schemeClr val="accent2"/>
              </a:buClr>
              <a:buSzPct val="60000"/>
              <a:buFont typeface="Wingdings 2" panose="05020102010507070707" pitchFamily="18" charset="2"/>
              <a:buNone/>
              <a:defRPr/>
            </a:pPr>
            <a:r>
              <a:rPr kumimoji="0" sz="3200" b="0" i="0" u="none" strike="noStrike" kern="120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mn-cs"/>
              </a:rPr>
              <a:t>1.与本企业生产的货物名称、性能相同。</a:t>
            </a:r>
            <a:endParaRPr kumimoji="0" sz="3200" b="0" i="0" u="none" strike="noStrike" kern="120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mn-cs"/>
            </a:endParaRPr>
          </a:p>
          <a:p>
            <a:pPr marL="0" marR="0" lvl="0" indent="-265430" algn="just" defTabSz="914400" rtl="0" eaLnBrk="0" fontAlgn="base" latinLnBrk="0" hangingPunct="0">
              <a:lnSpc>
                <a:spcPct val="150000"/>
              </a:lnSpc>
              <a:spcBef>
                <a:spcPts val="0"/>
              </a:spcBef>
              <a:spcAft>
                <a:spcPts val="300"/>
              </a:spcAft>
              <a:buClr>
                <a:schemeClr val="accent2"/>
              </a:buClr>
              <a:buSzPct val="60000"/>
              <a:buFont typeface="Wingdings 2" panose="05020102010507070707" pitchFamily="18" charset="2"/>
              <a:buNone/>
              <a:defRPr/>
            </a:pPr>
            <a:r>
              <a:rPr kumimoji="0" sz="3200" b="0" i="0" u="none" strike="noStrike" kern="120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mn-cs"/>
              </a:rPr>
              <a:t>2.使用本企业注册商标或境外单位或个人提供给本企业使用的商标。</a:t>
            </a:r>
            <a:endParaRPr kumimoji="0" sz="3200" b="0" i="0" u="none" strike="noStrike" kern="120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mn-cs"/>
            </a:endParaRPr>
          </a:p>
          <a:p>
            <a:pPr marL="0" marR="0" lvl="0" indent="-265430" algn="just" defTabSz="914400" rtl="0" eaLnBrk="0" fontAlgn="base" latinLnBrk="0" hangingPunct="0">
              <a:lnSpc>
                <a:spcPct val="150000"/>
              </a:lnSpc>
              <a:spcBef>
                <a:spcPts val="0"/>
              </a:spcBef>
              <a:spcAft>
                <a:spcPts val="300"/>
              </a:spcAft>
              <a:buClr>
                <a:schemeClr val="accent2"/>
              </a:buClr>
              <a:buSzPct val="60000"/>
              <a:buFont typeface="Wingdings 2" panose="05020102010507070707" pitchFamily="18" charset="2"/>
              <a:buNone/>
              <a:defRPr/>
            </a:pPr>
            <a:r>
              <a:rPr kumimoji="0" sz="3200" b="0" i="0" u="none" strike="noStrike" kern="120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mn-cs"/>
              </a:rPr>
              <a:t>3.出口给进口本企业自产货物的境外单位或个人。</a:t>
            </a:r>
            <a:r>
              <a:rPr kumimoji="0" lang="zh-CN" altLang="en-US" sz="3200" b="0" i="0" u="none" strike="noStrike" kern="120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mn-cs"/>
              </a:rPr>
              <a:t> </a:t>
            </a:r>
            <a:endParaRPr kumimoji="0" lang="zh-CN" altLang="en-US" sz="3200" b="0" i="0" u="none" strike="noStrike" kern="120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mn-cs"/>
            </a:endParaRPr>
          </a:p>
          <a:p>
            <a:pPr marL="265430" marR="0" lvl="0" indent="-265430" algn="just" defTabSz="914400" rtl="0" eaLnBrk="0" fontAlgn="base" latinLnBrk="0" hangingPunct="0">
              <a:lnSpc>
                <a:spcPct val="100000"/>
              </a:lnSpc>
              <a:spcBef>
                <a:spcPts val="225"/>
              </a:spcBef>
              <a:spcAft>
                <a:spcPts val="300"/>
              </a:spcAft>
              <a:buClr>
                <a:schemeClr val="accent2"/>
              </a:buClr>
              <a:buSzPct val="60000"/>
              <a:buFont typeface="Wingdings 2" panose="05020102010507070707" pitchFamily="18" charset="2"/>
              <a:buChar char=""/>
              <a:defRPr/>
            </a:pPr>
            <a:endParaRPr kumimoji="0" lang="zh-CN" altLang="en-US" sz="2400" b="0" i="0" u="none" strike="noStrike" kern="1200" cap="none" spc="0" normalizeH="0" baseline="0" noProof="0" dirty="0">
              <a:ln>
                <a:noFill/>
              </a:ln>
              <a:solidFill>
                <a:srgbClr val="000000"/>
              </a:solidFill>
              <a:effectLst/>
              <a:uLnTx/>
              <a:uFillTx/>
              <a:latin typeface="Arial" panose="020B0604020202020204" pitchFamily="34" charset="0"/>
              <a:ea typeface="黑体" panose="02010609060101010101" pitchFamily="2" charset="-122"/>
              <a:cs typeface="+mn-cs"/>
            </a:endParaRPr>
          </a:p>
        </p:txBody>
      </p:sp>
    </p:spTree>
  </p:cSld>
  <p:clrMapOvr>
    <a:masterClrMapping/>
  </p:clrMapOvr>
  <p:transition>
    <p:wipe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标题 1"/>
          <p:cNvSpPr>
            <a:spLocks noGrp="1"/>
          </p:cNvSpPr>
          <p:nvPr>
            <p:ph type="title"/>
          </p:nvPr>
        </p:nvSpPr>
        <p:spPr>
          <a:xfrm>
            <a:off x="666646" y="191641"/>
            <a:ext cx="10971086" cy="1142821"/>
          </a:xfrm>
          <a:noFill/>
          <a:ln>
            <a:noFill/>
          </a:ln>
          <a:effectLst/>
          <a:scene3d>
            <a:camera prst="orthographicFront"/>
            <a:lightRig rig="balanced" dir="t"/>
          </a:scene3d>
          <a:sp3d prstMaterial="plastic"/>
        </p:spPr>
        <p:txBody>
          <a:bodyPr vert="horz" lIns="121895" tIns="60947" rIns="121895" bIns="60947" rtlCol="0" anchor="b">
            <a:normAutofit/>
          </a:bodyPr>
          <a:lstStyle/>
          <a:p>
            <a:pPr marL="0" marR="0" lvl="0" indent="0" algn="l" defTabSz="914400" rtl="0" eaLnBrk="0" fontAlgn="base" latinLnBrk="0" hangingPunct="0">
              <a:lnSpc>
                <a:spcPct val="90000"/>
              </a:lnSpc>
              <a:spcBef>
                <a:spcPct val="0"/>
              </a:spcBef>
              <a:spcAft>
                <a:spcPct val="0"/>
              </a:spcAft>
              <a:buClrTx/>
              <a:buSzTx/>
              <a:buFontTx/>
              <a:buNone/>
              <a:defRPr/>
            </a:pPr>
            <a:r>
              <a:rPr kumimoji="0" lang="zh-CN" altLang="en-US" sz="3200" b="1" i="0" u="none" strike="noStrike" kern="1200" cap="none" spc="0" normalizeH="0" baseline="0">
                <a:ln>
                  <a:noFill/>
                </a:ln>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2700000" scaled="1"/>
                  <a:tileRect/>
                </a:gradFill>
                <a:effectLst/>
                <a:uLnTx/>
                <a:uFillTx/>
                <a:latin typeface="方正粗宋简体" pitchFamily="65" charset="-122"/>
                <a:ea typeface="方正粗宋简体" pitchFamily="65" charset="-122"/>
                <a:cs typeface="+mn-cs"/>
                <a:sym typeface="Franklin Gothic Book" panose="020B0503020102020204" pitchFamily="34" charset="0"/>
              </a:rPr>
              <a:t>八、生产企业视同自产货物的具体范围</a:t>
            </a:r>
            <a:br>
              <a:rPr kumimoji="0" lang="zh-CN" altLang="en-US" sz="3200" b="1" i="0" u="none" strike="noStrike" kern="1200" cap="none" spc="0" normalizeH="0" baseline="0" noProof="0" dirty="0" smtClean="0">
                <a:ln>
                  <a:noFill/>
                </a:ln>
                <a:solidFill>
                  <a:schemeClr val="tx1"/>
                </a:solidFill>
                <a:effectLst/>
                <a:uLnTx/>
                <a:uFillTx/>
                <a:latin typeface="方正粗宋简体"/>
                <a:ea typeface="方正粗宋简体"/>
                <a:cs typeface="方正粗宋简体"/>
                <a:sym typeface="Franklin Gothic Book" panose="020B0503020102020204" pitchFamily="34" charset="0"/>
              </a:rPr>
            </a:br>
            <a:endParaRPr kumimoji="0" lang="zh-CN" altLang="en-US" sz="3200" b="1" i="0" u="none" strike="noStrike" kern="1200" cap="none" spc="0" normalizeH="0" baseline="0" noProof="0" dirty="0" smtClean="0">
              <a:ln>
                <a:noFill/>
              </a:ln>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2700000" scaled="1"/>
                <a:tileRect/>
              </a:gradFill>
              <a:effectLst/>
              <a:uLnTx/>
              <a:uFillTx/>
              <a:latin typeface="Arial" panose="020B0604020202020204" pitchFamily="34" charset="0"/>
              <a:ea typeface="黑体" panose="02010609060101010101" pitchFamily="2" charset="-122"/>
              <a:cs typeface="+mj-cs"/>
            </a:endParaRPr>
          </a:p>
        </p:txBody>
      </p:sp>
      <p:sp>
        <p:nvSpPr>
          <p:cNvPr id="3" name="内容占位符 2"/>
          <p:cNvSpPr>
            <a:spLocks noGrp="1"/>
          </p:cNvSpPr>
          <p:nvPr>
            <p:ph idx="1"/>
          </p:nvPr>
        </p:nvSpPr>
        <p:spPr>
          <a:xfrm>
            <a:off x="666750" y="1239520"/>
            <a:ext cx="10970895" cy="4530090"/>
          </a:xfrm>
        </p:spPr>
        <p:txBody>
          <a:bodyPr vert="horz" wrap="square" lIns="121895" tIns="60947" rIns="121895" bIns="60947" numCol="1" anchor="t" anchorCtr="0" compatLnSpc="1">
            <a:normAutofit fontScale="77500" lnSpcReduction="10000"/>
          </a:bodyPr>
          <a:lstStyle/>
          <a:p>
            <a:pPr marL="0" marR="0" lvl="0" indent="-265430" algn="just" defTabSz="914400" rtl="0" eaLnBrk="0" fontAlgn="base" latinLnBrk="0" hangingPunct="0">
              <a:lnSpc>
                <a:spcPct val="150000"/>
              </a:lnSpc>
              <a:spcBef>
                <a:spcPts val="0"/>
              </a:spcBef>
              <a:spcAft>
                <a:spcPts val="300"/>
              </a:spcAft>
              <a:buClr>
                <a:schemeClr val="accent2"/>
              </a:buClr>
              <a:buSzPct val="60000"/>
              <a:buFont typeface="Wingdings 2" panose="05020102010507070707" pitchFamily="18" charset="2"/>
              <a:buNone/>
              <a:defRPr/>
            </a:pPr>
            <a:r>
              <a:rPr kumimoji="0" sz="3200" b="0" i="0" u="none" strike="noStrike" kern="120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mn-cs"/>
              </a:rPr>
              <a:t>（二）与本企业所生产的货物属于配套出口，且出口给进口本企业自产货物的境外单位或个人的外购货物，符合下列条件之一的： </a:t>
            </a:r>
            <a:endParaRPr kumimoji="0" sz="3200" b="0" i="0" u="none" strike="noStrike" kern="120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mn-cs"/>
            </a:endParaRPr>
          </a:p>
          <a:p>
            <a:pPr marL="0" marR="0" lvl="0" indent="-265430" algn="just" defTabSz="914400" rtl="0" eaLnBrk="0" fontAlgn="base" latinLnBrk="0" hangingPunct="0">
              <a:lnSpc>
                <a:spcPct val="150000"/>
              </a:lnSpc>
              <a:spcBef>
                <a:spcPts val="0"/>
              </a:spcBef>
              <a:spcAft>
                <a:spcPts val="300"/>
              </a:spcAft>
              <a:buClr>
                <a:schemeClr val="accent2"/>
              </a:buClr>
              <a:buSzPct val="60000"/>
              <a:buFont typeface="Wingdings 2" panose="05020102010507070707" pitchFamily="18" charset="2"/>
              <a:buNone/>
              <a:defRPr/>
            </a:pPr>
            <a:r>
              <a:rPr kumimoji="0" sz="3200" b="0" i="0" u="none" strike="noStrike" kern="120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mn-cs"/>
              </a:rPr>
              <a:t>1.用于维修本企业出口的自产货物的工具、零部件、配件。</a:t>
            </a:r>
            <a:endParaRPr kumimoji="0" sz="3200" b="0" i="0" u="none" strike="noStrike" kern="120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mn-cs"/>
            </a:endParaRPr>
          </a:p>
          <a:p>
            <a:pPr marL="0" marR="0" lvl="0" indent="-265430" algn="just" defTabSz="914400" rtl="0" eaLnBrk="0" fontAlgn="base" latinLnBrk="0" hangingPunct="0">
              <a:lnSpc>
                <a:spcPct val="150000"/>
              </a:lnSpc>
              <a:spcBef>
                <a:spcPts val="0"/>
              </a:spcBef>
              <a:spcAft>
                <a:spcPts val="300"/>
              </a:spcAft>
              <a:buClr>
                <a:schemeClr val="accent2"/>
              </a:buClr>
              <a:buSzPct val="60000"/>
              <a:buFont typeface="Wingdings 2" panose="05020102010507070707" pitchFamily="18" charset="2"/>
              <a:buNone/>
              <a:defRPr/>
            </a:pPr>
            <a:r>
              <a:rPr kumimoji="0" sz="3200" b="0" i="0" u="none" strike="noStrike" kern="120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mn-cs"/>
              </a:rPr>
              <a:t>2.不经过本企业加工或组装，出口后能直接与本企业自产货物组合成成套设备的货物。</a:t>
            </a:r>
            <a:endParaRPr kumimoji="0" sz="3200" b="0" i="0" u="none" strike="noStrike" kern="120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mn-cs"/>
            </a:endParaRPr>
          </a:p>
          <a:p>
            <a:pPr marL="0" marR="0" lvl="0" indent="-265430" algn="just" defTabSz="914400" rtl="0" eaLnBrk="0" fontAlgn="base" latinLnBrk="0" hangingPunct="0">
              <a:lnSpc>
                <a:spcPct val="150000"/>
              </a:lnSpc>
              <a:spcBef>
                <a:spcPts val="0"/>
              </a:spcBef>
              <a:spcAft>
                <a:spcPts val="300"/>
              </a:spcAft>
              <a:buClr>
                <a:schemeClr val="accent2"/>
              </a:buClr>
              <a:buSzPct val="60000"/>
              <a:buFont typeface="Wingdings 2" panose="05020102010507070707" pitchFamily="18" charset="2"/>
              <a:buNone/>
              <a:defRPr/>
            </a:pPr>
            <a:r>
              <a:rPr kumimoji="0" sz="3200" b="0" i="0" u="none" strike="noStrike" kern="120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mn-cs"/>
              </a:rPr>
              <a:t>（三）经集团公司总部所在地的地级以上国家税务局认定的集团公司，其控股（按照《公司法》第二百一十七条规定的口径执行）的生产企业之间收购的自产货物以及集团公司与其控股的生产企业之间收购的自产货物。</a:t>
            </a:r>
            <a:endParaRPr kumimoji="0" sz="3200" b="0" i="0" u="none" strike="noStrike" kern="120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mn-cs"/>
            </a:endParaRPr>
          </a:p>
          <a:p>
            <a:pPr marL="265430" marR="0" lvl="0" indent="-265430" algn="just" defTabSz="914400" rtl="0" eaLnBrk="0" fontAlgn="base" latinLnBrk="0" hangingPunct="0">
              <a:lnSpc>
                <a:spcPct val="100000"/>
              </a:lnSpc>
              <a:spcBef>
                <a:spcPts val="225"/>
              </a:spcBef>
              <a:spcAft>
                <a:spcPts val="300"/>
              </a:spcAft>
              <a:buClr>
                <a:schemeClr val="accent2"/>
              </a:buClr>
              <a:buSzPct val="60000"/>
              <a:buFont typeface="Wingdings 2" panose="05020102010507070707" pitchFamily="18" charset="2"/>
              <a:buChar char=""/>
              <a:defRPr/>
            </a:pPr>
            <a:endParaRPr kumimoji="0" lang="zh-CN" altLang="en-US" sz="2400" b="0" i="0" u="none" strike="noStrike" kern="1200" cap="none" spc="0" normalizeH="0" baseline="0" noProof="0" dirty="0">
              <a:ln>
                <a:noFill/>
              </a:ln>
              <a:solidFill>
                <a:srgbClr val="000000"/>
              </a:solidFill>
              <a:effectLst/>
              <a:uLnTx/>
              <a:uFillTx/>
              <a:latin typeface="Arial" panose="020B0604020202020204" pitchFamily="34" charset="0"/>
              <a:ea typeface="黑体" panose="02010609060101010101" pitchFamily="2" charset="-122"/>
              <a:cs typeface="+mn-cs"/>
            </a:endParaRPr>
          </a:p>
        </p:txBody>
      </p:sp>
    </p:spTree>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标题 1"/>
          <p:cNvSpPr>
            <a:spLocks noGrp="1"/>
          </p:cNvSpPr>
          <p:nvPr>
            <p:ph type="title"/>
          </p:nvPr>
        </p:nvSpPr>
        <p:spPr>
          <a:xfrm>
            <a:off x="666646" y="191641"/>
            <a:ext cx="10971086" cy="1142821"/>
          </a:xfrm>
          <a:noFill/>
          <a:ln>
            <a:noFill/>
          </a:ln>
          <a:effectLst/>
          <a:scene3d>
            <a:camera prst="orthographicFront"/>
            <a:lightRig rig="balanced" dir="t"/>
          </a:scene3d>
          <a:sp3d prstMaterial="plastic"/>
        </p:spPr>
        <p:txBody>
          <a:bodyPr vert="horz" lIns="121895" tIns="60947" rIns="121895" bIns="60947" rtlCol="0" anchor="b">
            <a:normAutofit/>
          </a:bodyPr>
          <a:lstStyle/>
          <a:p>
            <a:pPr marL="0" marR="0" lvl="0" indent="0" algn="l" defTabSz="914400" rtl="0" eaLnBrk="0" fontAlgn="base" latinLnBrk="0" hangingPunct="0">
              <a:lnSpc>
                <a:spcPct val="90000"/>
              </a:lnSpc>
              <a:spcBef>
                <a:spcPct val="0"/>
              </a:spcBef>
              <a:spcAft>
                <a:spcPct val="0"/>
              </a:spcAft>
              <a:buClrTx/>
              <a:buSzTx/>
              <a:buFontTx/>
              <a:buNone/>
              <a:defRPr/>
            </a:pPr>
            <a:r>
              <a:rPr kumimoji="0" lang="zh-CN" altLang="en-US" sz="3200" b="1" i="0" u="none" strike="noStrike" kern="1200" cap="none" spc="0" normalizeH="0" baseline="0">
                <a:ln>
                  <a:noFill/>
                </a:ln>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2700000" scaled="1"/>
                  <a:tileRect/>
                </a:gradFill>
                <a:effectLst/>
                <a:uLnTx/>
                <a:uFillTx/>
                <a:latin typeface="方正粗宋简体" pitchFamily="65" charset="-122"/>
                <a:ea typeface="方正粗宋简体" pitchFamily="65" charset="-122"/>
                <a:cs typeface="+mn-cs"/>
                <a:sym typeface="Franklin Gothic Book" panose="020B0503020102020204" pitchFamily="34" charset="0"/>
              </a:rPr>
              <a:t>八、生产企业视同自产货物的具体范围</a:t>
            </a:r>
            <a:br>
              <a:rPr kumimoji="0" lang="zh-CN" altLang="en-US" sz="3200" b="1" i="0" u="none" strike="noStrike" kern="1200" cap="none" spc="0" normalizeH="0" baseline="0" noProof="0" dirty="0" smtClean="0">
                <a:ln>
                  <a:noFill/>
                </a:ln>
                <a:solidFill>
                  <a:schemeClr val="tx1"/>
                </a:solidFill>
                <a:effectLst/>
                <a:uLnTx/>
                <a:uFillTx/>
                <a:latin typeface="方正粗宋简体"/>
                <a:ea typeface="方正粗宋简体"/>
                <a:cs typeface="方正粗宋简体"/>
                <a:sym typeface="Franklin Gothic Book" panose="020B0503020102020204" pitchFamily="34" charset="0"/>
              </a:rPr>
            </a:br>
            <a:endParaRPr kumimoji="0" lang="zh-CN" altLang="en-US" sz="3200" b="1" i="0" u="none" strike="noStrike" kern="1200" cap="none" spc="0" normalizeH="0" baseline="0" noProof="0" dirty="0" smtClean="0">
              <a:ln>
                <a:noFill/>
              </a:ln>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2700000" scaled="1"/>
                <a:tileRect/>
              </a:gradFill>
              <a:effectLst/>
              <a:uLnTx/>
              <a:uFillTx/>
              <a:latin typeface="Arial" panose="020B0604020202020204" pitchFamily="34" charset="0"/>
              <a:ea typeface="黑体" panose="02010609060101010101" pitchFamily="2" charset="-122"/>
              <a:cs typeface="+mj-cs"/>
            </a:endParaRPr>
          </a:p>
        </p:txBody>
      </p:sp>
      <p:sp>
        <p:nvSpPr>
          <p:cNvPr id="2" name="内容占位符 1"/>
          <p:cNvSpPr>
            <a:spLocks noGrp="1"/>
          </p:cNvSpPr>
          <p:nvPr>
            <p:ph idx="1"/>
          </p:nvPr>
        </p:nvSpPr>
        <p:spPr>
          <a:xfrm>
            <a:off x="594480" y="1143778"/>
            <a:ext cx="10971530" cy="4816475"/>
          </a:xfrm>
        </p:spPr>
        <p:txBody>
          <a:bodyPr/>
          <a:lstStyle/>
          <a:p>
            <a:pPr marL="0" indent="0">
              <a:buNone/>
            </a:pPr>
            <a:r>
              <a:rPr lang="zh-CN" altLang="en-US" sz="2200" dirty="0">
                <a:latin typeface="+mn-ea"/>
                <a:ea typeface="+mn-ea"/>
              </a:rPr>
              <a:t>（四）同时符合下列条件的委托加工货物：</a:t>
            </a:r>
            <a:endParaRPr lang="zh-CN" altLang="en-US" sz="2200" dirty="0">
              <a:latin typeface="+mn-ea"/>
              <a:ea typeface="+mn-ea"/>
            </a:endParaRPr>
          </a:p>
          <a:p>
            <a:pPr marL="0" indent="0">
              <a:buNone/>
            </a:pPr>
            <a:r>
              <a:rPr lang="zh-CN" altLang="en-US" sz="2200" dirty="0">
                <a:latin typeface="+mn-ea"/>
                <a:ea typeface="+mn-ea"/>
              </a:rPr>
              <a:t>1.与本企业生产的货物名称、性能相同，或者是用本企业生产的货物再委托深加工的货物。 </a:t>
            </a:r>
            <a:endParaRPr lang="zh-CN" altLang="en-US" sz="2200" dirty="0">
              <a:latin typeface="+mn-ea"/>
              <a:ea typeface="+mn-ea"/>
            </a:endParaRPr>
          </a:p>
          <a:p>
            <a:pPr marL="0" indent="0">
              <a:buNone/>
            </a:pPr>
            <a:r>
              <a:rPr lang="zh-CN" altLang="en-US" sz="2200" dirty="0">
                <a:latin typeface="+mn-ea"/>
                <a:ea typeface="+mn-ea"/>
              </a:rPr>
              <a:t>2．出口给进口本企业自产货物的境外单位或个人。</a:t>
            </a:r>
            <a:endParaRPr lang="zh-CN" altLang="en-US" sz="2200" dirty="0">
              <a:latin typeface="+mn-ea"/>
              <a:ea typeface="+mn-ea"/>
            </a:endParaRPr>
          </a:p>
          <a:p>
            <a:pPr marL="0" indent="0">
              <a:buNone/>
            </a:pPr>
            <a:r>
              <a:rPr lang="zh-CN" altLang="en-US" sz="2200" dirty="0">
                <a:latin typeface="+mn-ea"/>
                <a:ea typeface="+mn-ea"/>
              </a:rPr>
              <a:t>3.委托方与受托方必须签订委托加工协议，且主要原材料必须由委托方提供，受托方不垫付资金，只收取加工费，开具加工费（含代垫的辅助材料）的增值税专用发票。</a:t>
            </a:r>
            <a:endParaRPr lang="zh-CN" altLang="en-US" sz="2200" dirty="0">
              <a:latin typeface="+mn-ea"/>
              <a:ea typeface="+mn-ea"/>
            </a:endParaRPr>
          </a:p>
          <a:p>
            <a:pPr marL="0" indent="0">
              <a:buNone/>
            </a:pPr>
            <a:r>
              <a:rPr lang="zh-CN" altLang="en-US" sz="2200" dirty="0">
                <a:latin typeface="+mn-ea"/>
                <a:ea typeface="+mn-ea"/>
              </a:rPr>
              <a:t>（五）用于本企业中标项目下的机电产品。</a:t>
            </a:r>
            <a:endParaRPr lang="zh-CN" altLang="en-US" sz="2200" dirty="0">
              <a:latin typeface="+mn-ea"/>
              <a:ea typeface="+mn-ea"/>
            </a:endParaRPr>
          </a:p>
          <a:p>
            <a:pPr marL="0" indent="0">
              <a:buNone/>
            </a:pPr>
            <a:r>
              <a:rPr lang="zh-CN" altLang="en-US" sz="2200" dirty="0">
                <a:latin typeface="+mn-ea"/>
                <a:ea typeface="+mn-ea"/>
              </a:rPr>
              <a:t>（六）用于对外承包工程项目下的货物。</a:t>
            </a:r>
            <a:endParaRPr lang="zh-CN" altLang="en-US" sz="2200" dirty="0">
              <a:latin typeface="+mn-ea"/>
              <a:ea typeface="+mn-ea"/>
            </a:endParaRPr>
          </a:p>
          <a:p>
            <a:pPr marL="0" indent="0">
              <a:buNone/>
            </a:pPr>
            <a:r>
              <a:rPr lang="zh-CN" altLang="en-US" sz="2200" dirty="0">
                <a:latin typeface="+mn-ea"/>
                <a:ea typeface="+mn-ea"/>
              </a:rPr>
              <a:t>（七）用于境外投资的货物。</a:t>
            </a:r>
            <a:endParaRPr lang="zh-CN" altLang="en-US" sz="2200" dirty="0">
              <a:latin typeface="+mn-ea"/>
              <a:ea typeface="+mn-ea"/>
            </a:endParaRPr>
          </a:p>
          <a:p>
            <a:pPr marL="0" indent="0">
              <a:buNone/>
            </a:pPr>
            <a:r>
              <a:rPr lang="zh-CN" altLang="en-US" sz="2200" dirty="0">
                <a:latin typeface="+mn-ea"/>
                <a:ea typeface="+mn-ea"/>
              </a:rPr>
              <a:t>（八）用于对外援助的货物。</a:t>
            </a:r>
            <a:endParaRPr lang="zh-CN" altLang="en-US" sz="2200" dirty="0">
              <a:latin typeface="+mn-ea"/>
              <a:ea typeface="+mn-ea"/>
            </a:endParaRPr>
          </a:p>
          <a:p>
            <a:pPr marL="0" indent="0">
              <a:buNone/>
            </a:pPr>
            <a:r>
              <a:rPr lang="zh-CN" altLang="en-US" sz="2200" dirty="0">
                <a:latin typeface="+mn-ea"/>
                <a:ea typeface="+mn-ea"/>
              </a:rPr>
              <a:t>（九）生产自产货物的外购设备和原材料（农产品除外）。</a:t>
            </a:r>
            <a:endParaRPr lang="zh-CN" altLang="en-US" sz="2200" dirty="0">
              <a:latin typeface="+mn-ea"/>
              <a:ea typeface="+mn-ea"/>
            </a:endParaRPr>
          </a:p>
          <a:p>
            <a:pPr marL="0" indent="0">
              <a:buNone/>
            </a:pPr>
            <a:r>
              <a:rPr lang="zh-CN" altLang="en-US" sz="2200" b="1" dirty="0">
                <a:solidFill>
                  <a:srgbClr val="FF0000"/>
                </a:solidFill>
                <a:latin typeface="+mn-ea"/>
                <a:ea typeface="+mn-ea"/>
              </a:rPr>
              <a:t>申报注意事项：</a:t>
            </a:r>
            <a:r>
              <a:rPr lang="zh-CN" altLang="en-US" sz="2200" dirty="0">
                <a:latin typeface="+mn-ea"/>
                <a:ea typeface="+mn-ea"/>
              </a:rPr>
              <a:t>申报明细表“业务类型”需选择</a:t>
            </a:r>
            <a:r>
              <a:rPr lang="en-US" altLang="zh-CN" sz="2200" dirty="0">
                <a:latin typeface="+mn-ea"/>
                <a:ea typeface="+mn-ea"/>
              </a:rPr>
              <a:t>“</a:t>
            </a:r>
            <a:r>
              <a:rPr lang="zh-CN" altLang="en-US" sz="2200" dirty="0">
                <a:latin typeface="+mn-ea"/>
                <a:ea typeface="+mn-ea"/>
              </a:rPr>
              <a:t>视同</a:t>
            </a:r>
            <a:r>
              <a:rPr lang="en-US" altLang="zh-CN" sz="2200" dirty="0">
                <a:latin typeface="+mn-ea"/>
                <a:ea typeface="+mn-ea"/>
              </a:rPr>
              <a:t>39</a:t>
            </a:r>
            <a:r>
              <a:rPr lang="zh-CN" altLang="en-US" sz="2200" dirty="0">
                <a:latin typeface="+mn-ea"/>
                <a:ea typeface="+mn-ea"/>
              </a:rPr>
              <a:t>号所列</a:t>
            </a:r>
            <a:r>
              <a:rPr lang="en-US" altLang="zh-CN" sz="2200" dirty="0">
                <a:latin typeface="+mn-ea"/>
                <a:ea typeface="+mn-ea"/>
              </a:rPr>
              <a:t>”</a:t>
            </a:r>
            <a:r>
              <a:rPr lang="zh-CN" altLang="en-US" sz="2200" dirty="0">
                <a:latin typeface="+mn-ea"/>
                <a:ea typeface="+mn-ea"/>
              </a:rPr>
              <a:t>并提供视同自产相关单证。</a:t>
            </a:r>
            <a:endParaRPr lang="zh-CN" altLang="en-US" sz="2200" dirty="0">
              <a:latin typeface="+mn-ea"/>
              <a:ea typeface="+mn-ea"/>
            </a:endParaRPr>
          </a:p>
          <a:p>
            <a:pPr marL="0" indent="0">
              <a:buNone/>
            </a:pPr>
            <a:endParaRPr lang="zh-CN" altLang="en-US" sz="2200" dirty="0">
              <a:latin typeface="+mn-ea"/>
              <a:ea typeface="+mn-ea"/>
            </a:endParaRPr>
          </a:p>
          <a:p>
            <a:pPr marL="0" indent="0">
              <a:buNone/>
            </a:pPr>
            <a:endParaRPr lang="zh-CN" altLang="en-US" sz="2200" dirty="0">
              <a:latin typeface="+mn-ea"/>
              <a:ea typeface="+mn-ea"/>
            </a:endParaRPr>
          </a:p>
        </p:txBody>
      </p:sp>
    </p:spTree>
  </p:cSld>
  <p:clrMapOvr>
    <a:masterClrMapping/>
  </p:clrMapOvr>
  <p:transition>
    <p:wipe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灯片编号占位符 3"/>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alibri" panose="020F0502020204030204" pitchFamily="34" charset="0"/>
                <a:ea typeface="宋体" panose="02010600030101010101" pitchFamily="2" charset="-122"/>
              </a:defRPr>
            </a:lvl1pPr>
            <a:lvl2pPr marL="742950" indent="-285750">
              <a:defRPr sz="2000">
                <a:solidFill>
                  <a:schemeClr val="tx1"/>
                </a:solidFill>
                <a:latin typeface="Calibri" panose="020F0502020204030204" pitchFamily="34" charset="0"/>
                <a:ea typeface="宋体" panose="02010600030101010101" pitchFamily="2" charset="-122"/>
              </a:defRPr>
            </a:lvl2pPr>
            <a:lvl3pPr marL="1143000" indent="-228600">
              <a:defRPr sz="2000">
                <a:solidFill>
                  <a:schemeClr val="tx1"/>
                </a:solidFill>
                <a:latin typeface="Calibri" panose="020F0502020204030204" pitchFamily="34" charset="0"/>
                <a:ea typeface="宋体" panose="02010600030101010101" pitchFamily="2" charset="-122"/>
              </a:defRPr>
            </a:lvl3pPr>
            <a:lvl4pPr marL="1600200" indent="-228600">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marL="2513965" indent="-228600" defTabSz="1028065" eaLnBrk="0" fontAlgn="base" hangingPunct="0">
              <a:spcBef>
                <a:spcPct val="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6pPr>
            <a:lvl7pPr marL="2971165" indent="-228600" defTabSz="1028065" eaLnBrk="0" fontAlgn="base" hangingPunct="0">
              <a:spcBef>
                <a:spcPct val="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7pPr>
            <a:lvl8pPr marL="3428365" indent="-228600" defTabSz="1028065" eaLnBrk="0" fontAlgn="base" hangingPunct="0">
              <a:spcBef>
                <a:spcPct val="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8pPr>
            <a:lvl9pPr marL="3885565" indent="-228600" defTabSz="1028065" eaLnBrk="0" fontAlgn="base" hangingPunct="0">
              <a:spcBef>
                <a:spcPct val="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fld id="{2FDAECEA-AF58-46EF-AAD7-185552C885D7}" type="slidenum">
              <a:rPr lang="zh-CN" altLang="en-US" sz="1400">
                <a:solidFill>
                  <a:srgbClr val="898989"/>
                </a:solidFill>
              </a:rPr>
            </a:fld>
            <a:endParaRPr lang="zh-CN" altLang="en-US" sz="1800">
              <a:solidFill>
                <a:prstClr val="black"/>
              </a:solidFill>
            </a:endParaRPr>
          </a:p>
        </p:txBody>
      </p:sp>
      <p:sp>
        <p:nvSpPr>
          <p:cNvPr id="33795" name="TextBox 4"/>
          <p:cNvSpPr>
            <a:spLocks noChangeArrowheads="1"/>
          </p:cNvSpPr>
          <p:nvPr/>
        </p:nvSpPr>
        <p:spPr bwMode="auto">
          <a:xfrm>
            <a:off x="2270128" y="1449389"/>
            <a:ext cx="2684145" cy="2449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81232" tIns="40616" rIns="81232" bIns="40616">
            <a:spAutoFit/>
          </a:bodyPr>
          <a:lstStyle/>
          <a:p>
            <a:pPr eaLnBrk="1" hangingPunct="1"/>
            <a:r>
              <a:rPr lang="en-US" altLang="zh-CN" sz="15400" dirty="0" smtClean="0">
                <a:solidFill>
                  <a:srgbClr val="00B0F0"/>
                </a:solidFill>
                <a:latin typeface="华文琥珀" panose="02010800040101010101" pitchFamily="2" charset="-122"/>
                <a:sym typeface="华文琥珀" panose="02010800040101010101" pitchFamily="2" charset="-122"/>
              </a:rPr>
              <a:t>[</a:t>
            </a:r>
            <a:r>
              <a:rPr lang="en-US" altLang="zh-CN" sz="15400" dirty="0" smtClean="0">
                <a:solidFill>
                  <a:srgbClr val="00B0F0"/>
                </a:solidFill>
                <a:latin typeface="Arial Unicode MS" panose="020B0604020202020204" pitchFamily="34" charset="-122"/>
                <a:sym typeface="Arial Unicode MS" panose="020B0604020202020204" pitchFamily="34" charset="-122"/>
              </a:rPr>
              <a:t>2</a:t>
            </a:r>
            <a:r>
              <a:rPr lang="en-US" altLang="zh-CN" sz="15400" dirty="0" smtClean="0">
                <a:solidFill>
                  <a:srgbClr val="00B0F0"/>
                </a:solidFill>
                <a:latin typeface="华文琥珀" panose="02010800040101010101" pitchFamily="2" charset="-122"/>
                <a:sym typeface="华文琥珀" panose="02010800040101010101" pitchFamily="2" charset="-122"/>
              </a:rPr>
              <a:t>]</a:t>
            </a:r>
            <a:endParaRPr lang="zh-CN" altLang="en-US" sz="15400" dirty="0">
              <a:solidFill>
                <a:srgbClr val="00B0F0"/>
              </a:solidFill>
              <a:latin typeface="华文琥珀" panose="02010800040101010101" pitchFamily="2" charset="-122"/>
              <a:sym typeface="华文琥珀" panose="02010800040101010101" pitchFamily="2" charset="-122"/>
            </a:endParaRPr>
          </a:p>
        </p:txBody>
      </p:sp>
      <p:sp>
        <p:nvSpPr>
          <p:cNvPr id="33796" name="矩形 4"/>
          <p:cNvSpPr>
            <a:spLocks noChangeArrowheads="1"/>
          </p:cNvSpPr>
          <p:nvPr/>
        </p:nvSpPr>
        <p:spPr bwMode="auto">
          <a:xfrm>
            <a:off x="4799013" y="2257426"/>
            <a:ext cx="6354762" cy="818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232" tIns="40616" rIns="81232" bIns="40616">
            <a:spAutoFit/>
          </a:bodyPr>
          <a:lstStyle/>
          <a:p>
            <a:r>
              <a:rPr lang="zh-CN" altLang="en-US" sz="4800" b="1" dirty="0" smtClean="0">
                <a:solidFill>
                  <a:srgbClr val="7F7F7F"/>
                </a:solidFill>
                <a:latin typeface="宋体" panose="02010600030101010101" pitchFamily="2" charset="-122"/>
                <a:sym typeface="宋体" panose="02010600030101010101" pitchFamily="2" charset="-122"/>
              </a:rPr>
              <a:t>退税政策常见问题</a:t>
            </a:r>
            <a:endParaRPr lang="en-US" altLang="zh-CN" sz="4800" b="1" dirty="0" smtClean="0">
              <a:solidFill>
                <a:srgbClr val="7F7F7F"/>
              </a:solidFill>
              <a:latin typeface="宋体" panose="02010600030101010101" pitchFamily="2" charset="-122"/>
              <a:sym typeface="宋体" panose="02010600030101010101" pitchFamily="2" charset="-122"/>
            </a:endParaRPr>
          </a:p>
        </p:txBody>
      </p:sp>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3"/>
          <p:cNvSpPr>
            <a:spLocks noChangeArrowheads="1"/>
          </p:cNvSpPr>
          <p:nvPr/>
        </p:nvSpPr>
        <p:spPr bwMode="auto">
          <a:xfrm>
            <a:off x="959652" y="1064718"/>
            <a:ext cx="10079545" cy="448262"/>
          </a:xfrm>
          <a:prstGeom prst="roundRect">
            <a:avLst>
              <a:gd name="adj" fmla="val 10620"/>
            </a:avLst>
          </a:prstGeom>
          <a:solidFill>
            <a:srgbClr val="DDDDDD"/>
          </a:solidFill>
          <a:ln w="6350">
            <a:solidFill>
              <a:srgbClr val="808080"/>
            </a:solidFill>
            <a:prstDash val="dash"/>
            <a:round/>
          </a:ln>
        </p:spPr>
        <p:txBody>
          <a:bodyPr wrap="square" anchor="ctr">
            <a:spAutoFit/>
          </a:bodyPr>
          <a:lstStyle/>
          <a:p>
            <a:pPr marL="285750" lvl="0" indent="-285750">
              <a:buFont typeface="Wingdings" panose="05000000000000000000" pitchFamily="2" charset="2"/>
              <a:buChar char="l"/>
            </a:pPr>
            <a:r>
              <a:rPr lang="zh-CN" altLang="zh-CN" sz="2135" b="1" dirty="0"/>
              <a:t>退税率为零的出口商品需要在出口退税软件内申报吗？</a:t>
            </a:r>
            <a:endParaRPr lang="zh-CN" altLang="zh-CN" sz="2135" b="1" dirty="0"/>
          </a:p>
        </p:txBody>
      </p:sp>
      <p:sp>
        <p:nvSpPr>
          <p:cNvPr id="3" name="矩形 2"/>
          <p:cNvSpPr/>
          <p:nvPr/>
        </p:nvSpPr>
        <p:spPr>
          <a:xfrm>
            <a:off x="959553" y="1721996"/>
            <a:ext cx="10270366" cy="1938020"/>
          </a:xfrm>
          <a:prstGeom prst="rect">
            <a:avLst/>
          </a:prstGeom>
        </p:spPr>
        <p:txBody>
          <a:bodyPr wrap="square">
            <a:spAutoFit/>
          </a:bodyPr>
          <a:lstStyle/>
          <a:p>
            <a:pPr>
              <a:lnSpc>
                <a:spcPct val="150000"/>
              </a:lnSpc>
            </a:pPr>
            <a:r>
              <a:rPr altLang="zh-CN" dirty="0">
                <a:latin typeface="+mn-ea"/>
              </a:rPr>
              <a:t>退税率为零的出口商品不需要在出口退税软件内申报。</a:t>
            </a:r>
            <a:endParaRPr altLang="zh-CN" dirty="0">
              <a:latin typeface="+mn-ea"/>
            </a:endParaRPr>
          </a:p>
          <a:p>
            <a:pPr>
              <a:lnSpc>
                <a:spcPct val="150000"/>
              </a:lnSpc>
            </a:pPr>
            <a:r>
              <a:rPr lang="zh-CN" dirty="0">
                <a:latin typeface="+mn-ea"/>
              </a:rPr>
              <a:t>具体可通过出口退税软件</a:t>
            </a:r>
            <a:r>
              <a:rPr lang="en-US" altLang="zh-CN" dirty="0">
                <a:latin typeface="+mn-ea"/>
              </a:rPr>
              <a:t>-</a:t>
            </a:r>
            <a:r>
              <a:rPr lang="zh-CN" altLang="en-US" dirty="0">
                <a:latin typeface="+mn-ea"/>
              </a:rPr>
              <a:t>系统维护</a:t>
            </a:r>
            <a:r>
              <a:rPr lang="en-US" altLang="zh-CN" dirty="0">
                <a:latin typeface="+mn-ea"/>
              </a:rPr>
              <a:t>-</a:t>
            </a:r>
            <a:r>
              <a:rPr lang="zh-CN" altLang="en-US" dirty="0">
                <a:latin typeface="+mn-ea"/>
              </a:rPr>
              <a:t>代码维护</a:t>
            </a:r>
            <a:r>
              <a:rPr lang="en-US" altLang="zh-CN" dirty="0">
                <a:latin typeface="+mn-ea"/>
              </a:rPr>
              <a:t>-</a:t>
            </a:r>
            <a:r>
              <a:rPr lang="zh-CN" altLang="en-US" dirty="0">
                <a:latin typeface="+mn-ea"/>
              </a:rPr>
              <a:t>海关商品码中 查询商品代码的特殊商品标识来判断。</a:t>
            </a:r>
            <a:r>
              <a:rPr altLang="zh-CN" dirty="0">
                <a:latin typeface="+mn-ea"/>
                <a:sym typeface="+mn-ea"/>
              </a:rPr>
              <a:t>特殊商品标识为“１”的，适用征税政策。特殊商品标识为“２”的，适用免税政策。</a:t>
            </a:r>
            <a:endParaRPr lang="zh-CN" altLang="en-US" dirty="0">
              <a:latin typeface="+mn-ea"/>
            </a:endParaRPr>
          </a:p>
        </p:txBody>
      </p:sp>
      <p:sp>
        <p:nvSpPr>
          <p:cNvPr id="4" name="圆角矩形 13"/>
          <p:cNvSpPr>
            <a:spLocks noChangeArrowheads="1"/>
          </p:cNvSpPr>
          <p:nvPr/>
        </p:nvSpPr>
        <p:spPr bwMode="auto">
          <a:xfrm>
            <a:off x="1054902" y="3981277"/>
            <a:ext cx="10079545" cy="448254"/>
          </a:xfrm>
          <a:prstGeom prst="roundRect">
            <a:avLst>
              <a:gd name="adj" fmla="val 10620"/>
            </a:avLst>
          </a:prstGeom>
          <a:solidFill>
            <a:srgbClr val="DDDDDD"/>
          </a:solidFill>
          <a:ln w="6350">
            <a:solidFill>
              <a:srgbClr val="808080"/>
            </a:solidFill>
            <a:prstDash val="dash"/>
            <a:round/>
          </a:ln>
        </p:spPr>
        <p:txBody>
          <a:bodyPr wrap="square" anchor="ctr">
            <a:spAutoFit/>
          </a:bodyPr>
          <a:lstStyle/>
          <a:p>
            <a:pPr marL="285750" lvl="0" indent="-285750">
              <a:buFont typeface="Wingdings" panose="05000000000000000000" pitchFamily="2" charset="2"/>
              <a:buChar char="l"/>
            </a:pPr>
            <a:r>
              <a:rPr lang="zh-CN" altLang="zh-CN" sz="2135" b="1" dirty="0"/>
              <a:t>生产企业外购产品出口，可以参加免抵退申报吗？</a:t>
            </a:r>
            <a:endParaRPr lang="zh-CN" altLang="zh-CN" sz="2135" b="1" dirty="0"/>
          </a:p>
        </p:txBody>
      </p:sp>
      <p:sp>
        <p:nvSpPr>
          <p:cNvPr id="5" name="矩形 4"/>
          <p:cNvSpPr/>
          <p:nvPr/>
        </p:nvSpPr>
        <p:spPr>
          <a:xfrm>
            <a:off x="1054803" y="4603626"/>
            <a:ext cx="10270366" cy="1014730"/>
          </a:xfrm>
          <a:prstGeom prst="rect">
            <a:avLst/>
          </a:prstGeom>
        </p:spPr>
        <p:txBody>
          <a:bodyPr wrap="square">
            <a:spAutoFit/>
          </a:bodyPr>
          <a:lstStyle/>
          <a:p>
            <a:pPr>
              <a:lnSpc>
                <a:spcPct val="150000"/>
              </a:lnSpc>
            </a:pPr>
            <a:r>
              <a:rPr altLang="zh-CN" dirty="0">
                <a:latin typeface="+mn-ea"/>
              </a:rPr>
              <a:t>根据财税〔2012〕39号文件附件4相关内容，生产企业符合规定的外购产品，可以参加免抵退申报</a:t>
            </a:r>
            <a:endParaRPr altLang="zh-CN" dirty="0">
              <a:latin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linds(horizont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3"/>
          <p:cNvSpPr>
            <a:spLocks noChangeArrowheads="1"/>
          </p:cNvSpPr>
          <p:nvPr/>
        </p:nvSpPr>
        <p:spPr bwMode="auto">
          <a:xfrm>
            <a:off x="1008547" y="464647"/>
            <a:ext cx="10079545" cy="777184"/>
          </a:xfrm>
          <a:prstGeom prst="roundRect">
            <a:avLst>
              <a:gd name="adj" fmla="val 10620"/>
            </a:avLst>
          </a:prstGeom>
          <a:solidFill>
            <a:srgbClr val="DDDDDD"/>
          </a:solidFill>
          <a:ln w="6350">
            <a:solidFill>
              <a:srgbClr val="808080"/>
            </a:solidFill>
            <a:prstDash val="dash"/>
            <a:round/>
          </a:ln>
        </p:spPr>
        <p:txBody>
          <a:bodyPr wrap="square" anchor="ctr">
            <a:spAutoFit/>
          </a:bodyPr>
          <a:lstStyle/>
          <a:p>
            <a:pPr marL="285750" lvl="0" indent="-285750">
              <a:buFont typeface="Wingdings" panose="05000000000000000000" pitchFamily="2" charset="2"/>
              <a:buChar char="l"/>
            </a:pPr>
            <a:r>
              <a:rPr lang="zh-CN" altLang="zh-CN" sz="2135" b="1" dirty="0"/>
              <a:t>企业在2016年底向海关申请报关，实际出口日期为2017年一月，期间商品代码变化，如何申报？</a:t>
            </a:r>
            <a:endParaRPr lang="zh-CN" altLang="zh-CN" sz="2135" b="1" dirty="0"/>
          </a:p>
        </p:txBody>
      </p:sp>
      <p:sp>
        <p:nvSpPr>
          <p:cNvPr id="3" name="矩形 2"/>
          <p:cNvSpPr/>
          <p:nvPr/>
        </p:nvSpPr>
        <p:spPr>
          <a:xfrm>
            <a:off x="959553" y="1547371"/>
            <a:ext cx="10270366" cy="1938020"/>
          </a:xfrm>
          <a:prstGeom prst="rect">
            <a:avLst/>
          </a:prstGeom>
        </p:spPr>
        <p:txBody>
          <a:bodyPr wrap="square">
            <a:spAutoFit/>
          </a:bodyPr>
          <a:lstStyle/>
          <a:p>
            <a:pPr>
              <a:lnSpc>
                <a:spcPct val="150000"/>
              </a:lnSpc>
            </a:pPr>
            <a:r>
              <a:rPr altLang="zh-CN" dirty="0">
                <a:latin typeface="+mn-ea"/>
              </a:rPr>
              <a:t>根据国税总局2013年第12号公告，第二条第（三项）规定：在出口货物报关单上的申报日期和出口日期期间，若海关调整商品代码，导致出口货物报关单上的商品代码与调整后的商品代码不一致的，出口企业或其他单位应按照出口货物报关单上列明的商品代码申报退(免)税，并同时报送《海关出口商品代码、名称、退税率调整对应表》及电子数据。</a:t>
            </a:r>
            <a:endParaRPr altLang="zh-CN" dirty="0">
              <a:latin typeface="+mn-ea"/>
            </a:endParaRPr>
          </a:p>
        </p:txBody>
      </p:sp>
      <p:sp>
        <p:nvSpPr>
          <p:cNvPr id="4" name="圆角矩形 13"/>
          <p:cNvSpPr>
            <a:spLocks noChangeArrowheads="1"/>
          </p:cNvSpPr>
          <p:nvPr/>
        </p:nvSpPr>
        <p:spPr bwMode="auto">
          <a:xfrm>
            <a:off x="959652" y="4021917"/>
            <a:ext cx="10079545" cy="777184"/>
          </a:xfrm>
          <a:prstGeom prst="roundRect">
            <a:avLst>
              <a:gd name="adj" fmla="val 10620"/>
            </a:avLst>
          </a:prstGeom>
          <a:solidFill>
            <a:srgbClr val="DDDDDD"/>
          </a:solidFill>
          <a:ln w="6350">
            <a:solidFill>
              <a:srgbClr val="808080"/>
            </a:solidFill>
            <a:prstDash val="dash"/>
            <a:round/>
          </a:ln>
        </p:spPr>
        <p:txBody>
          <a:bodyPr wrap="square" anchor="ctr">
            <a:spAutoFit/>
          </a:bodyPr>
          <a:lstStyle/>
          <a:p>
            <a:pPr marL="285750" lvl="0" indent="-285750">
              <a:buFont typeface="Wingdings" panose="05000000000000000000" pitchFamily="2" charset="2"/>
              <a:buChar char="l"/>
            </a:pPr>
            <a:r>
              <a:rPr lang="zh-CN" altLang="zh-CN" sz="2135" b="1" dirty="0"/>
              <a:t>生产企业申报免抵退税时，若报送的《生产企业出口货物免、抵、退税申报明细表》中的离岸价与相应出口货物报关单上的离岸价不一致的，如何处理？</a:t>
            </a:r>
            <a:endParaRPr lang="zh-CN" altLang="zh-CN" sz="2135" b="1" dirty="0"/>
          </a:p>
        </p:txBody>
      </p:sp>
      <p:sp>
        <p:nvSpPr>
          <p:cNvPr id="5" name="矩形 4"/>
          <p:cNvSpPr/>
          <p:nvPr/>
        </p:nvSpPr>
        <p:spPr>
          <a:xfrm>
            <a:off x="1008448" y="5081781"/>
            <a:ext cx="10270366" cy="553085"/>
          </a:xfrm>
          <a:prstGeom prst="rect">
            <a:avLst/>
          </a:prstGeom>
        </p:spPr>
        <p:txBody>
          <a:bodyPr wrap="square">
            <a:spAutoFit/>
          </a:bodyPr>
          <a:lstStyle/>
          <a:p>
            <a:pPr>
              <a:lnSpc>
                <a:spcPct val="150000"/>
              </a:lnSpc>
            </a:pPr>
            <a:r>
              <a:rPr altLang="zh-CN" dirty="0">
                <a:latin typeface="+mn-ea"/>
              </a:rPr>
              <a:t>应按主管税务机关的要求填报《出口货物离岸价差异原因说明表》及电子数据。</a:t>
            </a:r>
            <a:endParaRPr altLang="zh-CN" dirty="0">
              <a:latin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linds(horizont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3"/>
          <p:cNvSpPr>
            <a:spLocks noChangeArrowheads="1"/>
          </p:cNvSpPr>
          <p:nvPr/>
        </p:nvSpPr>
        <p:spPr bwMode="auto">
          <a:xfrm>
            <a:off x="1055537" y="977088"/>
            <a:ext cx="10079545" cy="448262"/>
          </a:xfrm>
          <a:prstGeom prst="roundRect">
            <a:avLst>
              <a:gd name="adj" fmla="val 10620"/>
            </a:avLst>
          </a:prstGeom>
          <a:solidFill>
            <a:srgbClr val="DDDDDD"/>
          </a:solidFill>
          <a:ln w="6350">
            <a:solidFill>
              <a:srgbClr val="808080"/>
            </a:solidFill>
            <a:prstDash val="dash"/>
            <a:round/>
          </a:ln>
        </p:spPr>
        <p:txBody>
          <a:bodyPr wrap="square" anchor="ctr">
            <a:spAutoFit/>
          </a:bodyPr>
          <a:lstStyle/>
          <a:p>
            <a:pPr marL="285750" lvl="0" indent="-285750">
              <a:buFont typeface="Wingdings" panose="05000000000000000000" pitchFamily="2" charset="2"/>
              <a:buChar char="l"/>
            </a:pPr>
            <a:r>
              <a:rPr lang="zh-CN" altLang="zh-CN" sz="2135" b="1" dirty="0"/>
              <a:t>运入保税区的货物是否可以退税？</a:t>
            </a:r>
            <a:endParaRPr lang="zh-CN" altLang="zh-CN" sz="2135" b="1" dirty="0"/>
          </a:p>
        </p:txBody>
      </p:sp>
      <p:sp>
        <p:nvSpPr>
          <p:cNvPr id="3" name="矩形 2"/>
          <p:cNvSpPr/>
          <p:nvPr/>
        </p:nvSpPr>
        <p:spPr>
          <a:xfrm>
            <a:off x="1055438" y="1895986"/>
            <a:ext cx="10270366" cy="2861310"/>
          </a:xfrm>
          <a:prstGeom prst="rect">
            <a:avLst/>
          </a:prstGeom>
        </p:spPr>
        <p:txBody>
          <a:bodyPr wrap="square">
            <a:spAutoFit/>
          </a:bodyPr>
          <a:lstStyle/>
          <a:p>
            <a:pPr>
              <a:lnSpc>
                <a:spcPct val="150000"/>
              </a:lnSpc>
            </a:pPr>
            <a:r>
              <a:rPr altLang="zh-CN" dirty="0">
                <a:latin typeface="+mn-ea"/>
              </a:rPr>
              <a:t>如果属于出口企业销售给境外单位、个人，境外单位、个人将其存放在保税区内的仓储企业，离境时由仓储企业办理报关手续，海关在其全部离境后，签发进入保税区的出口货物报关单的，保税区外的生产企业和外贸企业申报退（免）税时，除分别提供《出口货物劳务增值税和消费税管理办法》第四、五条规定的资料外，还须提供仓储企业的出境货物备案清单。确定申报退（免）税期限的出口日期以最后一批出境货物备案清单上的出口日期为准。</a:t>
            </a:r>
            <a:endParaRPr altLang="zh-CN" dirty="0">
              <a:latin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3"/>
          <p:cNvSpPr>
            <a:spLocks noChangeArrowheads="1"/>
          </p:cNvSpPr>
          <p:nvPr/>
        </p:nvSpPr>
        <p:spPr bwMode="auto">
          <a:xfrm>
            <a:off x="1055537" y="977092"/>
            <a:ext cx="10079545" cy="448254"/>
          </a:xfrm>
          <a:prstGeom prst="roundRect">
            <a:avLst>
              <a:gd name="adj" fmla="val 10620"/>
            </a:avLst>
          </a:prstGeom>
          <a:solidFill>
            <a:srgbClr val="DDDDDD"/>
          </a:solidFill>
          <a:ln w="6350">
            <a:solidFill>
              <a:srgbClr val="808080"/>
            </a:solidFill>
            <a:prstDash val="dash"/>
            <a:round/>
          </a:ln>
        </p:spPr>
        <p:txBody>
          <a:bodyPr wrap="square" anchor="ctr">
            <a:spAutoFit/>
          </a:bodyPr>
          <a:lstStyle/>
          <a:p>
            <a:pPr marL="285750" lvl="0" indent="-285750">
              <a:buFont typeface="Wingdings" panose="05000000000000000000" pitchFamily="2" charset="2"/>
              <a:buChar char="l"/>
            </a:pPr>
            <a:r>
              <a:rPr lang="zh-CN" altLang="zh-CN" sz="2135" b="1" dirty="0"/>
              <a:t>出口货物未收汇或者部分收汇是否可以退税？</a:t>
            </a:r>
            <a:endParaRPr lang="zh-CN" altLang="zh-CN" sz="2135" b="1" dirty="0"/>
          </a:p>
        </p:txBody>
      </p:sp>
      <p:sp>
        <p:nvSpPr>
          <p:cNvPr id="3" name="矩形 2"/>
          <p:cNvSpPr/>
          <p:nvPr/>
        </p:nvSpPr>
        <p:spPr>
          <a:xfrm>
            <a:off x="1055438" y="1895986"/>
            <a:ext cx="10270366" cy="2861310"/>
          </a:xfrm>
          <a:prstGeom prst="rect">
            <a:avLst/>
          </a:prstGeom>
        </p:spPr>
        <p:txBody>
          <a:bodyPr wrap="square">
            <a:spAutoFit/>
          </a:bodyPr>
          <a:lstStyle/>
          <a:p>
            <a:pPr>
              <a:lnSpc>
                <a:spcPct val="150000"/>
              </a:lnSpc>
            </a:pPr>
            <a:r>
              <a:rPr altLang="zh-CN" dirty="0">
                <a:latin typeface="+mn-ea"/>
              </a:rPr>
              <a:t>根据《国家税务总局公告2013年第30号》规定，出口企业申报退(免)税的出口货物，须在退(免)税申报期截止之日内收汇，并按本公告的规定提供收汇资料;未在退(免)税申报期截止之日内收汇的出口货物，除本公告第五条所列不能收汇或不能在出口货物退(免)税申报期的截止之日内收汇的出口货物外，适用增值税免税政策。 </a:t>
            </a:r>
            <a:endParaRPr altLang="zh-CN" dirty="0">
              <a:latin typeface="+mn-ea"/>
            </a:endParaRPr>
          </a:p>
          <a:p>
            <a:pPr>
              <a:lnSpc>
                <a:spcPct val="150000"/>
              </a:lnSpc>
            </a:pPr>
            <a:r>
              <a:rPr altLang="zh-CN" dirty="0">
                <a:latin typeface="+mn-ea"/>
              </a:rPr>
              <a:t>出口企业日常应将银行结汇水单等出口收汇凭证，连同备案单证、每月申报的纸质资料一起按规定装订成册备查，形成存放目录。</a:t>
            </a:r>
            <a:endParaRPr altLang="zh-CN" dirty="0">
              <a:latin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灯片编号占位符 3"/>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alibri" panose="020F0502020204030204" pitchFamily="34" charset="0"/>
                <a:ea typeface="宋体" panose="02010600030101010101" pitchFamily="2" charset="-122"/>
              </a:defRPr>
            </a:lvl1pPr>
            <a:lvl2pPr marL="742950" indent="-285750">
              <a:defRPr sz="2000">
                <a:solidFill>
                  <a:schemeClr val="tx1"/>
                </a:solidFill>
                <a:latin typeface="Calibri" panose="020F0502020204030204" pitchFamily="34" charset="0"/>
                <a:ea typeface="宋体" panose="02010600030101010101" pitchFamily="2" charset="-122"/>
              </a:defRPr>
            </a:lvl2pPr>
            <a:lvl3pPr marL="1143000" indent="-228600">
              <a:defRPr sz="2000">
                <a:solidFill>
                  <a:schemeClr val="tx1"/>
                </a:solidFill>
                <a:latin typeface="Calibri" panose="020F0502020204030204" pitchFamily="34" charset="0"/>
                <a:ea typeface="宋体" panose="02010600030101010101" pitchFamily="2" charset="-122"/>
              </a:defRPr>
            </a:lvl3pPr>
            <a:lvl4pPr marL="1600200" indent="-228600">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marL="2513965" indent="-228600" defTabSz="1028065" eaLnBrk="0" fontAlgn="base" hangingPunct="0">
              <a:spcBef>
                <a:spcPct val="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6pPr>
            <a:lvl7pPr marL="2971165" indent="-228600" defTabSz="1028065" eaLnBrk="0" fontAlgn="base" hangingPunct="0">
              <a:spcBef>
                <a:spcPct val="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7pPr>
            <a:lvl8pPr marL="3428365" indent="-228600" defTabSz="1028065" eaLnBrk="0" fontAlgn="base" hangingPunct="0">
              <a:spcBef>
                <a:spcPct val="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8pPr>
            <a:lvl9pPr marL="3885565" indent="-228600" defTabSz="1028065" eaLnBrk="0" fontAlgn="base" hangingPunct="0">
              <a:spcBef>
                <a:spcPct val="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fld id="{2FDAECEA-AF58-46EF-AAD7-185552C885D7}" type="slidenum">
              <a:rPr lang="zh-CN" altLang="en-US" sz="1400">
                <a:solidFill>
                  <a:srgbClr val="898989"/>
                </a:solidFill>
              </a:rPr>
            </a:fld>
            <a:endParaRPr lang="zh-CN" altLang="en-US" sz="1800">
              <a:solidFill>
                <a:prstClr val="black"/>
              </a:solidFill>
            </a:endParaRPr>
          </a:p>
        </p:txBody>
      </p:sp>
      <p:sp>
        <p:nvSpPr>
          <p:cNvPr id="33795" name="TextBox 4"/>
          <p:cNvSpPr>
            <a:spLocks noChangeArrowheads="1"/>
          </p:cNvSpPr>
          <p:nvPr/>
        </p:nvSpPr>
        <p:spPr bwMode="auto">
          <a:xfrm>
            <a:off x="2270128" y="1449389"/>
            <a:ext cx="2684145" cy="2449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81232" tIns="40616" rIns="81232" bIns="40616">
            <a:spAutoFit/>
          </a:bodyPr>
          <a:lstStyle/>
          <a:p>
            <a:pPr eaLnBrk="1" hangingPunct="1"/>
            <a:r>
              <a:rPr lang="en-US" altLang="zh-CN" sz="15400">
                <a:solidFill>
                  <a:srgbClr val="00B0F0"/>
                </a:solidFill>
                <a:latin typeface="华文琥珀" panose="02010800040101010101" pitchFamily="2" charset="-122"/>
                <a:sym typeface="华文琥珀" panose="02010800040101010101" pitchFamily="2" charset="-122"/>
              </a:rPr>
              <a:t>[</a:t>
            </a:r>
            <a:r>
              <a:rPr lang="en-US" altLang="zh-CN" sz="15400">
                <a:solidFill>
                  <a:srgbClr val="00B0F0"/>
                </a:solidFill>
                <a:latin typeface="Arial Unicode MS" panose="020B0604020202020204" pitchFamily="34" charset="-122"/>
                <a:sym typeface="Arial Unicode MS" panose="020B0604020202020204" pitchFamily="34" charset="-122"/>
              </a:rPr>
              <a:t>3</a:t>
            </a:r>
            <a:r>
              <a:rPr lang="en-US" altLang="zh-CN" sz="15400">
                <a:solidFill>
                  <a:srgbClr val="00B0F0"/>
                </a:solidFill>
                <a:latin typeface="华文琥珀" panose="02010800040101010101" pitchFamily="2" charset="-122"/>
                <a:sym typeface="华文琥珀" panose="02010800040101010101" pitchFamily="2" charset="-122"/>
              </a:rPr>
              <a:t>]</a:t>
            </a:r>
            <a:endParaRPr lang="zh-CN" altLang="en-US" sz="15400">
              <a:solidFill>
                <a:srgbClr val="00B0F0"/>
              </a:solidFill>
              <a:latin typeface="华文琥珀" panose="02010800040101010101" pitchFamily="2" charset="-122"/>
              <a:sym typeface="华文琥珀" panose="02010800040101010101" pitchFamily="2" charset="-122"/>
            </a:endParaRPr>
          </a:p>
        </p:txBody>
      </p:sp>
      <p:sp>
        <p:nvSpPr>
          <p:cNvPr id="33796" name="矩形 4"/>
          <p:cNvSpPr>
            <a:spLocks noChangeArrowheads="1"/>
          </p:cNvSpPr>
          <p:nvPr/>
        </p:nvSpPr>
        <p:spPr bwMode="auto">
          <a:xfrm>
            <a:off x="4799013" y="2257426"/>
            <a:ext cx="6354762" cy="1557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232" tIns="40616" rIns="81232" bIns="40616">
            <a:spAutoFit/>
          </a:bodyPr>
          <a:lstStyle/>
          <a:p>
            <a:r>
              <a:rPr lang="zh-CN" altLang="en-US" sz="4800" b="1" dirty="0" smtClean="0">
                <a:solidFill>
                  <a:schemeClr val="accent6">
                    <a:lumMod val="75000"/>
                  </a:schemeClr>
                </a:solidFill>
                <a:sym typeface="+mn-ea"/>
              </a:rPr>
              <a:t>冲减、特殊报表填写规范</a:t>
            </a:r>
            <a:endParaRPr lang="en-US" sz="4800" b="1" dirty="0">
              <a:solidFill>
                <a:srgbClr val="7F7F7F"/>
              </a:solidFill>
              <a:latin typeface="宋体" panose="02010600030101010101" pitchFamily="2" charset="-122"/>
              <a:sym typeface="宋体" panose="02010600030101010101" pitchFamily="2" charset="-122"/>
            </a:endParaRPr>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6"/>
          <p:cNvSpPr>
            <a:spLocks noChangeArrowheads="1"/>
          </p:cNvSpPr>
          <p:nvPr/>
        </p:nvSpPr>
        <p:spPr bwMode="auto">
          <a:xfrm>
            <a:off x="0" y="837972"/>
            <a:ext cx="12190095" cy="5472845"/>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884" tIns="60942" rIns="121884" bIns="60942"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fontAlgn="base" hangingPunct="1">
              <a:spcBef>
                <a:spcPct val="0"/>
              </a:spcBef>
              <a:spcAft>
                <a:spcPct val="0"/>
              </a:spcAft>
              <a:buFont typeface="Arial" panose="020B0604020202020204" pitchFamily="34" charset="0"/>
              <a:buNone/>
            </a:pPr>
            <a:endParaRPr lang="zh-CN" altLang="en-US" sz="240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 name="TextBox 7"/>
          <p:cNvSpPr>
            <a:spLocks noChangeArrowheads="1"/>
          </p:cNvSpPr>
          <p:nvPr/>
        </p:nvSpPr>
        <p:spPr bwMode="auto">
          <a:xfrm>
            <a:off x="8" y="487929"/>
            <a:ext cx="4270766" cy="695325"/>
          </a:xfrm>
          <a:prstGeom prst="rect">
            <a:avLst/>
          </a:prstGeom>
          <a:solidFill>
            <a:srgbClr val="E36C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884" tIns="60942" rIns="121884" bIns="60942">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fontAlgn="base" hangingPunct="1">
              <a:spcBef>
                <a:spcPct val="0"/>
              </a:spcBef>
              <a:spcAft>
                <a:spcPct val="0"/>
              </a:spcAft>
              <a:buNone/>
              <a:defRPr/>
            </a:pPr>
            <a:endParaRPr lang="zh-CN" altLang="en-US" sz="3735" b="1" kern="0">
              <a:solidFill>
                <a:srgbClr val="FFFFFF"/>
              </a:solidFill>
              <a:ea typeface="微软雅黑" panose="020B0503020204020204" pitchFamily="34" charset="-122"/>
              <a:sym typeface="宋体" panose="02010600030101010101" pitchFamily="2" charset="-122"/>
            </a:endParaRPr>
          </a:p>
        </p:txBody>
      </p:sp>
      <p:sp>
        <p:nvSpPr>
          <p:cNvPr id="17" name="矩形 15"/>
          <p:cNvSpPr>
            <a:spLocks noChangeArrowheads="1"/>
          </p:cNvSpPr>
          <p:nvPr/>
        </p:nvSpPr>
        <p:spPr bwMode="auto">
          <a:xfrm>
            <a:off x="8" y="487929"/>
            <a:ext cx="4270766"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84" tIns="60942" rIns="121884" bIns="60942">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fontAlgn="base" hangingPunct="1">
              <a:spcBef>
                <a:spcPct val="0"/>
              </a:spcBef>
              <a:spcAft>
                <a:spcPct val="0"/>
              </a:spcAft>
              <a:buNone/>
              <a:defRPr/>
            </a:pPr>
            <a:r>
              <a:rPr lang="zh-CN" altLang="en-US" sz="3735" b="1" kern="0" dirty="0">
                <a:solidFill>
                  <a:srgbClr val="FFFFFF"/>
                </a:solidFill>
                <a:ea typeface="微软雅黑" panose="020B0503020204020204" pitchFamily="34" charset="-122"/>
              </a:rPr>
              <a:t>税友的资质与荣誉 </a:t>
            </a:r>
            <a:endParaRPr lang="zh-CN" altLang="en-US" sz="3735" b="1" kern="0" dirty="0">
              <a:solidFill>
                <a:srgbClr val="FFFFFF"/>
              </a:solidFill>
              <a:ea typeface="微软雅黑" panose="020B0503020204020204" pitchFamily="34" charset="-122"/>
            </a:endParaRPr>
          </a:p>
        </p:txBody>
      </p:sp>
      <p:sp>
        <p:nvSpPr>
          <p:cNvPr id="4" name="Oval 2"/>
          <p:cNvSpPr>
            <a:spLocks noChangeArrowheads="1"/>
          </p:cNvSpPr>
          <p:nvPr/>
        </p:nvSpPr>
        <p:spPr bwMode="auto">
          <a:xfrm>
            <a:off x="3772500" y="5781777"/>
            <a:ext cx="4469702" cy="431733"/>
          </a:xfrm>
          <a:prstGeom prst="ellipse">
            <a:avLst/>
          </a:prstGeom>
          <a:gradFill rotWithShape="1">
            <a:gsLst>
              <a:gs pos="0">
                <a:srgbClr val="000000">
                  <a:alpha val="50000"/>
                </a:srgbClr>
              </a:gs>
              <a:gs pos="100000">
                <a:srgbClr val="445E7A">
                  <a:alpha val="0"/>
                </a:srgbClr>
              </a:gs>
            </a:gsLst>
            <a:path path="shape">
              <a:fillToRect l="50000" t="50000" r="50000" b="50000"/>
            </a:path>
          </a:gradFill>
          <a:ln>
            <a:noFill/>
          </a:ln>
          <a:effectLst/>
          <a:extLst>
            <a:ext uri="{91240B29-F687-4F45-9708-019B960494DF}">
              <a14:hiddenLine xmlns:a14="http://schemas.microsoft.com/office/drawing/2010/main" w="9525">
                <a:solidFill>
                  <a:srgbClr val="FFFFFF"/>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ea typeface="微软雅黑" panose="020B0503020204020204" pitchFamily="34" charset="-122"/>
            </a:endParaRPr>
          </a:p>
        </p:txBody>
      </p:sp>
      <p:sp>
        <p:nvSpPr>
          <p:cNvPr id="5" name="Freeform 4"/>
          <p:cNvSpPr>
            <a:spLocks noEditPoints="1"/>
          </p:cNvSpPr>
          <p:nvPr/>
        </p:nvSpPr>
        <p:spPr bwMode="auto">
          <a:xfrm>
            <a:off x="4443379" y="2905676"/>
            <a:ext cx="3081385" cy="2850705"/>
          </a:xfrm>
          <a:custGeom>
            <a:avLst/>
            <a:gdLst>
              <a:gd name="T0" fmla="*/ 1505 w 369"/>
              <a:gd name="T1" fmla="*/ 762 h 395"/>
              <a:gd name="T2" fmla="*/ 1346 w 369"/>
              <a:gd name="T3" fmla="*/ 648 h 395"/>
              <a:gd name="T4" fmla="*/ 1472 w 369"/>
              <a:gd name="T5" fmla="*/ 477 h 395"/>
              <a:gd name="T6" fmla="*/ 1285 w 369"/>
              <a:gd name="T7" fmla="*/ 428 h 395"/>
              <a:gd name="T8" fmla="*/ 1350 w 369"/>
              <a:gd name="T9" fmla="*/ 236 h 395"/>
              <a:gd name="T10" fmla="*/ 1158 w 369"/>
              <a:gd name="T11" fmla="*/ 261 h 395"/>
              <a:gd name="T12" fmla="*/ 1154 w 369"/>
              <a:gd name="T13" fmla="*/ 73 h 395"/>
              <a:gd name="T14" fmla="*/ 983 w 369"/>
              <a:gd name="T15" fmla="*/ 159 h 395"/>
              <a:gd name="T16" fmla="*/ 918 w 369"/>
              <a:gd name="T17" fmla="*/ 0 h 395"/>
              <a:gd name="T18" fmla="*/ 779 w 369"/>
              <a:gd name="T19" fmla="*/ 135 h 395"/>
              <a:gd name="T20" fmla="*/ 669 w 369"/>
              <a:gd name="T21" fmla="*/ 16 h 395"/>
              <a:gd name="T22" fmla="*/ 579 w 369"/>
              <a:gd name="T23" fmla="*/ 183 h 395"/>
              <a:gd name="T24" fmla="*/ 436 w 369"/>
              <a:gd name="T25" fmla="*/ 118 h 395"/>
              <a:gd name="T26" fmla="*/ 396 w 369"/>
              <a:gd name="T27" fmla="*/ 293 h 395"/>
              <a:gd name="T28" fmla="*/ 237 w 369"/>
              <a:gd name="T29" fmla="*/ 289 h 395"/>
              <a:gd name="T30" fmla="*/ 253 w 369"/>
              <a:gd name="T31" fmla="*/ 457 h 395"/>
              <a:gd name="T32" fmla="*/ 90 w 369"/>
              <a:gd name="T33" fmla="*/ 514 h 395"/>
              <a:gd name="T34" fmla="*/ 159 w 369"/>
              <a:gd name="T35" fmla="*/ 656 h 395"/>
              <a:gd name="T36" fmla="*/ 8 w 369"/>
              <a:gd name="T37" fmla="*/ 766 h 395"/>
              <a:gd name="T38" fmla="*/ 126 w 369"/>
              <a:gd name="T39" fmla="*/ 872 h 395"/>
              <a:gd name="T40" fmla="*/ 8 w 369"/>
              <a:gd name="T41" fmla="*/ 1031 h 395"/>
              <a:gd name="T42" fmla="*/ 159 w 369"/>
              <a:gd name="T43" fmla="*/ 1084 h 395"/>
              <a:gd name="T44" fmla="*/ 94 w 369"/>
              <a:gd name="T45" fmla="*/ 1272 h 395"/>
              <a:gd name="T46" fmla="*/ 261 w 369"/>
              <a:gd name="T47" fmla="*/ 1264 h 395"/>
              <a:gd name="T48" fmla="*/ 253 w 369"/>
              <a:gd name="T49" fmla="*/ 1467 h 395"/>
              <a:gd name="T50" fmla="*/ 424 w 369"/>
              <a:gd name="T51" fmla="*/ 1390 h 395"/>
              <a:gd name="T52" fmla="*/ 481 w 369"/>
              <a:gd name="T53" fmla="*/ 1586 h 395"/>
              <a:gd name="T54" fmla="*/ 628 w 369"/>
              <a:gd name="T55" fmla="*/ 1447 h 395"/>
              <a:gd name="T56" fmla="*/ 750 w 369"/>
              <a:gd name="T57" fmla="*/ 1606 h 395"/>
              <a:gd name="T58" fmla="*/ 852 w 369"/>
              <a:gd name="T59" fmla="*/ 1418 h 395"/>
              <a:gd name="T60" fmla="*/ 1024 w 369"/>
              <a:gd name="T61" fmla="*/ 1516 h 395"/>
              <a:gd name="T62" fmla="*/ 1060 w 369"/>
              <a:gd name="T63" fmla="*/ 1300 h 395"/>
              <a:gd name="T64" fmla="*/ 1264 w 369"/>
              <a:gd name="T65" fmla="*/ 1325 h 395"/>
              <a:gd name="T66" fmla="*/ 1228 w 369"/>
              <a:gd name="T67" fmla="*/ 1117 h 395"/>
              <a:gd name="T68" fmla="*/ 1432 w 369"/>
              <a:gd name="T69" fmla="*/ 1060 h 395"/>
              <a:gd name="T70" fmla="*/ 1330 w 369"/>
              <a:gd name="T71" fmla="*/ 889 h 395"/>
              <a:gd name="T72" fmla="*/ 865 w 369"/>
              <a:gd name="T73" fmla="*/ 868 h 395"/>
              <a:gd name="T74" fmla="*/ 587 w 369"/>
              <a:gd name="T75" fmla="*/ 697 h 395"/>
              <a:gd name="T76" fmla="*/ 865 w 369"/>
              <a:gd name="T77" fmla="*/ 868 h 39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69" h="395">
                <a:moveTo>
                  <a:pt x="365" y="216"/>
                </a:moveTo>
                <a:cubicBezTo>
                  <a:pt x="369" y="187"/>
                  <a:pt x="369" y="187"/>
                  <a:pt x="369" y="187"/>
                </a:cubicBezTo>
                <a:cubicBezTo>
                  <a:pt x="331" y="180"/>
                  <a:pt x="331" y="180"/>
                  <a:pt x="331" y="180"/>
                </a:cubicBezTo>
                <a:cubicBezTo>
                  <a:pt x="330" y="159"/>
                  <a:pt x="330" y="159"/>
                  <a:pt x="330" y="159"/>
                </a:cubicBezTo>
                <a:cubicBezTo>
                  <a:pt x="367" y="143"/>
                  <a:pt x="367" y="143"/>
                  <a:pt x="367" y="143"/>
                </a:cubicBezTo>
                <a:cubicBezTo>
                  <a:pt x="361" y="117"/>
                  <a:pt x="361" y="117"/>
                  <a:pt x="361" y="117"/>
                </a:cubicBezTo>
                <a:cubicBezTo>
                  <a:pt x="323" y="124"/>
                  <a:pt x="323" y="124"/>
                  <a:pt x="323" y="124"/>
                </a:cubicBezTo>
                <a:cubicBezTo>
                  <a:pt x="315" y="105"/>
                  <a:pt x="315" y="105"/>
                  <a:pt x="315" y="105"/>
                </a:cubicBezTo>
                <a:cubicBezTo>
                  <a:pt x="345" y="79"/>
                  <a:pt x="345" y="79"/>
                  <a:pt x="345" y="79"/>
                </a:cubicBezTo>
                <a:cubicBezTo>
                  <a:pt x="331" y="58"/>
                  <a:pt x="331" y="58"/>
                  <a:pt x="331" y="58"/>
                </a:cubicBezTo>
                <a:cubicBezTo>
                  <a:pt x="297" y="77"/>
                  <a:pt x="297" y="77"/>
                  <a:pt x="297" y="77"/>
                </a:cubicBezTo>
                <a:cubicBezTo>
                  <a:pt x="284" y="64"/>
                  <a:pt x="284" y="64"/>
                  <a:pt x="284" y="64"/>
                </a:cubicBezTo>
                <a:cubicBezTo>
                  <a:pt x="303" y="31"/>
                  <a:pt x="303" y="31"/>
                  <a:pt x="303" y="31"/>
                </a:cubicBezTo>
                <a:cubicBezTo>
                  <a:pt x="283" y="18"/>
                  <a:pt x="283" y="18"/>
                  <a:pt x="283" y="18"/>
                </a:cubicBezTo>
                <a:cubicBezTo>
                  <a:pt x="257" y="46"/>
                  <a:pt x="257" y="46"/>
                  <a:pt x="257" y="46"/>
                </a:cubicBezTo>
                <a:cubicBezTo>
                  <a:pt x="241" y="39"/>
                  <a:pt x="241" y="39"/>
                  <a:pt x="241" y="39"/>
                </a:cubicBezTo>
                <a:cubicBezTo>
                  <a:pt x="248" y="4"/>
                  <a:pt x="248" y="4"/>
                  <a:pt x="248" y="4"/>
                </a:cubicBezTo>
                <a:cubicBezTo>
                  <a:pt x="225" y="0"/>
                  <a:pt x="225" y="0"/>
                  <a:pt x="225" y="0"/>
                </a:cubicBezTo>
                <a:cubicBezTo>
                  <a:pt x="210" y="33"/>
                  <a:pt x="210" y="33"/>
                  <a:pt x="210" y="33"/>
                </a:cubicBezTo>
                <a:cubicBezTo>
                  <a:pt x="191" y="33"/>
                  <a:pt x="191" y="33"/>
                  <a:pt x="191" y="33"/>
                </a:cubicBezTo>
                <a:cubicBezTo>
                  <a:pt x="188" y="0"/>
                  <a:pt x="188" y="0"/>
                  <a:pt x="188" y="0"/>
                </a:cubicBezTo>
                <a:cubicBezTo>
                  <a:pt x="164" y="4"/>
                  <a:pt x="164" y="4"/>
                  <a:pt x="164" y="4"/>
                </a:cubicBezTo>
                <a:cubicBezTo>
                  <a:pt x="160" y="38"/>
                  <a:pt x="160" y="38"/>
                  <a:pt x="160" y="38"/>
                </a:cubicBezTo>
                <a:cubicBezTo>
                  <a:pt x="142" y="45"/>
                  <a:pt x="142" y="45"/>
                  <a:pt x="142" y="45"/>
                </a:cubicBezTo>
                <a:cubicBezTo>
                  <a:pt x="128" y="17"/>
                  <a:pt x="128" y="17"/>
                  <a:pt x="128" y="17"/>
                </a:cubicBezTo>
                <a:cubicBezTo>
                  <a:pt x="107" y="29"/>
                  <a:pt x="107" y="29"/>
                  <a:pt x="107" y="29"/>
                </a:cubicBezTo>
                <a:cubicBezTo>
                  <a:pt x="113" y="60"/>
                  <a:pt x="113" y="60"/>
                  <a:pt x="113" y="60"/>
                </a:cubicBezTo>
                <a:cubicBezTo>
                  <a:pt x="97" y="72"/>
                  <a:pt x="97" y="72"/>
                  <a:pt x="97" y="72"/>
                </a:cubicBezTo>
                <a:cubicBezTo>
                  <a:pt x="75" y="53"/>
                  <a:pt x="75" y="53"/>
                  <a:pt x="75" y="53"/>
                </a:cubicBezTo>
                <a:cubicBezTo>
                  <a:pt x="58" y="71"/>
                  <a:pt x="58" y="71"/>
                  <a:pt x="58" y="71"/>
                </a:cubicBezTo>
                <a:cubicBezTo>
                  <a:pt x="73" y="96"/>
                  <a:pt x="73" y="96"/>
                  <a:pt x="73" y="96"/>
                </a:cubicBezTo>
                <a:cubicBezTo>
                  <a:pt x="62" y="112"/>
                  <a:pt x="62" y="112"/>
                  <a:pt x="62" y="112"/>
                </a:cubicBezTo>
                <a:cubicBezTo>
                  <a:pt x="34" y="103"/>
                  <a:pt x="34" y="103"/>
                  <a:pt x="34" y="103"/>
                </a:cubicBezTo>
                <a:cubicBezTo>
                  <a:pt x="22" y="126"/>
                  <a:pt x="22" y="126"/>
                  <a:pt x="22" y="126"/>
                </a:cubicBezTo>
                <a:cubicBezTo>
                  <a:pt x="45" y="143"/>
                  <a:pt x="45" y="143"/>
                  <a:pt x="45" y="143"/>
                </a:cubicBezTo>
                <a:cubicBezTo>
                  <a:pt x="39" y="161"/>
                  <a:pt x="39" y="161"/>
                  <a:pt x="39" y="161"/>
                </a:cubicBezTo>
                <a:cubicBezTo>
                  <a:pt x="8" y="164"/>
                  <a:pt x="8" y="164"/>
                  <a:pt x="8" y="164"/>
                </a:cubicBezTo>
                <a:cubicBezTo>
                  <a:pt x="2" y="188"/>
                  <a:pt x="2" y="188"/>
                  <a:pt x="2" y="188"/>
                </a:cubicBezTo>
                <a:cubicBezTo>
                  <a:pt x="32" y="195"/>
                  <a:pt x="32" y="195"/>
                  <a:pt x="32" y="195"/>
                </a:cubicBezTo>
                <a:cubicBezTo>
                  <a:pt x="31" y="214"/>
                  <a:pt x="31" y="214"/>
                  <a:pt x="31" y="214"/>
                </a:cubicBezTo>
                <a:cubicBezTo>
                  <a:pt x="0" y="228"/>
                  <a:pt x="0" y="228"/>
                  <a:pt x="0" y="228"/>
                </a:cubicBezTo>
                <a:cubicBezTo>
                  <a:pt x="2" y="253"/>
                  <a:pt x="2" y="253"/>
                  <a:pt x="2" y="253"/>
                </a:cubicBezTo>
                <a:cubicBezTo>
                  <a:pt x="34" y="248"/>
                  <a:pt x="34" y="248"/>
                  <a:pt x="34" y="248"/>
                </a:cubicBezTo>
                <a:cubicBezTo>
                  <a:pt x="39" y="266"/>
                  <a:pt x="39" y="266"/>
                  <a:pt x="39" y="266"/>
                </a:cubicBezTo>
                <a:cubicBezTo>
                  <a:pt x="12" y="290"/>
                  <a:pt x="12" y="290"/>
                  <a:pt x="12" y="290"/>
                </a:cubicBezTo>
                <a:cubicBezTo>
                  <a:pt x="23" y="312"/>
                  <a:pt x="23" y="312"/>
                  <a:pt x="23" y="312"/>
                </a:cubicBezTo>
                <a:cubicBezTo>
                  <a:pt x="53" y="295"/>
                  <a:pt x="53" y="295"/>
                  <a:pt x="53" y="295"/>
                </a:cubicBezTo>
                <a:cubicBezTo>
                  <a:pt x="64" y="310"/>
                  <a:pt x="64" y="310"/>
                  <a:pt x="64" y="310"/>
                </a:cubicBezTo>
                <a:cubicBezTo>
                  <a:pt x="45" y="344"/>
                  <a:pt x="45" y="344"/>
                  <a:pt x="45" y="344"/>
                </a:cubicBezTo>
                <a:cubicBezTo>
                  <a:pt x="62" y="360"/>
                  <a:pt x="62" y="360"/>
                  <a:pt x="62" y="360"/>
                </a:cubicBezTo>
                <a:cubicBezTo>
                  <a:pt x="88" y="332"/>
                  <a:pt x="88" y="332"/>
                  <a:pt x="88" y="332"/>
                </a:cubicBezTo>
                <a:cubicBezTo>
                  <a:pt x="104" y="341"/>
                  <a:pt x="104" y="341"/>
                  <a:pt x="104" y="341"/>
                </a:cubicBezTo>
                <a:cubicBezTo>
                  <a:pt x="95" y="381"/>
                  <a:pt x="95" y="381"/>
                  <a:pt x="95" y="381"/>
                </a:cubicBezTo>
                <a:cubicBezTo>
                  <a:pt x="118" y="389"/>
                  <a:pt x="118" y="389"/>
                  <a:pt x="118" y="389"/>
                </a:cubicBezTo>
                <a:cubicBezTo>
                  <a:pt x="135" y="352"/>
                  <a:pt x="135" y="352"/>
                  <a:pt x="135" y="352"/>
                </a:cubicBezTo>
                <a:cubicBezTo>
                  <a:pt x="154" y="355"/>
                  <a:pt x="154" y="355"/>
                  <a:pt x="154" y="355"/>
                </a:cubicBezTo>
                <a:cubicBezTo>
                  <a:pt x="158" y="395"/>
                  <a:pt x="158" y="395"/>
                  <a:pt x="158" y="395"/>
                </a:cubicBezTo>
                <a:cubicBezTo>
                  <a:pt x="184" y="394"/>
                  <a:pt x="184" y="394"/>
                  <a:pt x="184" y="394"/>
                </a:cubicBezTo>
                <a:cubicBezTo>
                  <a:pt x="189" y="353"/>
                  <a:pt x="189" y="353"/>
                  <a:pt x="189" y="353"/>
                </a:cubicBezTo>
                <a:cubicBezTo>
                  <a:pt x="209" y="348"/>
                  <a:pt x="209" y="348"/>
                  <a:pt x="209" y="348"/>
                </a:cubicBezTo>
                <a:cubicBezTo>
                  <a:pt x="226" y="383"/>
                  <a:pt x="226" y="383"/>
                  <a:pt x="226" y="383"/>
                </a:cubicBezTo>
                <a:cubicBezTo>
                  <a:pt x="251" y="372"/>
                  <a:pt x="251" y="372"/>
                  <a:pt x="251" y="372"/>
                </a:cubicBezTo>
                <a:cubicBezTo>
                  <a:pt x="242" y="332"/>
                  <a:pt x="242" y="332"/>
                  <a:pt x="242" y="332"/>
                </a:cubicBezTo>
                <a:cubicBezTo>
                  <a:pt x="260" y="319"/>
                  <a:pt x="260" y="319"/>
                  <a:pt x="260" y="319"/>
                </a:cubicBezTo>
                <a:cubicBezTo>
                  <a:pt x="289" y="346"/>
                  <a:pt x="289" y="346"/>
                  <a:pt x="289" y="346"/>
                </a:cubicBezTo>
                <a:cubicBezTo>
                  <a:pt x="310" y="325"/>
                  <a:pt x="310" y="325"/>
                  <a:pt x="310" y="325"/>
                </a:cubicBezTo>
                <a:cubicBezTo>
                  <a:pt x="288" y="292"/>
                  <a:pt x="288" y="292"/>
                  <a:pt x="288" y="292"/>
                </a:cubicBezTo>
                <a:cubicBezTo>
                  <a:pt x="301" y="274"/>
                  <a:pt x="301" y="274"/>
                  <a:pt x="301" y="274"/>
                </a:cubicBezTo>
                <a:cubicBezTo>
                  <a:pt x="338" y="287"/>
                  <a:pt x="338" y="287"/>
                  <a:pt x="338" y="287"/>
                </a:cubicBezTo>
                <a:cubicBezTo>
                  <a:pt x="351" y="260"/>
                  <a:pt x="351" y="260"/>
                  <a:pt x="351" y="260"/>
                </a:cubicBezTo>
                <a:cubicBezTo>
                  <a:pt x="319" y="239"/>
                  <a:pt x="319" y="239"/>
                  <a:pt x="319" y="239"/>
                </a:cubicBezTo>
                <a:cubicBezTo>
                  <a:pt x="326" y="218"/>
                  <a:pt x="326" y="218"/>
                  <a:pt x="326" y="218"/>
                </a:cubicBezTo>
                <a:lnTo>
                  <a:pt x="365" y="216"/>
                </a:lnTo>
                <a:close/>
                <a:moveTo>
                  <a:pt x="212" y="213"/>
                </a:moveTo>
                <a:cubicBezTo>
                  <a:pt x="199" y="234"/>
                  <a:pt x="173" y="243"/>
                  <a:pt x="154" y="231"/>
                </a:cubicBezTo>
                <a:cubicBezTo>
                  <a:pt x="135" y="220"/>
                  <a:pt x="131" y="193"/>
                  <a:pt x="144" y="171"/>
                </a:cubicBezTo>
                <a:cubicBezTo>
                  <a:pt x="157" y="149"/>
                  <a:pt x="183" y="141"/>
                  <a:pt x="202" y="153"/>
                </a:cubicBezTo>
                <a:cubicBezTo>
                  <a:pt x="221" y="164"/>
                  <a:pt x="225" y="191"/>
                  <a:pt x="212" y="213"/>
                </a:cubicBezTo>
                <a:close/>
              </a:path>
            </a:pathLst>
          </a:custGeom>
          <a:solidFill>
            <a:srgbClr val="0070C0"/>
          </a:solidFill>
          <a:ln w="9525">
            <a:noFill/>
            <a:round/>
          </a:ln>
          <a:effectLst/>
          <a:scene3d>
            <a:camera prst="legacyObliqueBottomRight"/>
            <a:lightRig rig="legacyFlat3" dir="t"/>
          </a:scene3d>
          <a:sp3d extrusionH="227000" prstMaterial="legacyMatte">
            <a:bevelT w="13500" h="13500" prst="angle"/>
            <a:bevelB w="13500" h="13500" prst="angle"/>
            <a:extrusionClr>
              <a:schemeClr val="accent2">
                <a:lumMod val="50000"/>
              </a:schemeClr>
            </a:extrusionClr>
          </a:sp3d>
        </p:spPr>
        <p:txBody>
          <a:bodyPr>
            <a:flatTx/>
          </a:bodyPr>
          <a:lstStyle/>
          <a:p>
            <a:endParaRPr lang="zh-CN" altLang="en-US" sz="2665"/>
          </a:p>
        </p:txBody>
      </p:sp>
      <p:sp>
        <p:nvSpPr>
          <p:cNvPr id="6" name="Freeform 5"/>
          <p:cNvSpPr>
            <a:spLocks noEditPoints="1"/>
          </p:cNvSpPr>
          <p:nvPr/>
        </p:nvSpPr>
        <p:spPr bwMode="auto">
          <a:xfrm>
            <a:off x="3366163" y="2554364"/>
            <a:ext cx="1424295" cy="1337524"/>
          </a:xfrm>
          <a:custGeom>
            <a:avLst/>
            <a:gdLst>
              <a:gd name="T0" fmla="*/ 595 w 171"/>
              <a:gd name="T1" fmla="*/ 338 h 185"/>
              <a:gd name="T2" fmla="*/ 697 w 171"/>
              <a:gd name="T3" fmla="*/ 285 h 185"/>
              <a:gd name="T4" fmla="*/ 685 w 171"/>
              <a:gd name="T5" fmla="*/ 196 h 185"/>
              <a:gd name="T6" fmla="*/ 579 w 171"/>
              <a:gd name="T7" fmla="*/ 220 h 185"/>
              <a:gd name="T8" fmla="*/ 550 w 171"/>
              <a:gd name="T9" fmla="*/ 171 h 185"/>
              <a:gd name="T10" fmla="*/ 607 w 171"/>
              <a:gd name="T11" fmla="*/ 69 h 185"/>
              <a:gd name="T12" fmla="*/ 542 w 171"/>
              <a:gd name="T13" fmla="*/ 24 h 185"/>
              <a:gd name="T14" fmla="*/ 465 w 171"/>
              <a:gd name="T15" fmla="*/ 110 h 185"/>
              <a:gd name="T16" fmla="*/ 408 w 171"/>
              <a:gd name="T17" fmla="*/ 102 h 185"/>
              <a:gd name="T18" fmla="*/ 399 w 171"/>
              <a:gd name="T19" fmla="*/ 0 h 185"/>
              <a:gd name="T20" fmla="*/ 314 w 171"/>
              <a:gd name="T21" fmla="*/ 20 h 185"/>
              <a:gd name="T22" fmla="*/ 293 w 171"/>
              <a:gd name="T23" fmla="*/ 122 h 185"/>
              <a:gd name="T24" fmla="*/ 236 w 171"/>
              <a:gd name="T25" fmla="*/ 159 h 185"/>
              <a:gd name="T26" fmla="*/ 171 w 171"/>
              <a:gd name="T27" fmla="*/ 102 h 185"/>
              <a:gd name="T28" fmla="*/ 106 w 171"/>
              <a:gd name="T29" fmla="*/ 171 h 185"/>
              <a:gd name="T30" fmla="*/ 147 w 171"/>
              <a:gd name="T31" fmla="*/ 249 h 185"/>
              <a:gd name="T32" fmla="*/ 114 w 171"/>
              <a:gd name="T33" fmla="*/ 310 h 185"/>
              <a:gd name="T34" fmla="*/ 20 w 171"/>
              <a:gd name="T35" fmla="*/ 326 h 185"/>
              <a:gd name="T36" fmla="*/ 0 w 171"/>
              <a:gd name="T37" fmla="*/ 416 h 185"/>
              <a:gd name="T38" fmla="*/ 86 w 171"/>
              <a:gd name="T39" fmla="*/ 432 h 185"/>
              <a:gd name="T40" fmla="*/ 94 w 171"/>
              <a:gd name="T41" fmla="*/ 493 h 185"/>
              <a:gd name="T42" fmla="*/ 12 w 171"/>
              <a:gd name="T43" fmla="*/ 571 h 185"/>
              <a:gd name="T44" fmla="*/ 45 w 171"/>
              <a:gd name="T45" fmla="*/ 644 h 185"/>
              <a:gd name="T46" fmla="*/ 143 w 171"/>
              <a:gd name="T47" fmla="*/ 587 h 185"/>
              <a:gd name="T48" fmla="*/ 183 w 171"/>
              <a:gd name="T49" fmla="*/ 624 h 185"/>
              <a:gd name="T50" fmla="*/ 155 w 171"/>
              <a:gd name="T51" fmla="*/ 738 h 185"/>
              <a:gd name="T52" fmla="*/ 236 w 171"/>
              <a:gd name="T53" fmla="*/ 754 h 185"/>
              <a:gd name="T54" fmla="*/ 289 w 171"/>
              <a:gd name="T55" fmla="*/ 648 h 185"/>
              <a:gd name="T56" fmla="*/ 351 w 171"/>
              <a:gd name="T57" fmla="*/ 640 h 185"/>
              <a:gd name="T58" fmla="*/ 395 w 171"/>
              <a:gd name="T59" fmla="*/ 730 h 185"/>
              <a:gd name="T60" fmla="*/ 481 w 171"/>
              <a:gd name="T61" fmla="*/ 685 h 185"/>
              <a:gd name="T62" fmla="*/ 465 w 171"/>
              <a:gd name="T63" fmla="*/ 579 h 185"/>
              <a:gd name="T64" fmla="*/ 518 w 171"/>
              <a:gd name="T65" fmla="*/ 526 h 185"/>
              <a:gd name="T66" fmla="*/ 611 w 171"/>
              <a:gd name="T67" fmla="*/ 550 h 185"/>
              <a:gd name="T68" fmla="*/ 660 w 171"/>
              <a:gd name="T69" fmla="*/ 461 h 185"/>
              <a:gd name="T70" fmla="*/ 579 w 171"/>
              <a:gd name="T71" fmla="*/ 408 h 185"/>
              <a:gd name="T72" fmla="*/ 595 w 171"/>
              <a:gd name="T73" fmla="*/ 338 h 185"/>
              <a:gd name="T74" fmla="*/ 391 w 171"/>
              <a:gd name="T75" fmla="*/ 408 h 185"/>
              <a:gd name="T76" fmla="*/ 281 w 171"/>
              <a:gd name="T77" fmla="*/ 440 h 185"/>
              <a:gd name="T78" fmla="*/ 261 w 171"/>
              <a:gd name="T79" fmla="*/ 326 h 185"/>
              <a:gd name="T80" fmla="*/ 375 w 171"/>
              <a:gd name="T81" fmla="*/ 289 h 185"/>
              <a:gd name="T82" fmla="*/ 391 w 171"/>
              <a:gd name="T83" fmla="*/ 408 h 1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71" h="185">
                <a:moveTo>
                  <a:pt x="146" y="83"/>
                </a:moveTo>
                <a:cubicBezTo>
                  <a:pt x="171" y="70"/>
                  <a:pt x="171" y="70"/>
                  <a:pt x="171" y="70"/>
                </a:cubicBezTo>
                <a:cubicBezTo>
                  <a:pt x="168" y="48"/>
                  <a:pt x="168" y="48"/>
                  <a:pt x="168" y="48"/>
                </a:cubicBezTo>
                <a:cubicBezTo>
                  <a:pt x="142" y="54"/>
                  <a:pt x="142" y="54"/>
                  <a:pt x="142" y="54"/>
                </a:cubicBezTo>
                <a:cubicBezTo>
                  <a:pt x="135" y="42"/>
                  <a:pt x="135" y="42"/>
                  <a:pt x="135" y="42"/>
                </a:cubicBezTo>
                <a:cubicBezTo>
                  <a:pt x="149" y="17"/>
                  <a:pt x="149" y="17"/>
                  <a:pt x="149" y="17"/>
                </a:cubicBezTo>
                <a:cubicBezTo>
                  <a:pt x="133" y="6"/>
                  <a:pt x="133" y="6"/>
                  <a:pt x="133" y="6"/>
                </a:cubicBezTo>
                <a:cubicBezTo>
                  <a:pt x="114" y="27"/>
                  <a:pt x="114" y="27"/>
                  <a:pt x="114" y="27"/>
                </a:cubicBezTo>
                <a:cubicBezTo>
                  <a:pt x="100" y="25"/>
                  <a:pt x="100" y="25"/>
                  <a:pt x="100" y="25"/>
                </a:cubicBezTo>
                <a:cubicBezTo>
                  <a:pt x="98" y="0"/>
                  <a:pt x="98" y="0"/>
                  <a:pt x="98" y="0"/>
                </a:cubicBezTo>
                <a:cubicBezTo>
                  <a:pt x="77" y="5"/>
                  <a:pt x="77" y="5"/>
                  <a:pt x="77" y="5"/>
                </a:cubicBezTo>
                <a:cubicBezTo>
                  <a:pt x="72" y="30"/>
                  <a:pt x="72" y="30"/>
                  <a:pt x="72" y="30"/>
                </a:cubicBezTo>
                <a:cubicBezTo>
                  <a:pt x="58" y="39"/>
                  <a:pt x="58" y="39"/>
                  <a:pt x="58" y="39"/>
                </a:cubicBezTo>
                <a:cubicBezTo>
                  <a:pt x="42" y="25"/>
                  <a:pt x="42" y="25"/>
                  <a:pt x="42" y="25"/>
                </a:cubicBezTo>
                <a:cubicBezTo>
                  <a:pt x="26" y="42"/>
                  <a:pt x="26" y="42"/>
                  <a:pt x="26" y="42"/>
                </a:cubicBezTo>
                <a:cubicBezTo>
                  <a:pt x="36" y="61"/>
                  <a:pt x="36" y="61"/>
                  <a:pt x="36" y="61"/>
                </a:cubicBezTo>
                <a:cubicBezTo>
                  <a:pt x="28" y="76"/>
                  <a:pt x="28" y="76"/>
                  <a:pt x="28" y="76"/>
                </a:cubicBezTo>
                <a:cubicBezTo>
                  <a:pt x="5" y="80"/>
                  <a:pt x="5" y="80"/>
                  <a:pt x="5" y="80"/>
                </a:cubicBezTo>
                <a:cubicBezTo>
                  <a:pt x="0" y="102"/>
                  <a:pt x="0" y="102"/>
                  <a:pt x="0" y="102"/>
                </a:cubicBezTo>
                <a:cubicBezTo>
                  <a:pt x="21" y="106"/>
                  <a:pt x="21" y="106"/>
                  <a:pt x="21" y="106"/>
                </a:cubicBezTo>
                <a:cubicBezTo>
                  <a:pt x="23" y="121"/>
                  <a:pt x="23" y="121"/>
                  <a:pt x="23" y="121"/>
                </a:cubicBezTo>
                <a:cubicBezTo>
                  <a:pt x="3" y="140"/>
                  <a:pt x="3" y="140"/>
                  <a:pt x="3" y="140"/>
                </a:cubicBezTo>
                <a:cubicBezTo>
                  <a:pt x="11" y="158"/>
                  <a:pt x="11" y="158"/>
                  <a:pt x="11" y="158"/>
                </a:cubicBezTo>
                <a:cubicBezTo>
                  <a:pt x="35" y="144"/>
                  <a:pt x="35" y="144"/>
                  <a:pt x="35" y="144"/>
                </a:cubicBezTo>
                <a:cubicBezTo>
                  <a:pt x="45" y="153"/>
                  <a:pt x="45" y="153"/>
                  <a:pt x="45" y="153"/>
                </a:cubicBezTo>
                <a:cubicBezTo>
                  <a:pt x="38" y="181"/>
                  <a:pt x="38" y="181"/>
                  <a:pt x="38" y="181"/>
                </a:cubicBezTo>
                <a:cubicBezTo>
                  <a:pt x="58" y="185"/>
                  <a:pt x="58" y="185"/>
                  <a:pt x="58" y="185"/>
                </a:cubicBezTo>
                <a:cubicBezTo>
                  <a:pt x="71" y="159"/>
                  <a:pt x="71" y="159"/>
                  <a:pt x="71" y="159"/>
                </a:cubicBezTo>
                <a:cubicBezTo>
                  <a:pt x="86" y="157"/>
                  <a:pt x="86" y="157"/>
                  <a:pt x="86" y="157"/>
                </a:cubicBezTo>
                <a:cubicBezTo>
                  <a:pt x="97" y="179"/>
                  <a:pt x="97" y="179"/>
                  <a:pt x="97" y="179"/>
                </a:cubicBezTo>
                <a:cubicBezTo>
                  <a:pt x="118" y="168"/>
                  <a:pt x="118" y="168"/>
                  <a:pt x="118" y="168"/>
                </a:cubicBezTo>
                <a:cubicBezTo>
                  <a:pt x="114" y="142"/>
                  <a:pt x="114" y="142"/>
                  <a:pt x="114" y="142"/>
                </a:cubicBezTo>
                <a:cubicBezTo>
                  <a:pt x="127" y="129"/>
                  <a:pt x="127" y="129"/>
                  <a:pt x="127" y="129"/>
                </a:cubicBezTo>
                <a:cubicBezTo>
                  <a:pt x="150" y="135"/>
                  <a:pt x="150" y="135"/>
                  <a:pt x="150" y="135"/>
                </a:cubicBezTo>
                <a:cubicBezTo>
                  <a:pt x="162" y="113"/>
                  <a:pt x="162" y="113"/>
                  <a:pt x="162" y="113"/>
                </a:cubicBezTo>
                <a:cubicBezTo>
                  <a:pt x="142" y="100"/>
                  <a:pt x="142" y="100"/>
                  <a:pt x="142" y="100"/>
                </a:cubicBezTo>
                <a:lnTo>
                  <a:pt x="146" y="83"/>
                </a:lnTo>
                <a:close/>
                <a:moveTo>
                  <a:pt x="96" y="100"/>
                </a:moveTo>
                <a:cubicBezTo>
                  <a:pt x="90" y="110"/>
                  <a:pt x="78" y="114"/>
                  <a:pt x="69" y="108"/>
                </a:cubicBezTo>
                <a:cubicBezTo>
                  <a:pt x="60" y="103"/>
                  <a:pt x="58" y="90"/>
                  <a:pt x="64" y="80"/>
                </a:cubicBezTo>
                <a:cubicBezTo>
                  <a:pt x="70" y="70"/>
                  <a:pt x="83" y="66"/>
                  <a:pt x="92" y="71"/>
                </a:cubicBezTo>
                <a:cubicBezTo>
                  <a:pt x="101" y="77"/>
                  <a:pt x="103" y="89"/>
                  <a:pt x="96" y="100"/>
                </a:cubicBezTo>
                <a:close/>
              </a:path>
            </a:pathLst>
          </a:custGeom>
          <a:gradFill rotWithShape="1">
            <a:gsLst>
              <a:gs pos="0">
                <a:srgbClr val="808080"/>
              </a:gs>
              <a:gs pos="100000">
                <a:srgbClr val="C0C0C0"/>
              </a:gs>
            </a:gsLst>
            <a:lin ang="18900000" scaled="1"/>
          </a:gradFill>
          <a:ln w="9525">
            <a:round/>
          </a:ln>
          <a:effectLst/>
          <a:scene3d>
            <a:camera prst="legacyObliqueBottomRight"/>
            <a:lightRig rig="legacyFlat4" dir="b"/>
          </a:scene3d>
          <a:sp3d extrusionH="201600" prstMaterial="legacyMatte">
            <a:bevelT w="13500" h="13500" prst="angle"/>
            <a:bevelB w="13500" h="13500" prst="angle"/>
            <a:extrusionClr>
              <a:schemeClr val="bg2"/>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zh-CN" altLang="en-US" sz="2665"/>
          </a:p>
        </p:txBody>
      </p:sp>
      <p:sp>
        <p:nvSpPr>
          <p:cNvPr id="7" name="Freeform 6"/>
          <p:cNvSpPr>
            <a:spLocks noEditPoints="1"/>
          </p:cNvSpPr>
          <p:nvPr/>
        </p:nvSpPr>
        <p:spPr bwMode="auto">
          <a:xfrm>
            <a:off x="7124776" y="1487730"/>
            <a:ext cx="2234851" cy="2059196"/>
          </a:xfrm>
          <a:custGeom>
            <a:avLst/>
            <a:gdLst>
              <a:gd name="T0" fmla="*/ 1217 w 304"/>
              <a:gd name="T1" fmla="*/ 673 h 285"/>
              <a:gd name="T2" fmla="*/ 1241 w 304"/>
              <a:gd name="T3" fmla="*/ 550 h 285"/>
              <a:gd name="T4" fmla="*/ 1094 w 304"/>
              <a:gd name="T5" fmla="*/ 522 h 285"/>
              <a:gd name="T6" fmla="*/ 1082 w 304"/>
              <a:gd name="T7" fmla="*/ 432 h 285"/>
              <a:gd name="T8" fmla="*/ 1217 w 304"/>
              <a:gd name="T9" fmla="*/ 359 h 285"/>
              <a:gd name="T10" fmla="*/ 1172 w 304"/>
              <a:gd name="T11" fmla="*/ 253 h 285"/>
              <a:gd name="T12" fmla="*/ 1025 w 304"/>
              <a:gd name="T13" fmla="*/ 298 h 285"/>
              <a:gd name="T14" fmla="*/ 967 w 304"/>
              <a:gd name="T15" fmla="*/ 232 h 285"/>
              <a:gd name="T16" fmla="*/ 1045 w 304"/>
              <a:gd name="T17" fmla="*/ 114 h 285"/>
              <a:gd name="T18" fmla="*/ 951 w 304"/>
              <a:gd name="T19" fmla="*/ 53 h 285"/>
              <a:gd name="T20" fmla="*/ 845 w 304"/>
              <a:gd name="T21" fmla="*/ 151 h 285"/>
              <a:gd name="T22" fmla="*/ 759 w 304"/>
              <a:gd name="T23" fmla="*/ 126 h 285"/>
              <a:gd name="T24" fmla="*/ 767 w 304"/>
              <a:gd name="T25" fmla="*/ 0 h 285"/>
              <a:gd name="T26" fmla="*/ 649 w 304"/>
              <a:gd name="T27" fmla="*/ 0 h 285"/>
              <a:gd name="T28" fmla="*/ 604 w 304"/>
              <a:gd name="T29" fmla="*/ 122 h 285"/>
              <a:gd name="T30" fmla="*/ 514 w 304"/>
              <a:gd name="T31" fmla="*/ 139 h 285"/>
              <a:gd name="T32" fmla="*/ 457 w 304"/>
              <a:gd name="T33" fmla="*/ 41 h 285"/>
              <a:gd name="T34" fmla="*/ 347 w 304"/>
              <a:gd name="T35" fmla="*/ 90 h 285"/>
              <a:gd name="T36" fmla="*/ 367 w 304"/>
              <a:gd name="T37" fmla="*/ 204 h 285"/>
              <a:gd name="T38" fmla="*/ 298 w 304"/>
              <a:gd name="T39" fmla="*/ 261 h 285"/>
              <a:gd name="T40" fmla="*/ 192 w 304"/>
              <a:gd name="T41" fmla="*/ 208 h 285"/>
              <a:gd name="T42" fmla="*/ 114 w 304"/>
              <a:gd name="T43" fmla="*/ 298 h 285"/>
              <a:gd name="T44" fmla="*/ 196 w 304"/>
              <a:gd name="T45" fmla="*/ 379 h 285"/>
              <a:gd name="T46" fmla="*/ 155 w 304"/>
              <a:gd name="T47" fmla="*/ 457 h 285"/>
              <a:gd name="T48" fmla="*/ 29 w 304"/>
              <a:gd name="T49" fmla="*/ 465 h 285"/>
              <a:gd name="T50" fmla="*/ 0 w 304"/>
              <a:gd name="T51" fmla="*/ 571 h 285"/>
              <a:gd name="T52" fmla="*/ 122 w 304"/>
              <a:gd name="T53" fmla="*/ 599 h 285"/>
              <a:gd name="T54" fmla="*/ 122 w 304"/>
              <a:gd name="T55" fmla="*/ 681 h 285"/>
              <a:gd name="T56" fmla="*/ 4 w 304"/>
              <a:gd name="T57" fmla="*/ 750 h 285"/>
              <a:gd name="T58" fmla="*/ 37 w 304"/>
              <a:gd name="T59" fmla="*/ 852 h 285"/>
              <a:gd name="T60" fmla="*/ 167 w 304"/>
              <a:gd name="T61" fmla="*/ 815 h 285"/>
              <a:gd name="T62" fmla="*/ 216 w 304"/>
              <a:gd name="T63" fmla="*/ 885 h 285"/>
              <a:gd name="T64" fmla="*/ 139 w 304"/>
              <a:gd name="T65" fmla="*/ 1003 h 285"/>
              <a:gd name="T66" fmla="*/ 225 w 304"/>
              <a:gd name="T67" fmla="*/ 1072 h 285"/>
              <a:gd name="T68" fmla="*/ 331 w 304"/>
              <a:gd name="T69" fmla="*/ 974 h 285"/>
              <a:gd name="T70" fmla="*/ 412 w 304"/>
              <a:gd name="T71" fmla="*/ 1011 h 285"/>
              <a:gd name="T72" fmla="*/ 400 w 304"/>
              <a:gd name="T73" fmla="*/ 1150 h 285"/>
              <a:gd name="T74" fmla="*/ 523 w 304"/>
              <a:gd name="T75" fmla="*/ 1162 h 285"/>
              <a:gd name="T76" fmla="*/ 572 w 304"/>
              <a:gd name="T77" fmla="*/ 1027 h 285"/>
              <a:gd name="T78" fmla="*/ 665 w 304"/>
              <a:gd name="T79" fmla="*/ 1015 h 285"/>
              <a:gd name="T80" fmla="*/ 735 w 304"/>
              <a:gd name="T81" fmla="*/ 1138 h 285"/>
              <a:gd name="T82" fmla="*/ 857 w 304"/>
              <a:gd name="T83" fmla="*/ 1089 h 285"/>
              <a:gd name="T84" fmla="*/ 825 w 304"/>
              <a:gd name="T85" fmla="*/ 954 h 285"/>
              <a:gd name="T86" fmla="*/ 906 w 304"/>
              <a:gd name="T87" fmla="*/ 897 h 285"/>
              <a:gd name="T88" fmla="*/ 1037 w 304"/>
              <a:gd name="T89" fmla="*/ 962 h 285"/>
              <a:gd name="T90" fmla="*/ 1123 w 304"/>
              <a:gd name="T91" fmla="*/ 864 h 285"/>
              <a:gd name="T92" fmla="*/ 1021 w 304"/>
              <a:gd name="T93" fmla="*/ 767 h 285"/>
              <a:gd name="T94" fmla="*/ 1061 w 304"/>
              <a:gd name="T95" fmla="*/ 681 h 285"/>
              <a:gd name="T96" fmla="*/ 1217 w 304"/>
              <a:gd name="T97" fmla="*/ 673 h 285"/>
              <a:gd name="T98" fmla="*/ 714 w 304"/>
              <a:gd name="T99" fmla="*/ 762 h 285"/>
              <a:gd name="T100" fmla="*/ 376 w 304"/>
              <a:gd name="T101" fmla="*/ 701 h 285"/>
              <a:gd name="T102" fmla="*/ 486 w 304"/>
              <a:gd name="T103" fmla="*/ 375 h 285"/>
              <a:gd name="T104" fmla="*/ 821 w 304"/>
              <a:gd name="T105" fmla="*/ 436 h 285"/>
              <a:gd name="T106" fmla="*/ 714 w 304"/>
              <a:gd name="T107" fmla="*/ 762 h 28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04" h="285">
                <a:moveTo>
                  <a:pt x="298" y="165"/>
                </a:moveTo>
                <a:cubicBezTo>
                  <a:pt x="304" y="135"/>
                  <a:pt x="304" y="135"/>
                  <a:pt x="304" y="135"/>
                </a:cubicBezTo>
                <a:cubicBezTo>
                  <a:pt x="268" y="128"/>
                  <a:pt x="268" y="128"/>
                  <a:pt x="268" y="128"/>
                </a:cubicBezTo>
                <a:cubicBezTo>
                  <a:pt x="265" y="106"/>
                  <a:pt x="265" y="106"/>
                  <a:pt x="265" y="106"/>
                </a:cubicBezTo>
                <a:cubicBezTo>
                  <a:pt x="298" y="88"/>
                  <a:pt x="298" y="88"/>
                  <a:pt x="298" y="88"/>
                </a:cubicBezTo>
                <a:cubicBezTo>
                  <a:pt x="287" y="62"/>
                  <a:pt x="287" y="62"/>
                  <a:pt x="287" y="62"/>
                </a:cubicBezTo>
                <a:cubicBezTo>
                  <a:pt x="251" y="73"/>
                  <a:pt x="251" y="73"/>
                  <a:pt x="251" y="73"/>
                </a:cubicBezTo>
                <a:cubicBezTo>
                  <a:pt x="237" y="57"/>
                  <a:pt x="237" y="57"/>
                  <a:pt x="237" y="57"/>
                </a:cubicBezTo>
                <a:cubicBezTo>
                  <a:pt x="256" y="28"/>
                  <a:pt x="256" y="28"/>
                  <a:pt x="256" y="28"/>
                </a:cubicBezTo>
                <a:cubicBezTo>
                  <a:pt x="233" y="13"/>
                  <a:pt x="233" y="13"/>
                  <a:pt x="233" y="13"/>
                </a:cubicBezTo>
                <a:cubicBezTo>
                  <a:pt x="207" y="37"/>
                  <a:pt x="207" y="37"/>
                  <a:pt x="207" y="37"/>
                </a:cubicBezTo>
                <a:cubicBezTo>
                  <a:pt x="186" y="31"/>
                  <a:pt x="186" y="31"/>
                  <a:pt x="186" y="31"/>
                </a:cubicBezTo>
                <a:cubicBezTo>
                  <a:pt x="188" y="0"/>
                  <a:pt x="188" y="0"/>
                  <a:pt x="188" y="0"/>
                </a:cubicBezTo>
                <a:cubicBezTo>
                  <a:pt x="159" y="0"/>
                  <a:pt x="159" y="0"/>
                  <a:pt x="159" y="0"/>
                </a:cubicBezTo>
                <a:cubicBezTo>
                  <a:pt x="148" y="30"/>
                  <a:pt x="148" y="30"/>
                  <a:pt x="148" y="30"/>
                </a:cubicBezTo>
                <a:cubicBezTo>
                  <a:pt x="126" y="34"/>
                  <a:pt x="126" y="34"/>
                  <a:pt x="126" y="34"/>
                </a:cubicBezTo>
                <a:cubicBezTo>
                  <a:pt x="112" y="10"/>
                  <a:pt x="112" y="10"/>
                  <a:pt x="112" y="10"/>
                </a:cubicBezTo>
                <a:cubicBezTo>
                  <a:pt x="85" y="22"/>
                  <a:pt x="85" y="22"/>
                  <a:pt x="85" y="22"/>
                </a:cubicBezTo>
                <a:cubicBezTo>
                  <a:pt x="90" y="50"/>
                  <a:pt x="90" y="50"/>
                  <a:pt x="90" y="50"/>
                </a:cubicBezTo>
                <a:cubicBezTo>
                  <a:pt x="73" y="64"/>
                  <a:pt x="73" y="64"/>
                  <a:pt x="73" y="64"/>
                </a:cubicBezTo>
                <a:cubicBezTo>
                  <a:pt x="47" y="51"/>
                  <a:pt x="47" y="51"/>
                  <a:pt x="47" y="51"/>
                </a:cubicBezTo>
                <a:cubicBezTo>
                  <a:pt x="28" y="73"/>
                  <a:pt x="28" y="73"/>
                  <a:pt x="28" y="73"/>
                </a:cubicBezTo>
                <a:cubicBezTo>
                  <a:pt x="48" y="93"/>
                  <a:pt x="48" y="93"/>
                  <a:pt x="48" y="93"/>
                </a:cubicBezTo>
                <a:cubicBezTo>
                  <a:pt x="38" y="112"/>
                  <a:pt x="38" y="112"/>
                  <a:pt x="38" y="112"/>
                </a:cubicBezTo>
                <a:cubicBezTo>
                  <a:pt x="7" y="114"/>
                  <a:pt x="7" y="114"/>
                  <a:pt x="7" y="114"/>
                </a:cubicBezTo>
                <a:cubicBezTo>
                  <a:pt x="0" y="140"/>
                  <a:pt x="0" y="140"/>
                  <a:pt x="0" y="140"/>
                </a:cubicBezTo>
                <a:cubicBezTo>
                  <a:pt x="30" y="147"/>
                  <a:pt x="30" y="147"/>
                  <a:pt x="30" y="147"/>
                </a:cubicBezTo>
                <a:cubicBezTo>
                  <a:pt x="30" y="167"/>
                  <a:pt x="30" y="167"/>
                  <a:pt x="30" y="167"/>
                </a:cubicBezTo>
                <a:cubicBezTo>
                  <a:pt x="1" y="184"/>
                  <a:pt x="1" y="184"/>
                  <a:pt x="1" y="184"/>
                </a:cubicBezTo>
                <a:cubicBezTo>
                  <a:pt x="9" y="209"/>
                  <a:pt x="9" y="209"/>
                  <a:pt x="9" y="209"/>
                </a:cubicBezTo>
                <a:cubicBezTo>
                  <a:pt x="41" y="200"/>
                  <a:pt x="41" y="200"/>
                  <a:pt x="41" y="200"/>
                </a:cubicBezTo>
                <a:cubicBezTo>
                  <a:pt x="53" y="217"/>
                  <a:pt x="53" y="217"/>
                  <a:pt x="53" y="217"/>
                </a:cubicBezTo>
                <a:cubicBezTo>
                  <a:pt x="34" y="246"/>
                  <a:pt x="34" y="246"/>
                  <a:pt x="34" y="246"/>
                </a:cubicBezTo>
                <a:cubicBezTo>
                  <a:pt x="55" y="263"/>
                  <a:pt x="55" y="263"/>
                  <a:pt x="55" y="263"/>
                </a:cubicBezTo>
                <a:cubicBezTo>
                  <a:pt x="81" y="239"/>
                  <a:pt x="81" y="239"/>
                  <a:pt x="81" y="239"/>
                </a:cubicBezTo>
                <a:cubicBezTo>
                  <a:pt x="101" y="248"/>
                  <a:pt x="101" y="248"/>
                  <a:pt x="101" y="248"/>
                </a:cubicBezTo>
                <a:cubicBezTo>
                  <a:pt x="98" y="282"/>
                  <a:pt x="98" y="282"/>
                  <a:pt x="98" y="282"/>
                </a:cubicBezTo>
                <a:cubicBezTo>
                  <a:pt x="128" y="285"/>
                  <a:pt x="128" y="285"/>
                  <a:pt x="128" y="285"/>
                </a:cubicBezTo>
                <a:cubicBezTo>
                  <a:pt x="140" y="252"/>
                  <a:pt x="140" y="252"/>
                  <a:pt x="140" y="252"/>
                </a:cubicBezTo>
                <a:cubicBezTo>
                  <a:pt x="163" y="249"/>
                  <a:pt x="163" y="249"/>
                  <a:pt x="163" y="249"/>
                </a:cubicBezTo>
                <a:cubicBezTo>
                  <a:pt x="180" y="279"/>
                  <a:pt x="180" y="279"/>
                  <a:pt x="180" y="279"/>
                </a:cubicBezTo>
                <a:cubicBezTo>
                  <a:pt x="210" y="267"/>
                  <a:pt x="210" y="267"/>
                  <a:pt x="210" y="267"/>
                </a:cubicBezTo>
                <a:cubicBezTo>
                  <a:pt x="202" y="234"/>
                  <a:pt x="202" y="234"/>
                  <a:pt x="202" y="234"/>
                </a:cubicBezTo>
                <a:cubicBezTo>
                  <a:pt x="222" y="220"/>
                  <a:pt x="222" y="220"/>
                  <a:pt x="222" y="220"/>
                </a:cubicBezTo>
                <a:cubicBezTo>
                  <a:pt x="254" y="236"/>
                  <a:pt x="254" y="236"/>
                  <a:pt x="254" y="236"/>
                </a:cubicBezTo>
                <a:cubicBezTo>
                  <a:pt x="275" y="212"/>
                  <a:pt x="275" y="212"/>
                  <a:pt x="275" y="212"/>
                </a:cubicBezTo>
                <a:cubicBezTo>
                  <a:pt x="250" y="188"/>
                  <a:pt x="250" y="188"/>
                  <a:pt x="250" y="188"/>
                </a:cubicBezTo>
                <a:cubicBezTo>
                  <a:pt x="260" y="167"/>
                  <a:pt x="260" y="167"/>
                  <a:pt x="260" y="167"/>
                </a:cubicBezTo>
                <a:lnTo>
                  <a:pt x="298" y="165"/>
                </a:lnTo>
                <a:close/>
                <a:moveTo>
                  <a:pt x="175" y="187"/>
                </a:moveTo>
                <a:cubicBezTo>
                  <a:pt x="145" y="205"/>
                  <a:pt x="108" y="198"/>
                  <a:pt x="92" y="172"/>
                </a:cubicBezTo>
                <a:cubicBezTo>
                  <a:pt x="77" y="145"/>
                  <a:pt x="89" y="110"/>
                  <a:pt x="119" y="92"/>
                </a:cubicBezTo>
                <a:cubicBezTo>
                  <a:pt x="149" y="75"/>
                  <a:pt x="185" y="81"/>
                  <a:pt x="201" y="107"/>
                </a:cubicBezTo>
                <a:cubicBezTo>
                  <a:pt x="216" y="134"/>
                  <a:pt x="205" y="169"/>
                  <a:pt x="175" y="187"/>
                </a:cubicBezTo>
                <a:close/>
              </a:path>
            </a:pathLst>
          </a:custGeom>
          <a:gradFill rotWithShape="1">
            <a:gsLst>
              <a:gs pos="0">
                <a:srgbClr val="C0C0C0"/>
              </a:gs>
              <a:gs pos="100000">
                <a:srgbClr val="FFFFFF"/>
              </a:gs>
            </a:gsLst>
            <a:lin ang="18900000" scaled="1"/>
          </a:gradFill>
          <a:ln w="9525">
            <a:round/>
          </a:ln>
          <a:effectLst/>
          <a:scene3d>
            <a:camera prst="legacyObliqueBottomRight"/>
            <a:lightRig rig="legacyFlat4" dir="b"/>
          </a:scene3d>
          <a:sp3d extrusionH="252400" prstMaterial="legacyMatte">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zh-CN" altLang="en-US" sz="2665"/>
          </a:p>
        </p:txBody>
      </p:sp>
      <p:sp>
        <p:nvSpPr>
          <p:cNvPr id="8" name="Rectangle 7"/>
          <p:cNvSpPr>
            <a:spLocks noChangeArrowheads="1"/>
          </p:cNvSpPr>
          <p:nvPr/>
        </p:nvSpPr>
        <p:spPr bwMode="auto">
          <a:xfrm>
            <a:off x="917563" y="4414624"/>
            <a:ext cx="3261273" cy="1173480"/>
          </a:xfrm>
          <a:prstGeom prst="rect">
            <a:avLst/>
          </a:prstGeom>
          <a:noFill/>
          <a:ln>
            <a:noFill/>
          </a:ln>
          <a:effectLst/>
          <a:extLst>
            <a:ext uri="{909E8E84-426E-40DD-AFC4-6F175D3DCCD1}">
              <a14:hiddenFill xmlns:a14="http://schemas.microsoft.com/office/drawing/2010/main">
                <a:solidFill>
                  <a:srgbClr val="007EE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171450" marR="0" lvl="0" indent="-171450" algn="l" defTabSz="1028700" rtl="0" eaLnBrk="1" fontAlgn="base" latinLnBrk="0" hangingPunct="1">
              <a:lnSpc>
                <a:spcPct val="120000"/>
              </a:lnSpc>
              <a:spcBef>
                <a:spcPct val="0"/>
              </a:spcBef>
              <a:spcAft>
                <a:spcPct val="0"/>
              </a:spcAft>
              <a:buClrTx/>
              <a:buSzTx/>
              <a:buFont typeface="Arial" panose="020B0604020202020204" pitchFamily="34" charset="0"/>
              <a:buChar char="•"/>
              <a:defRPr/>
            </a:pPr>
            <a:r>
              <a:rPr lang="zh-CN" altLang="en-US" sz="1600" b="1" noProof="0" dirty="0">
                <a:ln>
                  <a:noFill/>
                </a:ln>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获得国家创新基金、国家火炬计划的支持</a:t>
            </a:r>
            <a:endParaRPr lang="zh-CN" altLang="en-US" sz="1600" b="1" noProof="0" dirty="0">
              <a:ln>
                <a:noFill/>
              </a:ln>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a:p>
            <a:pPr marR="0" lvl="0" indent="0" algn="l" defTabSz="1028700" rtl="0" eaLnBrk="1" fontAlgn="base" latinLnBrk="0" hangingPunct="1">
              <a:spcBef>
                <a:spcPct val="0"/>
              </a:spcBef>
              <a:spcAft>
                <a:spcPct val="0"/>
              </a:spcAft>
              <a:buClrTx/>
              <a:buSzTx/>
              <a:buFont typeface="Arial" panose="020B0604020202020204" pitchFamily="34" charset="0"/>
              <a:buNone/>
              <a:defRPr/>
            </a:pPr>
            <a:endParaRPr kumimoji="0" lang="zh-CN" altLang="en-US" sz="16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a:p>
            <a:pPr marL="171450" marR="0" lvl="0" indent="-171450" algn="l" defTabSz="1028700" rtl="0" eaLnBrk="1" fontAlgn="base" latinLnBrk="0" hangingPunct="1">
              <a:spcBef>
                <a:spcPct val="0"/>
              </a:spcBef>
              <a:spcAft>
                <a:spcPct val="0"/>
              </a:spcAft>
              <a:buClrTx/>
              <a:buSzTx/>
              <a:buFont typeface="Arial" panose="020B0604020202020204" pitchFamily="34" charset="0"/>
              <a:buChar char="•"/>
              <a:defRPr/>
            </a:pPr>
            <a:r>
              <a:rPr lang="zh-CN" altLang="en-US" sz="1600" b="1" noProof="0" dirty="0">
                <a:ln>
                  <a:noFill/>
                </a:ln>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列入国家级重点产业化项目</a:t>
            </a:r>
            <a:endParaRPr lang="zh-CN" altLang="en-US" sz="1600" b="1" noProof="0" dirty="0">
              <a:ln>
                <a:noFill/>
              </a:ln>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p:txBody>
      </p:sp>
      <p:sp>
        <p:nvSpPr>
          <p:cNvPr id="38" name="Rectangle 9"/>
          <p:cNvSpPr>
            <a:spLocks noChangeArrowheads="1"/>
          </p:cNvSpPr>
          <p:nvPr/>
        </p:nvSpPr>
        <p:spPr bwMode="auto">
          <a:xfrm>
            <a:off x="718204" y="1870364"/>
            <a:ext cx="3263390" cy="1370330"/>
          </a:xfrm>
          <a:prstGeom prst="rect">
            <a:avLst/>
          </a:prstGeom>
          <a:noFill/>
          <a:ln>
            <a:noFill/>
          </a:ln>
          <a:effectLst/>
          <a:extLst>
            <a:ext uri="{909E8E84-426E-40DD-AFC4-6F175D3DCCD1}">
              <a14:hiddenFill xmlns:a14="http://schemas.microsoft.com/office/drawing/2010/main">
                <a:solidFill>
                  <a:srgbClr val="007EE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171450" marR="0" lvl="0" indent="-171450" algn="l" defTabSz="1028700" rtl="0" eaLnBrk="1" fontAlgn="base" latinLnBrk="0" hangingPunct="1">
              <a:lnSpc>
                <a:spcPct val="140000"/>
              </a:lnSpc>
              <a:spcBef>
                <a:spcPct val="0"/>
              </a:spcBef>
              <a:spcAft>
                <a:spcPct val="0"/>
              </a:spcAft>
              <a:buClrTx/>
              <a:buSzTx/>
              <a:buFont typeface="Arial" panose="020B0604020202020204" pitchFamily="34" charset="0"/>
              <a:buChar char="•"/>
              <a:defRPr/>
            </a:pPr>
            <a:r>
              <a:rPr lang="zh-CN" altLang="en-US" sz="1600" b="1" noProof="0" dirty="0">
                <a:ln>
                  <a:noFill/>
                </a:ln>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国家规划布局内重点软件企业</a:t>
            </a:r>
            <a:endParaRPr kumimoji="0" lang="zh-CN" altLang="en-US" sz="16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a:p>
            <a:pPr marL="171450" marR="0" lvl="0" indent="-171450" algn="l" defTabSz="1028700" rtl="0" eaLnBrk="1" fontAlgn="base" latinLnBrk="0" hangingPunct="1">
              <a:lnSpc>
                <a:spcPct val="140000"/>
              </a:lnSpc>
              <a:spcBef>
                <a:spcPct val="0"/>
              </a:spcBef>
              <a:spcAft>
                <a:spcPct val="0"/>
              </a:spcAft>
              <a:buClrTx/>
              <a:buSzTx/>
              <a:buFont typeface="Arial" panose="020B0604020202020204" pitchFamily="34" charset="0"/>
              <a:buChar char="•"/>
              <a:defRPr/>
            </a:pPr>
            <a:r>
              <a:rPr lang="zh-CN" altLang="en-US" sz="1600" b="1" noProof="0" dirty="0">
                <a:ln>
                  <a:noFill/>
                </a:ln>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国家重点高新技术企业</a:t>
            </a:r>
            <a:endParaRPr kumimoji="0" lang="zh-CN" altLang="en-US" sz="16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a:p>
            <a:pPr marL="171450" marR="0" lvl="0" indent="-171450" algn="l" defTabSz="1028700" rtl="0" eaLnBrk="1" fontAlgn="base" latinLnBrk="0" hangingPunct="1">
              <a:lnSpc>
                <a:spcPct val="140000"/>
              </a:lnSpc>
              <a:spcBef>
                <a:spcPct val="0"/>
              </a:spcBef>
              <a:spcAft>
                <a:spcPct val="0"/>
              </a:spcAft>
              <a:buClrTx/>
              <a:buSzTx/>
              <a:buFont typeface="Arial" panose="020B0604020202020204" pitchFamily="34" charset="0"/>
              <a:buChar char="•"/>
              <a:defRPr/>
            </a:pPr>
            <a:r>
              <a:rPr lang="zh-CN" altLang="en-US" sz="1600" b="1" noProof="0" dirty="0">
                <a:ln>
                  <a:noFill/>
                </a:ln>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中国电子政务百强企业</a:t>
            </a:r>
            <a:endParaRPr kumimoji="0" lang="zh-CN" altLang="en-US" sz="16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a:p>
            <a:pPr marL="171450" marR="0" lvl="0" indent="-171450" algn="l" defTabSz="1028700" rtl="0" eaLnBrk="1" fontAlgn="base" latinLnBrk="0" hangingPunct="1">
              <a:spcBef>
                <a:spcPct val="0"/>
              </a:spcBef>
              <a:spcAft>
                <a:spcPct val="0"/>
              </a:spcAft>
              <a:buClrTx/>
              <a:buSzTx/>
              <a:buFontTx/>
              <a:buNone/>
              <a:defRPr/>
            </a:pPr>
            <a:r>
              <a:rPr lang="zh-CN" altLang="en-US" sz="1600" noProof="0" dirty="0">
                <a:ln>
                  <a:noFill/>
                </a:ln>
                <a:solidFill>
                  <a:schemeClr val="lt1"/>
                </a:solidFill>
                <a:uLnTx/>
                <a:uFillTx/>
                <a:latin typeface="微软雅黑" panose="020B0503020204020204" pitchFamily="34" charset="-122"/>
                <a:ea typeface="微软雅黑" panose="020B0503020204020204" pitchFamily="34" charset="-122"/>
                <a:sym typeface="+mn-ea"/>
              </a:rPr>
              <a:t>   </a:t>
            </a:r>
            <a:endParaRPr lang="zh-CN" altLang="en-US" sz="1600">
              <a:solidFill>
                <a:srgbClr val="000000"/>
              </a:solidFill>
              <a:latin typeface="微软雅黑" panose="020B0503020204020204" pitchFamily="34" charset="-122"/>
              <a:ea typeface="微软雅黑" panose="020B0503020204020204" pitchFamily="34" charset="-122"/>
            </a:endParaRPr>
          </a:p>
        </p:txBody>
      </p:sp>
      <p:sp>
        <p:nvSpPr>
          <p:cNvPr id="11" name="Rectangle 11"/>
          <p:cNvSpPr>
            <a:spLocks noChangeArrowheads="1"/>
          </p:cNvSpPr>
          <p:nvPr/>
        </p:nvSpPr>
        <p:spPr bwMode="auto">
          <a:xfrm>
            <a:off x="8400081" y="4230079"/>
            <a:ext cx="3263390" cy="1198880"/>
          </a:xfrm>
          <a:prstGeom prst="rect">
            <a:avLst/>
          </a:prstGeom>
          <a:noFill/>
          <a:ln>
            <a:noFill/>
          </a:ln>
          <a:effectLst/>
          <a:extLst>
            <a:ext uri="{909E8E84-426E-40DD-AFC4-6F175D3DCCD1}">
              <a14:hiddenFill xmlns:a14="http://schemas.microsoft.com/office/drawing/2010/main">
                <a:solidFill>
                  <a:srgbClr val="007EE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171450" marR="0" lvl="0" indent="-171450" algn="l" defTabSz="1028700" rtl="0" eaLnBrk="1" fontAlgn="base" latinLnBrk="0" hangingPunct="1">
              <a:lnSpc>
                <a:spcPct val="150000"/>
              </a:lnSpc>
              <a:spcBef>
                <a:spcPct val="0"/>
              </a:spcBef>
              <a:spcAft>
                <a:spcPct val="0"/>
              </a:spcAft>
              <a:buClrTx/>
              <a:buSzTx/>
              <a:buFont typeface="Arial" panose="020B0604020202020204" pitchFamily="34" charset="0"/>
              <a:buChar char="•"/>
              <a:defRPr/>
            </a:pPr>
            <a:r>
              <a:rPr lang="zh-CN" altLang="en-US" sz="1600" b="1" noProof="0" dirty="0">
                <a:ln>
                  <a:noFill/>
                </a:ln>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计算机信息系统集成一级</a:t>
            </a:r>
            <a:endParaRPr kumimoji="0" lang="zh-CN" altLang="en-US" sz="16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a:p>
            <a:pPr marL="171450" marR="0" lvl="0" indent="-171450" algn="l" defTabSz="1028700" rtl="0" eaLnBrk="1" fontAlgn="base" latinLnBrk="0" hangingPunct="1">
              <a:lnSpc>
                <a:spcPct val="150000"/>
              </a:lnSpc>
              <a:spcBef>
                <a:spcPct val="0"/>
              </a:spcBef>
              <a:spcAft>
                <a:spcPct val="0"/>
              </a:spcAft>
              <a:buClrTx/>
              <a:buSzTx/>
              <a:buFont typeface="Arial" panose="020B0604020202020204" pitchFamily="34" charset="0"/>
              <a:buChar char="•"/>
              <a:defRPr/>
            </a:pPr>
            <a:r>
              <a:rPr lang="en-US" altLang="zh-CN" sz="1600" b="1" noProof="0" dirty="0">
                <a:ln>
                  <a:noFill/>
                </a:ln>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CMMI3</a:t>
            </a:r>
            <a:r>
              <a:rPr lang="zh-CN" altLang="en-US" sz="1600" b="1" noProof="0" dirty="0">
                <a:ln>
                  <a:noFill/>
                </a:ln>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级资质</a:t>
            </a:r>
            <a:endParaRPr kumimoji="0" lang="zh-CN" altLang="en-US" sz="16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a:p>
            <a:pPr marL="171450" marR="0" lvl="0" indent="-171450" algn="l" defTabSz="1028700" rtl="0" eaLnBrk="1" fontAlgn="base" latinLnBrk="0" hangingPunct="1">
              <a:lnSpc>
                <a:spcPct val="150000"/>
              </a:lnSpc>
              <a:spcBef>
                <a:spcPct val="0"/>
              </a:spcBef>
              <a:spcAft>
                <a:spcPct val="0"/>
              </a:spcAft>
              <a:buClrTx/>
              <a:buSzTx/>
              <a:buFont typeface="Arial" panose="020B0604020202020204" pitchFamily="34" charset="0"/>
              <a:buChar char="•"/>
              <a:defRPr/>
            </a:pPr>
            <a:r>
              <a:rPr lang="en-US" altLang="zh-CN" sz="1600" b="1" noProof="0" dirty="0">
                <a:ln>
                  <a:noFill/>
                </a:ln>
                <a:solidFill>
                  <a:schemeClr val="tx1">
                    <a:lumMod val="85000"/>
                    <a:lumOff val="15000"/>
                  </a:schemeClr>
                </a:solidFill>
                <a:uLnTx/>
                <a:uFillTx/>
                <a:latin typeface="微软雅黑" panose="020B0503020204020204" pitchFamily="34" charset="-122"/>
                <a:ea typeface="微软雅黑" panose="020B0503020204020204" pitchFamily="34" charset="-122"/>
                <a:sym typeface="+mn-ea"/>
              </a:rPr>
              <a:t>ISO9001</a:t>
            </a:r>
            <a:endParaRPr lang="en-US" altLang="zh-CN" sz="1600" b="1" noProof="0" dirty="0">
              <a:ln>
                <a:noFill/>
              </a:ln>
              <a:solidFill>
                <a:schemeClr val="tx1">
                  <a:lumMod val="85000"/>
                  <a:lumOff val="15000"/>
                </a:schemeClr>
              </a:solidFill>
              <a:uLnTx/>
              <a:uFillTx/>
              <a:latin typeface="微软雅黑" panose="020B0503020204020204" pitchFamily="34" charset="-122"/>
              <a:ea typeface="微软雅黑" panose="020B0503020204020204" pitchFamily="34"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0-#ppt_w/2"/>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9" presetClass="entr" presetSubtype="0" decel="10000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 calcmode="lin" valueType="num">
                                      <p:cBhvr>
                                        <p:cTn id="14" dur="500" fill="hold"/>
                                        <p:tgtEl>
                                          <p:spTgt spid="6"/>
                                        </p:tgtEl>
                                        <p:attrNameLst>
                                          <p:attrName>style.rotation</p:attrName>
                                        </p:attrNameLst>
                                      </p:cBhvr>
                                      <p:tavLst>
                                        <p:tav tm="0">
                                          <p:val>
                                            <p:fltVal val="360"/>
                                          </p:val>
                                        </p:tav>
                                        <p:tav tm="100000">
                                          <p:val>
                                            <p:fltVal val="0"/>
                                          </p:val>
                                        </p:tav>
                                      </p:tavLst>
                                    </p:anim>
                                    <p:animEffect transition="in" filter="fade">
                                      <p:cBhvr>
                                        <p:cTn id="15" dur="500"/>
                                        <p:tgtEl>
                                          <p:spTgt spid="6"/>
                                        </p:tgtEl>
                                      </p:cBhvr>
                                    </p:animEffect>
                                  </p:childTnLst>
                                </p:cTn>
                              </p:par>
                              <p:par>
                                <p:cTn id="16" presetID="49" presetClass="entr" presetSubtype="0" decel="10000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 calcmode="lin" valueType="num">
                                      <p:cBhvr>
                                        <p:cTn id="20" dur="500" fill="hold"/>
                                        <p:tgtEl>
                                          <p:spTgt spid="5"/>
                                        </p:tgtEl>
                                        <p:attrNameLst>
                                          <p:attrName>style.rotation</p:attrName>
                                        </p:attrNameLst>
                                      </p:cBhvr>
                                      <p:tavLst>
                                        <p:tav tm="0">
                                          <p:val>
                                            <p:fltVal val="360"/>
                                          </p:val>
                                        </p:tav>
                                        <p:tav tm="100000">
                                          <p:val>
                                            <p:fltVal val="0"/>
                                          </p:val>
                                        </p:tav>
                                      </p:tavLst>
                                    </p:anim>
                                    <p:animEffect transition="in" filter="fade">
                                      <p:cBhvr>
                                        <p:cTn id="21" dur="500"/>
                                        <p:tgtEl>
                                          <p:spTgt spid="5"/>
                                        </p:tgtEl>
                                      </p:cBhvr>
                                    </p:animEffect>
                                  </p:childTnLst>
                                </p:cTn>
                              </p:par>
                              <p:par>
                                <p:cTn id="22" presetID="49" presetClass="entr" presetSubtype="0" decel="10000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 calcmode="lin" valueType="num">
                                      <p:cBhvr>
                                        <p:cTn id="26" dur="500" fill="hold"/>
                                        <p:tgtEl>
                                          <p:spTgt spid="7"/>
                                        </p:tgtEl>
                                        <p:attrNameLst>
                                          <p:attrName>style.rotation</p:attrName>
                                        </p:attrNameLst>
                                      </p:cBhvr>
                                      <p:tavLst>
                                        <p:tav tm="0">
                                          <p:val>
                                            <p:fltVal val="360"/>
                                          </p:val>
                                        </p:tav>
                                        <p:tav tm="100000">
                                          <p:val>
                                            <p:fltVal val="0"/>
                                          </p:val>
                                        </p:tav>
                                      </p:tavLst>
                                    </p:anim>
                                    <p:animEffect transition="in" filter="fade">
                                      <p:cBhvr>
                                        <p:cTn id="27" dur="500"/>
                                        <p:tgtEl>
                                          <p:spTgt spid="7"/>
                                        </p:tgtEl>
                                      </p:cBhvr>
                                    </p:animEffect>
                                  </p:childTnLst>
                                </p:cTn>
                              </p:par>
                              <p:par>
                                <p:cTn id="28" presetID="47" presetClass="entr" presetSubtype="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1000"/>
                            </p:stCondLst>
                            <p:childTnLst>
                              <p:par>
                                <p:cTn id="34" presetID="2" presetClass="entr" presetSubtype="2"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1+#ppt_w/2"/>
                                          </p:val>
                                        </p:tav>
                                        <p:tav tm="100000">
                                          <p:val>
                                            <p:strVal val="#ppt_x"/>
                                          </p:val>
                                        </p:tav>
                                      </p:tavLst>
                                    </p:anim>
                                    <p:anim calcmode="lin" valueType="num">
                                      <p:cBhvr additive="base">
                                        <p:cTn id="37" dur="500" fill="hold"/>
                                        <p:tgtEl>
                                          <p:spTgt spid="8"/>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38"/>
                                        </p:tgtEl>
                                        <p:attrNameLst>
                                          <p:attrName>style.visibility</p:attrName>
                                        </p:attrNameLst>
                                      </p:cBhvr>
                                      <p:to>
                                        <p:strVal val="visible"/>
                                      </p:to>
                                    </p:set>
                                    <p:anim calcmode="lin" valueType="num">
                                      <p:cBhvr additive="base">
                                        <p:cTn id="40" dur="500" fill="hold"/>
                                        <p:tgtEl>
                                          <p:spTgt spid="38"/>
                                        </p:tgtEl>
                                        <p:attrNameLst>
                                          <p:attrName>ppt_x</p:attrName>
                                        </p:attrNameLst>
                                      </p:cBhvr>
                                      <p:tavLst>
                                        <p:tav tm="0">
                                          <p:val>
                                            <p:strVal val="1+#ppt_w/2"/>
                                          </p:val>
                                        </p:tav>
                                        <p:tav tm="100000">
                                          <p:val>
                                            <p:strVal val="#ppt_x"/>
                                          </p:val>
                                        </p:tav>
                                      </p:tavLst>
                                    </p:anim>
                                    <p:anim calcmode="lin" valueType="num">
                                      <p:cBhvr additive="base">
                                        <p:cTn id="41" dur="500" fill="hold"/>
                                        <p:tgtEl>
                                          <p:spTgt spid="38"/>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0-#ppt_w/2"/>
                                          </p:val>
                                        </p:tav>
                                        <p:tav tm="100000">
                                          <p:val>
                                            <p:strVal val="#ppt_x"/>
                                          </p:val>
                                        </p:tav>
                                      </p:tavLst>
                                    </p:anim>
                                    <p:anim calcmode="lin" valueType="num">
                                      <p:cBhvr additive="base">
                                        <p:cTn id="45"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utoUpdateAnimBg="0"/>
      <p:bldP spid="4" grpId="0" bldLvl="0" animBg="1"/>
      <p:bldP spid="5" grpId="0" bldLvl="0" animBg="1"/>
      <p:bldP spid="6" grpId="0" bldLvl="0" animBg="1"/>
      <p:bldP spid="7" grpId="0" bldLvl="0" animBg="1"/>
      <p:bldP spid="8" grpId="0" bldLvl="0" animBg="1"/>
      <p:bldP spid="38" grpId="0" bldLvl="0" animBg="1"/>
      <p:bldP spid="11"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3"/>
          <p:cNvSpPr>
            <a:spLocks noChangeArrowheads="1"/>
          </p:cNvSpPr>
          <p:nvPr/>
        </p:nvSpPr>
        <p:spPr bwMode="auto">
          <a:xfrm>
            <a:off x="1008547" y="628201"/>
            <a:ext cx="10079545" cy="450076"/>
          </a:xfrm>
          <a:prstGeom prst="roundRect">
            <a:avLst>
              <a:gd name="adj" fmla="val 10620"/>
            </a:avLst>
          </a:prstGeom>
          <a:solidFill>
            <a:srgbClr val="DDDDDD"/>
          </a:solidFill>
          <a:ln w="6350">
            <a:solidFill>
              <a:srgbClr val="808080"/>
            </a:solidFill>
            <a:prstDash val="dash"/>
            <a:round/>
          </a:ln>
        </p:spPr>
        <p:txBody>
          <a:bodyPr wrap="square" anchor="ctr">
            <a:spAutoFit/>
          </a:bodyPr>
          <a:lstStyle/>
          <a:p>
            <a:pPr marL="285750" lvl="0" indent="-285750">
              <a:buFont typeface="Wingdings" panose="05000000000000000000" pitchFamily="2" charset="2"/>
              <a:buChar char="l"/>
            </a:pPr>
            <a:r>
              <a:rPr lang="zh-CN" altLang="zh-CN" sz="2135" b="1" dirty="0" smtClean="0"/>
              <a:t>生产</a:t>
            </a:r>
            <a:r>
              <a:rPr lang="zh-CN" altLang="zh-CN" sz="2135" b="1" dirty="0"/>
              <a:t>企业冲减的录入规则</a:t>
            </a:r>
            <a:endParaRPr lang="zh-CN" altLang="zh-CN" sz="2135" dirty="0"/>
          </a:p>
        </p:txBody>
      </p:sp>
      <p:sp>
        <p:nvSpPr>
          <p:cNvPr id="3" name="矩形 2"/>
          <p:cNvSpPr/>
          <p:nvPr/>
        </p:nvSpPr>
        <p:spPr>
          <a:xfrm>
            <a:off x="959553" y="1547371"/>
            <a:ext cx="10270366" cy="4707890"/>
          </a:xfrm>
          <a:prstGeom prst="rect">
            <a:avLst/>
          </a:prstGeom>
        </p:spPr>
        <p:txBody>
          <a:bodyPr wrap="square">
            <a:spAutoFit/>
          </a:bodyPr>
          <a:lstStyle/>
          <a:p>
            <a:pPr>
              <a:lnSpc>
                <a:spcPct val="150000"/>
              </a:lnSpc>
            </a:pPr>
            <a:r>
              <a:rPr lang="en-US" altLang="zh-CN" b="1" dirty="0" smtClean="0">
                <a:latin typeface="+mn-ea"/>
              </a:rPr>
              <a:t>1. </a:t>
            </a:r>
            <a:r>
              <a:rPr lang="zh-CN" altLang="zh-CN" dirty="0" smtClean="0">
                <a:latin typeface="+mn-ea"/>
              </a:rPr>
              <a:t>需</a:t>
            </a:r>
            <a:r>
              <a:rPr lang="zh-CN" altLang="zh-CN" dirty="0">
                <a:latin typeface="+mn-ea"/>
              </a:rPr>
              <a:t>要冲减的情况有：出口货物发生</a:t>
            </a:r>
            <a:r>
              <a:rPr lang="zh-CN" altLang="zh-CN" dirty="0">
                <a:solidFill>
                  <a:srgbClr val="FF0000"/>
                </a:solidFill>
                <a:latin typeface="+mn-ea"/>
              </a:rPr>
              <a:t>全退</a:t>
            </a:r>
            <a:r>
              <a:rPr lang="zh-CN" altLang="zh-CN" dirty="0">
                <a:latin typeface="+mn-ea"/>
              </a:rPr>
              <a:t>或者</a:t>
            </a:r>
            <a:r>
              <a:rPr lang="zh-CN" altLang="zh-CN" dirty="0">
                <a:solidFill>
                  <a:srgbClr val="FF0000"/>
                </a:solidFill>
                <a:latin typeface="+mn-ea"/>
              </a:rPr>
              <a:t>部分退运</a:t>
            </a:r>
            <a:r>
              <a:rPr lang="zh-CN" altLang="zh-CN" dirty="0">
                <a:latin typeface="+mn-ea"/>
              </a:rPr>
              <a:t>；报关单上的报关单号、金额、</a:t>
            </a:r>
            <a:r>
              <a:rPr lang="zh-CN" altLang="zh-CN" dirty="0" smtClean="0">
                <a:latin typeface="+mn-ea"/>
              </a:rPr>
              <a:t>商品代码</a:t>
            </a:r>
            <a:r>
              <a:rPr lang="zh-CN" altLang="zh-CN" dirty="0">
                <a:latin typeface="+mn-ea"/>
              </a:rPr>
              <a:t>、日期与以前录入不一致；货物转内销。</a:t>
            </a:r>
            <a:endParaRPr lang="zh-CN" altLang="zh-CN" dirty="0">
              <a:latin typeface="+mn-ea"/>
            </a:endParaRPr>
          </a:p>
          <a:p>
            <a:pPr>
              <a:lnSpc>
                <a:spcPct val="150000"/>
              </a:lnSpc>
            </a:pPr>
            <a:r>
              <a:rPr lang="en-US" altLang="zh-CN" b="1" dirty="0" smtClean="0">
                <a:latin typeface="+mn-ea"/>
              </a:rPr>
              <a:t>2. </a:t>
            </a:r>
            <a:r>
              <a:rPr lang="zh-CN" altLang="zh-CN" dirty="0" smtClean="0">
                <a:latin typeface="+mn-ea"/>
              </a:rPr>
              <a:t>系统</a:t>
            </a:r>
            <a:r>
              <a:rPr lang="zh-CN" altLang="zh-CN" dirty="0">
                <a:latin typeface="+mn-ea"/>
              </a:rPr>
              <a:t>中默认的冲减方法是</a:t>
            </a:r>
            <a:r>
              <a:rPr lang="zh-CN" altLang="zh-CN" dirty="0">
                <a:solidFill>
                  <a:srgbClr val="FF0000"/>
                </a:solidFill>
                <a:latin typeface="+mn-ea"/>
              </a:rPr>
              <a:t>全额冲减法</a:t>
            </a:r>
            <a:r>
              <a:rPr lang="zh-CN" altLang="zh-CN" dirty="0">
                <a:latin typeface="+mn-ea"/>
              </a:rPr>
              <a:t>，在向导第二步中打开“生成出口货物冲减明细”，左侧索引表中选中将要冲减的记录，点击“冲减出口”。</a:t>
            </a:r>
            <a:endParaRPr lang="zh-CN" altLang="zh-CN" dirty="0">
              <a:latin typeface="+mn-ea"/>
            </a:endParaRPr>
          </a:p>
          <a:p>
            <a:pPr>
              <a:lnSpc>
                <a:spcPct val="150000"/>
              </a:lnSpc>
            </a:pPr>
            <a:r>
              <a:rPr lang="zh-CN" altLang="zh-CN" dirty="0">
                <a:latin typeface="+mn-ea"/>
              </a:rPr>
              <a:t>“冲减所属期”指放在哪个月冲减，不需要修改，不是以前录入月份。</a:t>
            </a:r>
            <a:endParaRPr lang="zh-CN" altLang="zh-CN" dirty="0">
              <a:latin typeface="+mn-ea"/>
            </a:endParaRPr>
          </a:p>
          <a:p>
            <a:pPr>
              <a:lnSpc>
                <a:spcPct val="150000"/>
              </a:lnSpc>
            </a:pPr>
            <a:r>
              <a:rPr lang="en-US" altLang="zh-CN" b="1" dirty="0" smtClean="0">
                <a:latin typeface="+mn-ea"/>
              </a:rPr>
              <a:t>3. </a:t>
            </a:r>
            <a:r>
              <a:rPr lang="zh-CN" altLang="zh-CN" dirty="0" smtClean="0">
                <a:latin typeface="+mn-ea"/>
              </a:rPr>
              <a:t>系统</a:t>
            </a:r>
            <a:r>
              <a:rPr lang="zh-CN" altLang="zh-CN" dirty="0">
                <a:latin typeface="+mn-ea"/>
              </a:rPr>
              <a:t>自动生成一条序号为“</a:t>
            </a:r>
            <a:r>
              <a:rPr lang="en-US" altLang="zh-CN" dirty="0">
                <a:latin typeface="+mn-ea"/>
              </a:rPr>
              <a:t>Z000</a:t>
            </a:r>
            <a:r>
              <a:rPr lang="zh-CN" altLang="zh-CN" dirty="0">
                <a:latin typeface="+mn-ea"/>
              </a:rPr>
              <a:t>”的记录。</a:t>
            </a:r>
            <a:endParaRPr lang="zh-CN" altLang="zh-CN" dirty="0">
              <a:latin typeface="+mn-ea"/>
            </a:endParaRPr>
          </a:p>
          <a:p>
            <a:pPr>
              <a:lnSpc>
                <a:spcPct val="150000"/>
              </a:lnSpc>
            </a:pPr>
            <a:r>
              <a:rPr lang="en-US" altLang="zh-CN" b="1" dirty="0" smtClean="0">
                <a:latin typeface="+mn-ea"/>
              </a:rPr>
              <a:t>4. </a:t>
            </a:r>
            <a:r>
              <a:rPr lang="zh-CN" altLang="zh-CN" dirty="0" smtClean="0">
                <a:latin typeface="+mn-ea"/>
              </a:rPr>
              <a:t>如果</a:t>
            </a:r>
            <a:r>
              <a:rPr lang="zh-CN" altLang="zh-CN" dirty="0">
                <a:latin typeface="+mn-ea"/>
              </a:rPr>
              <a:t>这笔货物只是部分退运，冲减操作完成后，需要在第二步“出口货物明细申报录入”中重新录入一条正确的记录。（如果这笔实际是全部转内销或转运的话，就不需要再重新录入了）</a:t>
            </a:r>
            <a:endParaRPr lang="zh-CN" altLang="zh-CN" dirty="0">
              <a:latin typeface="+mn-ea"/>
            </a:endParaRPr>
          </a:p>
          <a:p>
            <a:pPr>
              <a:lnSpc>
                <a:spcPct val="150000"/>
              </a:lnSpc>
            </a:pPr>
            <a:r>
              <a:rPr lang="en-US" altLang="zh-CN" b="1" dirty="0" smtClean="0">
                <a:latin typeface="+mn-ea"/>
              </a:rPr>
              <a:t>5. </a:t>
            </a:r>
            <a:r>
              <a:rPr lang="zh-CN" altLang="zh-CN" dirty="0" smtClean="0">
                <a:latin typeface="+mn-ea"/>
              </a:rPr>
              <a:t>做</a:t>
            </a:r>
            <a:r>
              <a:rPr lang="zh-CN" altLang="zh-CN" dirty="0">
                <a:latin typeface="+mn-ea"/>
              </a:rPr>
              <a:t>一下序号重排。让序号“</a:t>
            </a:r>
            <a:r>
              <a:rPr lang="en-US" altLang="zh-CN" dirty="0">
                <a:solidFill>
                  <a:srgbClr val="FF0000"/>
                </a:solidFill>
                <a:latin typeface="+mn-ea"/>
              </a:rPr>
              <a:t>Z000</a:t>
            </a:r>
            <a:r>
              <a:rPr lang="zh-CN" altLang="zh-CN" dirty="0">
                <a:latin typeface="+mn-ea"/>
              </a:rPr>
              <a:t>”变成正常流水号。</a:t>
            </a:r>
            <a:endParaRPr lang="en-US" altLang="zh-CN" dirty="0" smtClean="0">
              <a:latin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3"/>
          <p:cNvSpPr>
            <a:spLocks noChangeArrowheads="1"/>
          </p:cNvSpPr>
          <p:nvPr/>
        </p:nvSpPr>
        <p:spPr bwMode="auto">
          <a:xfrm>
            <a:off x="1055537" y="507004"/>
            <a:ext cx="10079545" cy="450076"/>
          </a:xfrm>
          <a:prstGeom prst="roundRect">
            <a:avLst>
              <a:gd name="adj" fmla="val 10620"/>
            </a:avLst>
          </a:prstGeom>
          <a:solidFill>
            <a:srgbClr val="DDDDDD"/>
          </a:solidFill>
          <a:ln w="6350">
            <a:solidFill>
              <a:srgbClr val="808080"/>
            </a:solidFill>
            <a:prstDash val="dash"/>
            <a:round/>
          </a:ln>
        </p:spPr>
        <p:txBody>
          <a:bodyPr wrap="square" anchor="ctr">
            <a:spAutoFit/>
          </a:bodyPr>
          <a:lstStyle/>
          <a:p>
            <a:pPr marL="285750" lvl="0" indent="-285750">
              <a:buFont typeface="Wingdings" panose="05000000000000000000" pitchFamily="2" charset="2"/>
              <a:buChar char="l"/>
            </a:pPr>
            <a:r>
              <a:rPr lang="zh-CN" altLang="en-US" sz="2135" b="1" dirty="0"/>
              <a:t>外贸</a:t>
            </a:r>
            <a:r>
              <a:rPr lang="zh-CN" altLang="zh-CN" sz="2135" b="1" dirty="0" smtClean="0"/>
              <a:t>企业冲减的录入规则</a:t>
            </a:r>
            <a:endParaRPr lang="zh-CN" altLang="zh-CN" sz="2135" dirty="0"/>
          </a:p>
        </p:txBody>
      </p:sp>
      <p:sp>
        <p:nvSpPr>
          <p:cNvPr id="3" name="矩形 2"/>
          <p:cNvSpPr/>
          <p:nvPr/>
        </p:nvSpPr>
        <p:spPr>
          <a:xfrm>
            <a:off x="916373" y="1314584"/>
            <a:ext cx="10078374" cy="5169535"/>
          </a:xfrm>
          <a:prstGeom prst="rect">
            <a:avLst/>
          </a:prstGeom>
        </p:spPr>
        <p:txBody>
          <a:bodyPr wrap="square">
            <a:spAutoFit/>
          </a:bodyPr>
          <a:lstStyle/>
          <a:p>
            <a:pPr>
              <a:lnSpc>
                <a:spcPct val="150000"/>
              </a:lnSpc>
            </a:pPr>
            <a:r>
              <a:rPr lang="en-US" altLang="zh-CN" b="1" dirty="0" smtClean="0"/>
              <a:t>1. </a:t>
            </a:r>
            <a:r>
              <a:rPr lang="zh-CN" altLang="zh-CN" dirty="0" smtClean="0"/>
              <a:t>出口</a:t>
            </a:r>
            <a:r>
              <a:rPr lang="zh-CN" altLang="zh-CN" dirty="0"/>
              <a:t>货物发生</a:t>
            </a:r>
            <a:r>
              <a:rPr lang="zh-CN" altLang="zh-CN" dirty="0">
                <a:solidFill>
                  <a:srgbClr val="FF0000"/>
                </a:solidFill>
              </a:rPr>
              <a:t>全退</a:t>
            </a:r>
            <a:r>
              <a:rPr lang="zh-CN" altLang="zh-CN" dirty="0"/>
              <a:t>或者</a:t>
            </a:r>
            <a:r>
              <a:rPr lang="zh-CN" altLang="zh-CN" dirty="0">
                <a:solidFill>
                  <a:srgbClr val="FF0000"/>
                </a:solidFill>
              </a:rPr>
              <a:t>部分退运</a:t>
            </a:r>
            <a:r>
              <a:rPr lang="zh-CN" altLang="zh-CN" dirty="0"/>
              <a:t>；报关单上的报关单号、金额、商品代码、日期与以前录入不一致；货物转内销；上述情况需要填写此表</a:t>
            </a:r>
            <a:endParaRPr lang="zh-CN" altLang="zh-CN" dirty="0"/>
          </a:p>
          <a:p>
            <a:pPr>
              <a:lnSpc>
                <a:spcPct val="150000"/>
              </a:lnSpc>
            </a:pPr>
            <a:r>
              <a:rPr lang="en-US" altLang="zh-CN" b="1" dirty="0" smtClean="0"/>
              <a:t>2. </a:t>
            </a:r>
            <a:r>
              <a:rPr lang="zh-CN" altLang="zh-CN" dirty="0" smtClean="0"/>
              <a:t>申报</a:t>
            </a:r>
            <a:r>
              <a:rPr lang="zh-CN" altLang="zh-CN" dirty="0"/>
              <a:t>年月填写当期所属期、申报批次填写当期批次、序号填写当期流水号从</a:t>
            </a:r>
            <a:r>
              <a:rPr lang="en-US" altLang="zh-CN" dirty="0"/>
              <a:t>0001</a:t>
            </a:r>
            <a:r>
              <a:rPr lang="zh-CN" altLang="zh-CN" dirty="0"/>
              <a:t>开始、关联号填写被冲减数据当时申报的关联号。（如冲减数据非本年数据则申报年月填写冲减数据出口年份的</a:t>
            </a:r>
            <a:r>
              <a:rPr lang="en-US" altLang="zh-CN" dirty="0"/>
              <a:t>12</a:t>
            </a:r>
            <a:r>
              <a:rPr lang="zh-CN" altLang="zh-CN" dirty="0"/>
              <a:t>月，申报批次填写出口年份</a:t>
            </a:r>
            <a:r>
              <a:rPr lang="en-US" altLang="zh-CN" dirty="0"/>
              <a:t>12</a:t>
            </a:r>
            <a:r>
              <a:rPr lang="zh-CN" altLang="zh-CN" dirty="0"/>
              <a:t>月未使用过的批次）</a:t>
            </a:r>
            <a:endParaRPr lang="zh-CN" altLang="zh-CN" dirty="0"/>
          </a:p>
          <a:p>
            <a:pPr>
              <a:lnSpc>
                <a:spcPct val="150000"/>
              </a:lnSpc>
            </a:pPr>
            <a:r>
              <a:rPr lang="en-US" altLang="zh-CN" b="1" dirty="0" smtClean="0"/>
              <a:t>3. </a:t>
            </a:r>
            <a:r>
              <a:rPr lang="zh-CN" altLang="zh-CN" dirty="0" smtClean="0"/>
              <a:t>冲</a:t>
            </a:r>
            <a:r>
              <a:rPr lang="zh-CN" altLang="zh-CN" dirty="0"/>
              <a:t>减完成后如需要重新申报，则将正确数据重新录入在当期的申报明细表中（如非本年数据则申报年月填写申报数据出口年份的</a:t>
            </a:r>
            <a:r>
              <a:rPr lang="en-US" altLang="zh-CN" dirty="0"/>
              <a:t>12</a:t>
            </a:r>
            <a:r>
              <a:rPr lang="zh-CN" altLang="zh-CN" dirty="0"/>
              <a:t>月，申报批次填写出口年份</a:t>
            </a:r>
            <a:r>
              <a:rPr lang="en-US" altLang="zh-CN" dirty="0"/>
              <a:t>12</a:t>
            </a:r>
            <a:r>
              <a:rPr lang="zh-CN" altLang="zh-CN" dirty="0"/>
              <a:t>月未使用过批次</a:t>
            </a:r>
            <a:r>
              <a:rPr lang="zh-CN" altLang="zh-CN" dirty="0" smtClean="0"/>
              <a:t>）</a:t>
            </a:r>
            <a:endParaRPr lang="en-US" altLang="zh-CN" dirty="0" smtClean="0"/>
          </a:p>
          <a:p>
            <a:pPr>
              <a:lnSpc>
                <a:spcPct val="150000"/>
              </a:lnSpc>
            </a:pPr>
            <a:endParaRPr lang="en-US" altLang="zh-CN" dirty="0" smtClean="0"/>
          </a:p>
          <a:p>
            <a:pPr>
              <a:lnSpc>
                <a:spcPct val="150000"/>
              </a:lnSpc>
            </a:pPr>
            <a:r>
              <a:rPr lang="zh-CN" altLang="en-US" b="1" dirty="0" smtClean="0">
                <a:solidFill>
                  <a:srgbClr val="FF0000"/>
                </a:solidFill>
              </a:rPr>
              <a:t>★  </a:t>
            </a:r>
            <a:r>
              <a:rPr lang="zh-CN" altLang="zh-CN" b="1" dirty="0" smtClean="0">
                <a:solidFill>
                  <a:srgbClr val="FF0000"/>
                </a:solidFill>
              </a:rPr>
              <a:t>注意</a:t>
            </a:r>
            <a:r>
              <a:rPr lang="zh-CN" altLang="zh-CN" b="1" dirty="0">
                <a:solidFill>
                  <a:srgbClr val="FF0000"/>
                </a:solidFill>
              </a:rPr>
              <a:t>：</a:t>
            </a:r>
            <a:r>
              <a:rPr lang="zh-CN" altLang="zh-CN" dirty="0"/>
              <a:t>不允许直接在进货和出口明细中填写负数以表示冲减了，只能通过免退税冲减申报录入表来进行冲减。</a:t>
            </a:r>
            <a:endParaRPr lang="zh-CN" altLang="zh-CN"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69078" y="1121020"/>
            <a:ext cx="10078374" cy="4523105"/>
          </a:xfrm>
          <a:prstGeom prst="rect">
            <a:avLst/>
          </a:prstGeom>
        </p:spPr>
        <p:txBody>
          <a:bodyPr wrap="square">
            <a:spAutoFit/>
          </a:bodyPr>
          <a:lstStyle/>
          <a:p>
            <a:pPr latinLnBrk="0">
              <a:lnSpc>
                <a:spcPct val="180000"/>
              </a:lnSpc>
            </a:pPr>
            <a:r>
              <a:rPr lang="en-US" altLang="zh-CN" b="1" dirty="0" smtClean="0"/>
              <a:t>1. </a:t>
            </a:r>
            <a:r>
              <a:rPr lang="zh-CN" altLang="zh-CN" dirty="0" smtClean="0"/>
              <a:t>首先</a:t>
            </a:r>
            <a:r>
              <a:rPr lang="zh-CN" altLang="zh-CN" dirty="0"/>
              <a:t>填写《海关出口商品代码、名称、退税率调整对应表》，填写时注意：</a:t>
            </a:r>
            <a:r>
              <a:rPr lang="en-US" altLang="zh-CN" dirty="0"/>
              <a:t>"</a:t>
            </a:r>
            <a:r>
              <a:rPr lang="zh-CN" altLang="zh-CN" dirty="0"/>
              <a:t>商品代码</a:t>
            </a:r>
            <a:r>
              <a:rPr lang="en-US" altLang="zh-CN" dirty="0"/>
              <a:t>"</a:t>
            </a:r>
            <a:r>
              <a:rPr lang="zh-CN" altLang="zh-CN" dirty="0"/>
              <a:t>填写报关单上已过期的商品代码。</a:t>
            </a:r>
            <a:r>
              <a:rPr lang="en-US" altLang="zh-CN" dirty="0"/>
              <a:t>"</a:t>
            </a:r>
            <a:r>
              <a:rPr lang="zh-CN" altLang="zh-CN" dirty="0"/>
              <a:t>调整后商品代码</a:t>
            </a:r>
            <a:r>
              <a:rPr lang="en-US" altLang="zh-CN" dirty="0"/>
              <a:t>"</a:t>
            </a:r>
            <a:r>
              <a:rPr lang="zh-CN" altLang="zh-CN" dirty="0"/>
              <a:t>填写调整后商品代码。</a:t>
            </a:r>
            <a:endParaRPr lang="zh-CN" altLang="zh-CN" dirty="0"/>
          </a:p>
          <a:p>
            <a:pPr latinLnBrk="0">
              <a:lnSpc>
                <a:spcPct val="180000"/>
              </a:lnSpc>
            </a:pPr>
            <a:r>
              <a:rPr lang="en-US" altLang="zh-CN" b="1" dirty="0" smtClean="0"/>
              <a:t>2. </a:t>
            </a:r>
            <a:r>
              <a:rPr lang="zh-CN" altLang="zh-CN" dirty="0" smtClean="0"/>
              <a:t>到</a:t>
            </a:r>
            <a:r>
              <a:rPr lang="zh-CN" altLang="zh-CN" dirty="0"/>
              <a:t>系统维护</a:t>
            </a:r>
            <a:r>
              <a:rPr lang="en-US" altLang="zh-CN" dirty="0"/>
              <a:t>-</a:t>
            </a:r>
            <a:r>
              <a:rPr lang="zh-CN" altLang="zh-CN" dirty="0"/>
              <a:t>代码维护</a:t>
            </a:r>
            <a:r>
              <a:rPr lang="en-US" altLang="zh-CN" dirty="0"/>
              <a:t>-</a:t>
            </a:r>
            <a:r>
              <a:rPr lang="zh-CN" altLang="zh-CN" dirty="0"/>
              <a:t>海关商品码，搜索出已过期的商品码，将终止日期改成现在有效期内的。退出软件重新进入。</a:t>
            </a:r>
            <a:endParaRPr lang="zh-CN" altLang="zh-CN" dirty="0"/>
          </a:p>
          <a:p>
            <a:pPr latinLnBrk="0">
              <a:lnSpc>
                <a:spcPct val="180000"/>
              </a:lnSpc>
            </a:pPr>
            <a:r>
              <a:rPr lang="zh-CN" altLang="zh-CN" dirty="0"/>
              <a:t>（该过期商品退税申报完成后，再到系统维护</a:t>
            </a:r>
            <a:r>
              <a:rPr lang="en-US" altLang="zh-CN" dirty="0"/>
              <a:t>-</a:t>
            </a:r>
            <a:r>
              <a:rPr lang="zh-CN" altLang="zh-CN" dirty="0"/>
              <a:t>代码维护</a:t>
            </a:r>
            <a:r>
              <a:rPr lang="en-US" altLang="zh-CN" dirty="0"/>
              <a:t>-</a:t>
            </a:r>
            <a:r>
              <a:rPr lang="zh-CN" altLang="zh-CN" dirty="0"/>
              <a:t>海关商品码，搜索出已过期的商品码，将终止日期改回原来的。）</a:t>
            </a:r>
            <a:endParaRPr lang="zh-CN" altLang="zh-CN" dirty="0"/>
          </a:p>
          <a:p>
            <a:pPr latinLnBrk="0">
              <a:lnSpc>
                <a:spcPct val="180000"/>
              </a:lnSpc>
            </a:pPr>
            <a:r>
              <a:rPr lang="en-US" altLang="zh-CN" b="1" dirty="0" smtClean="0"/>
              <a:t>3. </a:t>
            </a:r>
            <a:r>
              <a:rPr lang="zh-CN" altLang="zh-CN" dirty="0" smtClean="0"/>
              <a:t>填写</a:t>
            </a:r>
            <a:r>
              <a:rPr lang="zh-CN" altLang="zh-CN" dirty="0"/>
              <a:t>出口明细时注意：“商品代码”填写报关单上已过期的商品代码。“申报商品代码”填写调整后商品代码。</a:t>
            </a:r>
            <a:endParaRPr lang="zh-CN" altLang="zh-CN" dirty="0"/>
          </a:p>
        </p:txBody>
      </p:sp>
      <p:sp>
        <p:nvSpPr>
          <p:cNvPr id="4" name="圆角矩形 13"/>
          <p:cNvSpPr>
            <a:spLocks noChangeArrowheads="1"/>
          </p:cNvSpPr>
          <p:nvPr/>
        </p:nvSpPr>
        <p:spPr bwMode="auto">
          <a:xfrm>
            <a:off x="1055537" y="524259"/>
            <a:ext cx="10079545" cy="450076"/>
          </a:xfrm>
          <a:prstGeom prst="roundRect">
            <a:avLst>
              <a:gd name="adj" fmla="val 10620"/>
            </a:avLst>
          </a:prstGeom>
          <a:solidFill>
            <a:srgbClr val="DDDDDD"/>
          </a:solidFill>
          <a:ln w="6350">
            <a:solidFill>
              <a:srgbClr val="808080"/>
            </a:solidFill>
            <a:prstDash val="dash"/>
            <a:round/>
          </a:ln>
        </p:spPr>
        <p:txBody>
          <a:bodyPr wrap="square" anchor="ctr">
            <a:spAutoFit/>
          </a:bodyPr>
          <a:lstStyle/>
          <a:p>
            <a:pPr marL="285750" lvl="0" indent="-285750">
              <a:buFont typeface="Wingdings" panose="05000000000000000000" pitchFamily="2" charset="2"/>
              <a:buChar char="l"/>
            </a:pPr>
            <a:r>
              <a:rPr lang="zh-CN" altLang="zh-CN" sz="2135" b="1" dirty="0" smtClean="0"/>
              <a:t>海关</a:t>
            </a:r>
            <a:r>
              <a:rPr lang="zh-CN" altLang="zh-CN" sz="2135" b="1" dirty="0"/>
              <a:t>商品码调整对应录入表填写规范要求</a:t>
            </a:r>
            <a:endParaRPr lang="zh-CN" altLang="zh-CN" sz="2135"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3"/>
          <p:cNvSpPr>
            <a:spLocks noChangeArrowheads="1"/>
          </p:cNvSpPr>
          <p:nvPr/>
        </p:nvSpPr>
        <p:spPr bwMode="auto">
          <a:xfrm>
            <a:off x="901867" y="709786"/>
            <a:ext cx="10079545" cy="1150433"/>
          </a:xfrm>
          <a:prstGeom prst="roundRect">
            <a:avLst>
              <a:gd name="adj" fmla="val 10620"/>
            </a:avLst>
          </a:prstGeom>
          <a:solidFill>
            <a:srgbClr val="DDDDDD"/>
          </a:solidFill>
          <a:ln w="6350">
            <a:solidFill>
              <a:srgbClr val="808080"/>
            </a:solidFill>
            <a:prstDash val="dash"/>
            <a:round/>
          </a:ln>
        </p:spPr>
        <p:txBody>
          <a:bodyPr wrap="square" anchor="ctr">
            <a:spAutoFit/>
          </a:bodyPr>
          <a:lstStyle/>
          <a:p>
            <a:pPr marL="285750" indent="-285750">
              <a:lnSpc>
                <a:spcPct val="150000"/>
              </a:lnSpc>
              <a:buFont typeface="Wingdings" panose="05000000000000000000" pitchFamily="2" charset="2"/>
              <a:buChar char="l"/>
            </a:pPr>
            <a:r>
              <a:rPr lang="zh-CN" altLang="zh-CN" sz="2135" b="1" dirty="0"/>
              <a:t>外贸企业：某商品代码属于双重征收商品，本次只征收增值税，未征收消费税，进货明细如何录入</a:t>
            </a:r>
            <a:r>
              <a:rPr lang="zh-CN" altLang="zh-CN" sz="2135" b="1" dirty="0" smtClean="0"/>
              <a:t>？</a:t>
            </a:r>
            <a:endParaRPr lang="zh-CN" altLang="zh-CN" sz="2135" dirty="0"/>
          </a:p>
        </p:txBody>
      </p:sp>
      <p:sp>
        <p:nvSpPr>
          <p:cNvPr id="5" name="矩形 4"/>
          <p:cNvSpPr/>
          <p:nvPr/>
        </p:nvSpPr>
        <p:spPr>
          <a:xfrm>
            <a:off x="901867" y="2300576"/>
            <a:ext cx="10079545" cy="2725420"/>
          </a:xfrm>
          <a:prstGeom prst="rect">
            <a:avLst/>
          </a:prstGeom>
        </p:spPr>
        <p:txBody>
          <a:bodyPr wrap="square">
            <a:spAutoFit/>
          </a:bodyPr>
          <a:lstStyle/>
          <a:p>
            <a:pPr>
              <a:lnSpc>
                <a:spcPct val="200000"/>
              </a:lnSpc>
            </a:pPr>
            <a:r>
              <a:rPr lang="zh-CN" altLang="zh-CN" sz="2135" dirty="0"/>
              <a:t>对于未征收消费税的商品，录入进货明细时，要录入增值税发票信息后先做数量关联检查和换汇成本检查，检查后出口与进货标识都会变成“</a:t>
            </a:r>
            <a:r>
              <a:rPr lang="en-US" altLang="zh-CN" sz="2135" dirty="0"/>
              <a:t>E"</a:t>
            </a:r>
            <a:r>
              <a:rPr lang="zh-CN" altLang="zh-CN" sz="2135" dirty="0"/>
              <a:t>，最后将出口和进货明细录入中需申报数据的审核认可，都选择“人工挑过”，标识为</a:t>
            </a:r>
            <a:r>
              <a:rPr lang="zh-CN" altLang="zh-CN" sz="2135" dirty="0">
                <a:solidFill>
                  <a:srgbClr val="FF0000"/>
                </a:solidFill>
              </a:rPr>
              <a:t>“</a:t>
            </a:r>
            <a:r>
              <a:rPr lang="en-US" altLang="zh-CN" sz="2135" dirty="0">
                <a:solidFill>
                  <a:srgbClr val="FF0000"/>
                </a:solidFill>
              </a:rPr>
              <a:t>P</a:t>
            </a:r>
            <a:r>
              <a:rPr lang="zh-CN" altLang="zh-CN" sz="2135" dirty="0">
                <a:solidFill>
                  <a:srgbClr val="FF0000"/>
                </a:solidFill>
              </a:rPr>
              <a:t>”</a:t>
            </a:r>
            <a:r>
              <a:rPr lang="zh-CN" altLang="zh-CN" sz="2135" dirty="0"/>
              <a:t>后。无需再次做检查，直接生成预申报数据。</a:t>
            </a:r>
            <a:endParaRPr lang="zh-CN" altLang="zh-CN" sz="2135"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3"/>
          <p:cNvSpPr>
            <a:spLocks noChangeArrowheads="1"/>
          </p:cNvSpPr>
          <p:nvPr/>
        </p:nvSpPr>
        <p:spPr bwMode="auto">
          <a:xfrm>
            <a:off x="1055537" y="780246"/>
            <a:ext cx="10079545" cy="621641"/>
          </a:xfrm>
          <a:prstGeom prst="roundRect">
            <a:avLst>
              <a:gd name="adj" fmla="val 10620"/>
            </a:avLst>
          </a:prstGeom>
          <a:solidFill>
            <a:srgbClr val="DDDDDD"/>
          </a:solidFill>
          <a:ln w="6350">
            <a:solidFill>
              <a:srgbClr val="808080"/>
            </a:solidFill>
            <a:prstDash val="dash"/>
            <a:round/>
          </a:ln>
        </p:spPr>
        <p:txBody>
          <a:bodyPr wrap="square" anchor="ctr">
            <a:spAutoFit/>
          </a:bodyPr>
          <a:lstStyle/>
          <a:p>
            <a:pPr marL="285750" lvl="0" indent="-285750">
              <a:lnSpc>
                <a:spcPct val="150000"/>
              </a:lnSpc>
              <a:buFont typeface="Wingdings" panose="05000000000000000000" pitchFamily="2" charset="2"/>
              <a:buChar char="l"/>
            </a:pPr>
            <a:r>
              <a:rPr lang="zh-CN" altLang="zh-CN" sz="2135" b="1" dirty="0"/>
              <a:t>在输入出口商品代码的时候，系统显示无此商品</a:t>
            </a:r>
            <a:r>
              <a:rPr lang="zh-CN" altLang="zh-CN" sz="2135" b="1" dirty="0" smtClean="0"/>
              <a:t>码</a:t>
            </a:r>
            <a:endParaRPr lang="zh-CN" altLang="zh-CN" sz="2135" dirty="0"/>
          </a:p>
        </p:txBody>
      </p:sp>
      <p:sp>
        <p:nvSpPr>
          <p:cNvPr id="5" name="矩形 4"/>
          <p:cNvSpPr/>
          <p:nvPr/>
        </p:nvSpPr>
        <p:spPr>
          <a:xfrm>
            <a:off x="1055537" y="1848013"/>
            <a:ext cx="10079545" cy="3547110"/>
          </a:xfrm>
          <a:prstGeom prst="rect">
            <a:avLst/>
          </a:prstGeom>
        </p:spPr>
        <p:txBody>
          <a:bodyPr wrap="square">
            <a:spAutoFit/>
          </a:bodyPr>
          <a:lstStyle/>
          <a:p>
            <a:pPr>
              <a:lnSpc>
                <a:spcPct val="150000"/>
              </a:lnSpc>
            </a:pPr>
            <a:r>
              <a:rPr lang="en-US" altLang="zh-CN" sz="2135" dirty="0"/>
              <a:t> </a:t>
            </a:r>
            <a:r>
              <a:rPr lang="en-US" altLang="zh-CN" sz="2135" b="1" dirty="0" smtClean="0"/>
              <a:t>1. </a:t>
            </a:r>
            <a:r>
              <a:rPr lang="zh-CN" altLang="zh-CN" sz="2135" dirty="0" smtClean="0"/>
              <a:t>通过</a:t>
            </a:r>
            <a:r>
              <a:rPr lang="zh-CN" altLang="zh-CN" sz="2135" dirty="0"/>
              <a:t>菜单系统维护—〉代码维护—〉海关商品码，自用商品—〉当前筛选下所有记录—〉设为自用代码；</a:t>
            </a:r>
            <a:endParaRPr lang="zh-CN" altLang="zh-CN" sz="2135" dirty="0"/>
          </a:p>
          <a:p>
            <a:pPr>
              <a:lnSpc>
                <a:spcPct val="150000"/>
              </a:lnSpc>
            </a:pPr>
            <a:r>
              <a:rPr lang="en-US" altLang="zh-CN" sz="2135" dirty="0" smtClean="0"/>
              <a:t> </a:t>
            </a:r>
            <a:r>
              <a:rPr lang="en-US" altLang="zh-CN" sz="2135" b="1" dirty="0" smtClean="0"/>
              <a:t>2. </a:t>
            </a:r>
            <a:r>
              <a:rPr lang="zh-CN" altLang="zh-CN" sz="2135" dirty="0" smtClean="0"/>
              <a:t>若</a:t>
            </a:r>
            <a:r>
              <a:rPr lang="zh-CN" altLang="zh-CN" sz="2135" dirty="0"/>
              <a:t>代码库查询后，无此商品代码，或该代码没有基本商品标志或该代码有效期已过，查一下是否存在有效期内的“商品代码扩展码”（比如有</a:t>
            </a:r>
            <a:r>
              <a:rPr lang="en-US" altLang="zh-CN" sz="2135" dirty="0"/>
              <a:t>01</a:t>
            </a:r>
            <a:r>
              <a:rPr lang="zh-CN" altLang="zh-CN" sz="2135" dirty="0"/>
              <a:t>、</a:t>
            </a:r>
            <a:r>
              <a:rPr lang="en-US" altLang="zh-CN" sz="2135" dirty="0"/>
              <a:t>02</a:t>
            </a:r>
            <a:r>
              <a:rPr lang="zh-CN" altLang="zh-CN" sz="2135" dirty="0"/>
              <a:t>后缀），根据商品的征退税率选择录入“商品代码扩展码”。如“商品代码扩展码”也没有，找专管员指定。 </a:t>
            </a:r>
            <a:endParaRPr lang="zh-CN" altLang="zh-CN" sz="2135" dirty="0"/>
          </a:p>
          <a:p>
            <a:pPr>
              <a:lnSpc>
                <a:spcPct val="150000"/>
              </a:lnSpc>
            </a:pPr>
            <a:r>
              <a:rPr lang="en-US" altLang="zh-CN" sz="2135" dirty="0"/>
              <a:t> </a:t>
            </a:r>
            <a:r>
              <a:rPr lang="en-US" altLang="zh-CN" sz="2135" b="1" dirty="0" smtClean="0"/>
              <a:t>3. </a:t>
            </a:r>
            <a:r>
              <a:rPr lang="zh-CN" altLang="zh-CN" sz="2135" dirty="0" smtClean="0"/>
              <a:t>如</a:t>
            </a:r>
            <a:r>
              <a:rPr lang="zh-CN" altLang="zh-CN" sz="2135" dirty="0"/>
              <a:t>录入的商品代码是十位数的，判断是不是需要只录入前八位。</a:t>
            </a:r>
            <a:endParaRPr lang="zh-CN" altLang="zh-CN" sz="2135"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3"/>
          <p:cNvSpPr>
            <a:spLocks noChangeArrowheads="1"/>
          </p:cNvSpPr>
          <p:nvPr/>
        </p:nvSpPr>
        <p:spPr bwMode="auto">
          <a:xfrm>
            <a:off x="1055537" y="764647"/>
            <a:ext cx="10079545" cy="623629"/>
          </a:xfrm>
          <a:prstGeom prst="roundRect">
            <a:avLst>
              <a:gd name="adj" fmla="val 10620"/>
            </a:avLst>
          </a:prstGeom>
          <a:solidFill>
            <a:srgbClr val="DDDDDD"/>
          </a:solidFill>
          <a:ln w="6350">
            <a:solidFill>
              <a:srgbClr val="808080"/>
            </a:solidFill>
            <a:prstDash val="dash"/>
            <a:round/>
          </a:ln>
        </p:spPr>
        <p:txBody>
          <a:bodyPr wrap="square" anchor="ctr">
            <a:spAutoFit/>
          </a:bodyPr>
          <a:lstStyle/>
          <a:p>
            <a:pPr marL="285750" lvl="0" indent="-285750">
              <a:lnSpc>
                <a:spcPct val="150000"/>
              </a:lnSpc>
              <a:buFont typeface="Wingdings" panose="05000000000000000000" pitchFamily="2" charset="2"/>
              <a:buChar char="l"/>
            </a:pPr>
            <a:r>
              <a:rPr lang="zh-CN" altLang="zh-CN" sz="2135" b="1" dirty="0"/>
              <a:t>生产企业增值税纳税申报表涉及出口退税内容的填写规范</a:t>
            </a:r>
            <a:endParaRPr lang="zh-CN" altLang="zh-CN" sz="2135" b="1" dirty="0"/>
          </a:p>
        </p:txBody>
      </p:sp>
      <p:sp>
        <p:nvSpPr>
          <p:cNvPr id="5" name="矩形 4"/>
          <p:cNvSpPr/>
          <p:nvPr/>
        </p:nvSpPr>
        <p:spPr>
          <a:xfrm>
            <a:off x="1055537" y="1848013"/>
            <a:ext cx="10079545" cy="4700905"/>
          </a:xfrm>
          <a:prstGeom prst="rect">
            <a:avLst/>
          </a:prstGeom>
        </p:spPr>
        <p:txBody>
          <a:bodyPr wrap="square">
            <a:spAutoFit/>
          </a:bodyPr>
          <a:lstStyle/>
          <a:p>
            <a:pPr>
              <a:lnSpc>
                <a:spcPct val="200000"/>
              </a:lnSpc>
            </a:pPr>
            <a:r>
              <a:rPr lang="en-US" altLang="zh-CN" sz="2135" dirty="0"/>
              <a:t> </a:t>
            </a:r>
            <a:r>
              <a:rPr lang="en-US" altLang="zh-CN" sz="2135" b="1" dirty="0" smtClean="0"/>
              <a:t>1.出口免抵税销售额</a:t>
            </a:r>
            <a:r>
              <a:rPr lang="zh-CN" altLang="en-US" sz="2135" b="1" dirty="0" smtClean="0"/>
              <a:t>：</a:t>
            </a:r>
            <a:r>
              <a:rPr lang="zh-CN" altLang="en-US" sz="2135" dirty="0" smtClean="0"/>
              <a:t>填写在</a:t>
            </a:r>
            <a:r>
              <a:rPr altLang="zh-CN" sz="2135" dirty="0"/>
              <a:t>销项表第三大项--（16栏）</a:t>
            </a:r>
            <a:r>
              <a:rPr lang="zh-CN" sz="2135" dirty="0"/>
              <a:t>或（</a:t>
            </a:r>
            <a:r>
              <a:rPr lang="en-US" altLang="zh-CN" sz="2135" dirty="0"/>
              <a:t>17</a:t>
            </a:r>
            <a:r>
              <a:rPr lang="zh-CN" altLang="en-US" sz="2135" dirty="0"/>
              <a:t>栏）</a:t>
            </a:r>
            <a:endParaRPr altLang="zh-CN" sz="2135" dirty="0"/>
          </a:p>
          <a:p>
            <a:pPr>
              <a:lnSpc>
                <a:spcPct val="200000"/>
              </a:lnSpc>
            </a:pPr>
            <a:r>
              <a:rPr lang="en-US" altLang="zh-CN" sz="2135" dirty="0" smtClean="0"/>
              <a:t> </a:t>
            </a:r>
            <a:r>
              <a:rPr lang="en-US" altLang="zh-CN" sz="2135" b="1" dirty="0" smtClean="0"/>
              <a:t>2. </a:t>
            </a:r>
            <a:r>
              <a:rPr lang="zh-CN" sz="2135" b="1" dirty="0"/>
              <a:t>进项转出数</a:t>
            </a:r>
            <a:r>
              <a:rPr lang="zh-CN" sz="2135" dirty="0"/>
              <a:t>：填写在进项表</a:t>
            </a:r>
            <a:r>
              <a:rPr altLang="zh-CN" sz="2135" dirty="0"/>
              <a:t>第18栏“免抵退税办法不得抵扣</a:t>
            </a:r>
            <a:r>
              <a:rPr lang="zh-CN" sz="2135" dirty="0"/>
              <a:t>的</a:t>
            </a:r>
            <a:r>
              <a:rPr altLang="zh-CN" sz="2135" dirty="0"/>
              <a:t>进项税额”。</a:t>
            </a:r>
            <a:r>
              <a:rPr lang="zh-CN" altLang="zh-CN" sz="2135" dirty="0"/>
              <a:t> </a:t>
            </a:r>
            <a:endParaRPr lang="zh-CN" altLang="zh-CN" sz="2135" dirty="0"/>
          </a:p>
          <a:p>
            <a:pPr>
              <a:lnSpc>
                <a:spcPct val="200000"/>
              </a:lnSpc>
            </a:pPr>
            <a:r>
              <a:rPr lang="en-US" altLang="zh-CN" sz="2135" dirty="0"/>
              <a:t> </a:t>
            </a:r>
            <a:r>
              <a:rPr lang="en-US" altLang="zh-CN" sz="2135" b="1" dirty="0" smtClean="0"/>
              <a:t>3. </a:t>
            </a:r>
            <a:r>
              <a:rPr lang="zh-CN" altLang="zh-CN" sz="2135" b="1" dirty="0"/>
              <a:t>免、抵、退应退税额：</a:t>
            </a:r>
            <a:r>
              <a:rPr lang="zh-CN" altLang="zh-CN" sz="2135" dirty="0"/>
              <a:t>主表</a:t>
            </a:r>
            <a:r>
              <a:rPr lang="zh-CN" altLang="zh-CN" sz="2135" dirty="0">
                <a:sym typeface="+mn-ea"/>
              </a:rPr>
              <a:t>第15栏</a:t>
            </a:r>
            <a:r>
              <a:rPr lang="zh-CN" altLang="zh-CN" sz="2135" dirty="0"/>
              <a:t>会自动显示生产退税软件上月汇总表36栏“当期应退税额”的当期数</a:t>
            </a:r>
            <a:endParaRPr lang="zh-CN" altLang="zh-CN" sz="2135" dirty="0"/>
          </a:p>
          <a:p>
            <a:pPr>
              <a:lnSpc>
                <a:spcPct val="200000"/>
              </a:lnSpc>
            </a:pPr>
            <a:r>
              <a:rPr lang="zh-CN" altLang="zh-CN" sz="2135" b="1" dirty="0">
                <a:solidFill>
                  <a:srgbClr val="FF0000"/>
                </a:solidFill>
                <a:sym typeface="+mn-ea"/>
              </a:rPr>
              <a:t>不得免征和抵扣税额的计算公式：</a:t>
            </a:r>
            <a:endParaRPr lang="zh-CN" altLang="zh-CN" sz="2135" b="1" dirty="0">
              <a:solidFill>
                <a:srgbClr val="FF0000"/>
              </a:solidFill>
              <a:sym typeface="+mn-ea"/>
            </a:endParaRPr>
          </a:p>
          <a:p>
            <a:pPr>
              <a:lnSpc>
                <a:spcPct val="200000"/>
              </a:lnSpc>
            </a:pPr>
            <a:r>
              <a:rPr sz="2135" dirty="0">
                <a:sym typeface="+mn-ea"/>
              </a:rPr>
              <a:t>＝当期出口货物离岸价×外汇人民币折合率×（出口货物适用税率－出口货物退税率）-当期不得免征和抵扣税额抵减额</a:t>
            </a:r>
            <a:endParaRPr sz="2135" dirty="0">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3"/>
          <p:cNvSpPr>
            <a:spLocks noChangeArrowheads="1"/>
          </p:cNvSpPr>
          <p:nvPr/>
        </p:nvSpPr>
        <p:spPr bwMode="auto">
          <a:xfrm>
            <a:off x="1055537" y="764647"/>
            <a:ext cx="10079545" cy="623629"/>
          </a:xfrm>
          <a:prstGeom prst="roundRect">
            <a:avLst>
              <a:gd name="adj" fmla="val 10620"/>
            </a:avLst>
          </a:prstGeom>
          <a:solidFill>
            <a:srgbClr val="DDDDDD"/>
          </a:solidFill>
          <a:ln w="6350">
            <a:solidFill>
              <a:srgbClr val="808080"/>
            </a:solidFill>
            <a:prstDash val="dash"/>
            <a:round/>
          </a:ln>
        </p:spPr>
        <p:txBody>
          <a:bodyPr wrap="square" anchor="ctr">
            <a:spAutoFit/>
          </a:bodyPr>
          <a:lstStyle/>
          <a:p>
            <a:pPr marL="285750" lvl="0" indent="-285750">
              <a:lnSpc>
                <a:spcPct val="150000"/>
              </a:lnSpc>
              <a:buFont typeface="Wingdings" panose="05000000000000000000" pitchFamily="2" charset="2"/>
              <a:buChar char="l"/>
            </a:pPr>
            <a:r>
              <a:rPr lang="zh-CN" altLang="zh-CN" sz="2135" b="1" dirty="0"/>
              <a:t>外贸企业增值税纳税申报表涉及出口退税内容的填写规范</a:t>
            </a:r>
            <a:endParaRPr lang="zh-CN" altLang="zh-CN" sz="2135" b="1" dirty="0"/>
          </a:p>
        </p:txBody>
      </p:sp>
      <p:sp>
        <p:nvSpPr>
          <p:cNvPr id="5" name="矩形 4"/>
          <p:cNvSpPr/>
          <p:nvPr/>
        </p:nvSpPr>
        <p:spPr>
          <a:xfrm>
            <a:off x="1055537" y="1848013"/>
            <a:ext cx="10079545" cy="1408430"/>
          </a:xfrm>
          <a:prstGeom prst="rect">
            <a:avLst/>
          </a:prstGeom>
        </p:spPr>
        <p:txBody>
          <a:bodyPr wrap="square">
            <a:spAutoFit/>
          </a:bodyPr>
          <a:lstStyle/>
          <a:p>
            <a:pPr>
              <a:lnSpc>
                <a:spcPct val="200000"/>
              </a:lnSpc>
            </a:pPr>
            <a:r>
              <a:rPr sz="2135" dirty="0"/>
              <a:t> 1.出口免税销售额：填写在销项表第三大项--（16栏）或第四大项——（18栏）</a:t>
            </a:r>
            <a:endParaRPr sz="2135" dirty="0"/>
          </a:p>
          <a:p>
            <a:pPr>
              <a:lnSpc>
                <a:spcPct val="200000"/>
              </a:lnSpc>
            </a:pPr>
            <a:r>
              <a:rPr sz="2135" dirty="0"/>
              <a:t> 2. 进项转出数：填写在进项表第14栏“免税项目用”。</a:t>
            </a:r>
            <a:endParaRPr sz="2135"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灯片编号占位符 3"/>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alibri" panose="020F0502020204030204" pitchFamily="34" charset="0"/>
                <a:ea typeface="宋体" panose="02010600030101010101" pitchFamily="2" charset="-122"/>
              </a:defRPr>
            </a:lvl1pPr>
            <a:lvl2pPr marL="742950" indent="-285750">
              <a:defRPr sz="2000">
                <a:solidFill>
                  <a:schemeClr val="tx1"/>
                </a:solidFill>
                <a:latin typeface="Calibri" panose="020F0502020204030204" pitchFamily="34" charset="0"/>
                <a:ea typeface="宋体" panose="02010600030101010101" pitchFamily="2" charset="-122"/>
              </a:defRPr>
            </a:lvl2pPr>
            <a:lvl3pPr marL="1143000" indent="-228600">
              <a:defRPr sz="2000">
                <a:solidFill>
                  <a:schemeClr val="tx1"/>
                </a:solidFill>
                <a:latin typeface="Calibri" panose="020F0502020204030204" pitchFamily="34" charset="0"/>
                <a:ea typeface="宋体" panose="02010600030101010101" pitchFamily="2" charset="-122"/>
              </a:defRPr>
            </a:lvl3pPr>
            <a:lvl4pPr marL="1600200" indent="-228600">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marL="2513965" indent="-228600" defTabSz="1028065" eaLnBrk="0" fontAlgn="base" hangingPunct="0">
              <a:spcBef>
                <a:spcPct val="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6pPr>
            <a:lvl7pPr marL="2971165" indent="-228600" defTabSz="1028065" eaLnBrk="0" fontAlgn="base" hangingPunct="0">
              <a:spcBef>
                <a:spcPct val="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7pPr>
            <a:lvl8pPr marL="3428365" indent="-228600" defTabSz="1028065" eaLnBrk="0" fontAlgn="base" hangingPunct="0">
              <a:spcBef>
                <a:spcPct val="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8pPr>
            <a:lvl9pPr marL="3885565" indent="-228600" defTabSz="1028065" eaLnBrk="0" fontAlgn="base" hangingPunct="0">
              <a:spcBef>
                <a:spcPct val="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fld id="{2FDAECEA-AF58-46EF-AAD7-185552C885D7}" type="slidenum">
              <a:rPr lang="zh-CN" altLang="en-US" sz="1400">
                <a:solidFill>
                  <a:srgbClr val="898989"/>
                </a:solidFill>
              </a:rPr>
            </a:fld>
            <a:endParaRPr lang="zh-CN" altLang="en-US" sz="1800">
              <a:solidFill>
                <a:prstClr val="black"/>
              </a:solidFill>
            </a:endParaRPr>
          </a:p>
        </p:txBody>
      </p:sp>
      <p:sp>
        <p:nvSpPr>
          <p:cNvPr id="33795" name="TextBox 4"/>
          <p:cNvSpPr>
            <a:spLocks noChangeArrowheads="1"/>
          </p:cNvSpPr>
          <p:nvPr/>
        </p:nvSpPr>
        <p:spPr bwMode="auto">
          <a:xfrm>
            <a:off x="2270128" y="1449389"/>
            <a:ext cx="2684145" cy="2449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81232" tIns="40616" rIns="81232" bIns="40616">
            <a:spAutoFit/>
          </a:bodyPr>
          <a:lstStyle/>
          <a:p>
            <a:pPr eaLnBrk="1" hangingPunct="1"/>
            <a:r>
              <a:rPr lang="en-US" altLang="zh-CN" sz="15400" dirty="0" smtClean="0">
                <a:solidFill>
                  <a:srgbClr val="00B0F0"/>
                </a:solidFill>
                <a:latin typeface="华文琥珀" panose="02010800040101010101" pitchFamily="2" charset="-122"/>
                <a:sym typeface="华文琥珀" panose="02010800040101010101" pitchFamily="2" charset="-122"/>
              </a:rPr>
              <a:t>[</a:t>
            </a:r>
            <a:r>
              <a:rPr lang="en-US" altLang="zh-CN" sz="15400" dirty="0" smtClean="0">
                <a:solidFill>
                  <a:srgbClr val="00B0F0"/>
                </a:solidFill>
                <a:latin typeface="Arial Unicode MS" panose="020B0604020202020204" pitchFamily="34" charset="-122"/>
                <a:sym typeface="Arial Unicode MS" panose="020B0604020202020204" pitchFamily="34" charset="-122"/>
              </a:rPr>
              <a:t>4</a:t>
            </a:r>
            <a:r>
              <a:rPr lang="en-US" altLang="zh-CN" sz="15400" dirty="0" smtClean="0">
                <a:solidFill>
                  <a:srgbClr val="00B0F0"/>
                </a:solidFill>
                <a:latin typeface="华文琥珀" panose="02010800040101010101" pitchFamily="2" charset="-122"/>
                <a:sym typeface="华文琥珀" panose="02010800040101010101" pitchFamily="2" charset="-122"/>
              </a:rPr>
              <a:t>]</a:t>
            </a:r>
            <a:endParaRPr lang="zh-CN" altLang="en-US" sz="15400" dirty="0">
              <a:solidFill>
                <a:srgbClr val="00B0F0"/>
              </a:solidFill>
              <a:latin typeface="华文琥珀" panose="02010800040101010101" pitchFamily="2" charset="-122"/>
              <a:sym typeface="华文琥珀" panose="02010800040101010101" pitchFamily="2" charset="-122"/>
            </a:endParaRPr>
          </a:p>
        </p:txBody>
      </p:sp>
      <p:sp>
        <p:nvSpPr>
          <p:cNvPr id="33796" name="矩形 4"/>
          <p:cNvSpPr>
            <a:spLocks noChangeArrowheads="1"/>
          </p:cNvSpPr>
          <p:nvPr/>
        </p:nvSpPr>
        <p:spPr bwMode="auto">
          <a:xfrm>
            <a:off x="4799013" y="2257426"/>
            <a:ext cx="6354762" cy="820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232" tIns="40616" rIns="81232" bIns="40616">
            <a:spAutoFit/>
          </a:bodyPr>
          <a:lstStyle/>
          <a:p>
            <a:r>
              <a:rPr lang="zh-CN" altLang="en-US" sz="4800" b="1" dirty="0" smtClean="0">
                <a:solidFill>
                  <a:srgbClr val="7F7F7F"/>
                </a:solidFill>
                <a:latin typeface="宋体" panose="02010600030101010101" pitchFamily="2" charset="-122"/>
                <a:sym typeface="宋体" panose="02010600030101010101" pitchFamily="2" charset="-122"/>
              </a:rPr>
              <a:t>无纸化申报常见问题</a:t>
            </a:r>
            <a:endParaRPr lang="en-US" altLang="zh-CN" sz="4800" b="1" dirty="0" smtClean="0">
              <a:solidFill>
                <a:srgbClr val="7F7F7F"/>
              </a:solidFill>
              <a:latin typeface="宋体" panose="02010600030101010101" pitchFamily="2" charset="-122"/>
              <a:sym typeface="宋体" panose="02010600030101010101" pitchFamily="2" charset="-122"/>
            </a:endParaRPr>
          </a:p>
        </p:txBody>
      </p:sp>
    </p:spTree>
  </p:cSld>
  <p:clrMapOvr>
    <a:masterClrMapping/>
  </p:clrMapOvr>
  <p:transition>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3"/>
          <p:cNvSpPr>
            <a:spLocks noChangeArrowheads="1"/>
          </p:cNvSpPr>
          <p:nvPr/>
        </p:nvSpPr>
        <p:spPr bwMode="auto">
          <a:xfrm>
            <a:off x="1007277" y="751863"/>
            <a:ext cx="10079545" cy="621641"/>
          </a:xfrm>
          <a:prstGeom prst="roundRect">
            <a:avLst>
              <a:gd name="adj" fmla="val 10620"/>
            </a:avLst>
          </a:prstGeom>
          <a:solidFill>
            <a:srgbClr val="DDDDDD"/>
          </a:solidFill>
          <a:ln w="6350">
            <a:solidFill>
              <a:srgbClr val="808080"/>
            </a:solidFill>
            <a:prstDash val="dash"/>
            <a:round/>
          </a:ln>
        </p:spPr>
        <p:txBody>
          <a:bodyPr wrap="square" anchor="ctr">
            <a:spAutoFit/>
          </a:bodyPr>
          <a:lstStyle/>
          <a:p>
            <a:pPr marL="285750" indent="-285750">
              <a:lnSpc>
                <a:spcPct val="150000"/>
              </a:lnSpc>
              <a:buFont typeface="Wingdings" panose="05000000000000000000" pitchFamily="2" charset="2"/>
              <a:buChar char="l"/>
            </a:pPr>
            <a:r>
              <a:rPr lang="zh-CN" altLang="zh-CN" sz="2135" b="1" dirty="0"/>
              <a:t>无纸化申报的操作</a:t>
            </a:r>
            <a:r>
              <a:rPr lang="zh-CN" altLang="zh-CN" sz="2135" b="1" dirty="0" smtClean="0"/>
              <a:t>流程</a:t>
            </a:r>
            <a:endParaRPr lang="zh-CN" altLang="zh-CN" sz="2135" dirty="0"/>
          </a:p>
        </p:txBody>
      </p:sp>
      <p:sp>
        <p:nvSpPr>
          <p:cNvPr id="5" name="矩形 4"/>
          <p:cNvSpPr/>
          <p:nvPr/>
        </p:nvSpPr>
        <p:spPr>
          <a:xfrm>
            <a:off x="1007277" y="1643514"/>
            <a:ext cx="10271536" cy="4707890"/>
          </a:xfrm>
          <a:prstGeom prst="rect">
            <a:avLst/>
          </a:prstGeom>
        </p:spPr>
        <p:txBody>
          <a:bodyPr wrap="square">
            <a:spAutoFit/>
          </a:bodyPr>
          <a:lstStyle/>
          <a:p>
            <a:pPr>
              <a:lnSpc>
                <a:spcPct val="150000"/>
              </a:lnSpc>
            </a:pPr>
            <a:r>
              <a:rPr lang="en-US" altLang="zh-CN" dirty="0" smtClean="0"/>
              <a:t>1. </a:t>
            </a:r>
            <a:r>
              <a:rPr lang="zh-CN" altLang="zh-CN" dirty="0" smtClean="0"/>
              <a:t>将</a:t>
            </a:r>
            <a:r>
              <a:rPr lang="zh-CN" altLang="zh-CN" dirty="0"/>
              <a:t>税局发放的文鼎创</a:t>
            </a:r>
            <a:r>
              <a:rPr lang="en-US" altLang="zh-CN" dirty="0"/>
              <a:t>u</a:t>
            </a:r>
            <a:r>
              <a:rPr lang="zh-CN" altLang="zh-CN" dirty="0"/>
              <a:t>棒插入电脑，根据跳出的提示安装驱动。</a:t>
            </a:r>
            <a:endParaRPr lang="zh-CN" altLang="zh-CN" dirty="0"/>
          </a:p>
          <a:p>
            <a:pPr>
              <a:lnSpc>
                <a:spcPct val="150000"/>
              </a:lnSpc>
            </a:pPr>
            <a:r>
              <a:rPr lang="en-US" altLang="zh-CN" dirty="0" smtClean="0"/>
              <a:t>2. </a:t>
            </a:r>
            <a:r>
              <a:rPr lang="zh-CN" altLang="zh-CN" dirty="0" smtClean="0"/>
              <a:t>打开</a:t>
            </a:r>
            <a:r>
              <a:rPr lang="zh-CN" altLang="zh-CN" dirty="0"/>
              <a:t>申报系统，到系统维护</a:t>
            </a:r>
            <a:r>
              <a:rPr lang="en-US" altLang="zh-CN" dirty="0"/>
              <a:t>-</a:t>
            </a:r>
            <a:r>
              <a:rPr lang="zh-CN" altLang="zh-CN" dirty="0"/>
              <a:t>系统配置</a:t>
            </a:r>
            <a:r>
              <a:rPr lang="en-US" altLang="zh-CN" dirty="0"/>
              <a:t>-</a:t>
            </a:r>
            <a:r>
              <a:rPr lang="zh-CN" altLang="zh-CN" dirty="0"/>
              <a:t>系统参数设置与修改</a:t>
            </a:r>
            <a:r>
              <a:rPr lang="en-US" altLang="zh-CN" dirty="0"/>
              <a:t>-</a:t>
            </a:r>
            <a:r>
              <a:rPr lang="zh-CN" altLang="zh-CN" dirty="0"/>
              <a:t>功能配置</a:t>
            </a:r>
            <a:r>
              <a:rPr lang="en-US" altLang="zh-CN" dirty="0"/>
              <a:t>II </a:t>
            </a:r>
            <a:r>
              <a:rPr lang="zh-CN" altLang="zh-CN" dirty="0"/>
              <a:t>将启用数字签名打勾</a:t>
            </a:r>
            <a:r>
              <a:rPr lang="zh-CN" altLang="zh-CN" dirty="0" smtClean="0"/>
              <a:t>，</a:t>
            </a:r>
            <a:r>
              <a:rPr lang="en-US" altLang="zh-CN" dirty="0" smtClean="0"/>
              <a:t> </a:t>
            </a:r>
            <a:r>
              <a:rPr lang="zh-CN" altLang="zh-CN" dirty="0" smtClean="0"/>
              <a:t>并</a:t>
            </a:r>
            <a:r>
              <a:rPr lang="zh-CN" altLang="zh-CN" dirty="0"/>
              <a:t>输入设备密码</a:t>
            </a:r>
            <a:r>
              <a:rPr lang="en-US" altLang="zh-CN" dirty="0"/>
              <a:t>8</a:t>
            </a:r>
            <a:r>
              <a:rPr lang="zh-CN" altLang="zh-CN" dirty="0"/>
              <a:t>个</a:t>
            </a:r>
            <a:r>
              <a:rPr lang="en-US" altLang="zh-CN" dirty="0"/>
              <a:t>8</a:t>
            </a:r>
            <a:r>
              <a:rPr lang="zh-CN" altLang="zh-CN" dirty="0"/>
              <a:t>。</a:t>
            </a:r>
            <a:endParaRPr lang="zh-CN" altLang="zh-CN" dirty="0"/>
          </a:p>
          <a:p>
            <a:pPr>
              <a:lnSpc>
                <a:spcPct val="150000"/>
              </a:lnSpc>
            </a:pPr>
            <a:r>
              <a:rPr lang="en-US" altLang="zh-CN" dirty="0" smtClean="0"/>
              <a:t>3. </a:t>
            </a:r>
            <a:r>
              <a:rPr lang="zh-CN" altLang="zh-CN" dirty="0" smtClean="0"/>
              <a:t>登陆</a:t>
            </a:r>
            <a:r>
              <a:rPr lang="zh-CN" altLang="zh-CN" dirty="0"/>
              <a:t>出口退税网上申报系统</a:t>
            </a:r>
            <a:r>
              <a:rPr lang="en-US" altLang="zh-CN" dirty="0"/>
              <a:t>-</a:t>
            </a:r>
            <a:r>
              <a:rPr lang="zh-CN" altLang="zh-CN" dirty="0"/>
              <a:t>“免退税依职权反馈下载”下载“无纸化反馈文件”。</a:t>
            </a:r>
            <a:endParaRPr lang="zh-CN" altLang="zh-CN" dirty="0"/>
          </a:p>
          <a:p>
            <a:pPr>
              <a:lnSpc>
                <a:spcPct val="150000"/>
              </a:lnSpc>
            </a:pPr>
            <a:r>
              <a:rPr lang="en-US" altLang="zh-CN" dirty="0" smtClean="0"/>
              <a:t>4. </a:t>
            </a:r>
            <a:r>
              <a:rPr lang="zh-CN" altLang="zh-CN" dirty="0" smtClean="0"/>
              <a:t>将</a:t>
            </a:r>
            <a:r>
              <a:rPr lang="zh-CN" altLang="zh-CN" dirty="0"/>
              <a:t>反馈读入申报系统。</a:t>
            </a:r>
            <a:endParaRPr lang="zh-CN" altLang="zh-CN" dirty="0"/>
          </a:p>
          <a:p>
            <a:pPr>
              <a:lnSpc>
                <a:spcPct val="150000"/>
              </a:lnSpc>
            </a:pPr>
            <a:r>
              <a:rPr lang="en-US" altLang="zh-CN" dirty="0" smtClean="0"/>
              <a:t>5. </a:t>
            </a:r>
            <a:r>
              <a:rPr lang="zh-CN" altLang="zh-CN" dirty="0" smtClean="0"/>
              <a:t>查看</a:t>
            </a:r>
            <a:r>
              <a:rPr lang="zh-CN" altLang="zh-CN" dirty="0"/>
              <a:t>“系统配置”</a:t>
            </a:r>
            <a:r>
              <a:rPr lang="en-US" altLang="zh-CN" dirty="0"/>
              <a:t>-</a:t>
            </a:r>
            <a:r>
              <a:rPr lang="zh-CN" altLang="zh-CN" dirty="0"/>
              <a:t>“企业扩展信息”中是否有无纸化标志。如果没有无纸化标志；或者无纸化标志的“起始日期”、“截止日期”是空白。属于反馈数据不全，可以去专管员处重新拷反馈读入。</a:t>
            </a:r>
            <a:endParaRPr lang="zh-CN" altLang="zh-CN" dirty="0"/>
          </a:p>
          <a:p>
            <a:pPr>
              <a:lnSpc>
                <a:spcPct val="150000"/>
              </a:lnSpc>
            </a:pPr>
            <a:r>
              <a:rPr lang="en-US" altLang="zh-CN" dirty="0" smtClean="0"/>
              <a:t>6. </a:t>
            </a:r>
            <a:r>
              <a:rPr lang="zh-CN" altLang="zh-CN" dirty="0" smtClean="0"/>
              <a:t>每次</a:t>
            </a:r>
            <a:r>
              <a:rPr lang="zh-CN" altLang="zh-CN" dirty="0"/>
              <a:t>企业录入完申报数据，生成正式申报数据之前，要把税局发的文鼎创</a:t>
            </a:r>
            <a:r>
              <a:rPr lang="en-US" altLang="zh-CN" dirty="0"/>
              <a:t>U</a:t>
            </a:r>
            <a:r>
              <a:rPr lang="zh-CN" altLang="zh-CN" dirty="0"/>
              <a:t>棒插在电脑上才可生成数据，否则会报错。</a:t>
            </a:r>
            <a:endParaRPr lang="zh-CN" altLang="zh-CN"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3"/>
          <p:cNvSpPr>
            <a:spLocks noChangeArrowheads="1"/>
          </p:cNvSpPr>
          <p:nvPr/>
        </p:nvSpPr>
        <p:spPr bwMode="auto">
          <a:xfrm>
            <a:off x="1055537" y="594187"/>
            <a:ext cx="10079545" cy="1151781"/>
          </a:xfrm>
          <a:prstGeom prst="roundRect">
            <a:avLst>
              <a:gd name="adj" fmla="val 10620"/>
            </a:avLst>
          </a:prstGeom>
          <a:solidFill>
            <a:srgbClr val="DDDDDD"/>
          </a:solidFill>
          <a:ln w="6350">
            <a:solidFill>
              <a:srgbClr val="808080"/>
            </a:solidFill>
            <a:prstDash val="dash"/>
            <a:round/>
          </a:ln>
        </p:spPr>
        <p:txBody>
          <a:bodyPr wrap="square" anchor="ctr">
            <a:spAutoFit/>
          </a:bodyPr>
          <a:lstStyle/>
          <a:p>
            <a:pPr marL="285750" lvl="0" indent="-285750">
              <a:lnSpc>
                <a:spcPct val="150000"/>
              </a:lnSpc>
              <a:buFont typeface="Wingdings" panose="05000000000000000000" pitchFamily="2" charset="2"/>
              <a:buChar char="l"/>
            </a:pPr>
            <a:r>
              <a:rPr lang="zh-CN" altLang="zh-CN" sz="2135" b="1" dirty="0"/>
              <a:t>无纸化申报，在软件中生成数据时一直提示</a:t>
            </a:r>
            <a:r>
              <a:rPr lang="zh-CN" altLang="zh-CN" sz="2135" b="1" dirty="0" smtClean="0"/>
              <a:t>“正在进行数字签名</a:t>
            </a:r>
            <a:r>
              <a:rPr lang="en-US" altLang="zh-CN" sz="2135" b="1" dirty="0" smtClean="0"/>
              <a:t>…</a:t>
            </a:r>
            <a:r>
              <a:rPr lang="zh-CN" altLang="zh-CN" sz="2135" b="1" dirty="0" smtClean="0"/>
              <a:t>”</a:t>
            </a:r>
            <a:r>
              <a:rPr lang="zh-CN" altLang="zh-CN" sz="2135" b="1" dirty="0"/>
              <a:t>之后软件就无响应</a:t>
            </a:r>
            <a:r>
              <a:rPr lang="zh-CN" altLang="zh-CN" sz="2135" b="1" dirty="0" smtClean="0"/>
              <a:t>了</a:t>
            </a:r>
            <a:r>
              <a:rPr lang="zh-CN" altLang="en-US" sz="2135" dirty="0"/>
              <a:t>。</a:t>
            </a:r>
            <a:endParaRPr lang="zh-CN" altLang="zh-CN" sz="2135" dirty="0"/>
          </a:p>
        </p:txBody>
      </p:sp>
      <p:sp>
        <p:nvSpPr>
          <p:cNvPr id="5" name="矩形 4"/>
          <p:cNvSpPr/>
          <p:nvPr/>
        </p:nvSpPr>
        <p:spPr>
          <a:xfrm>
            <a:off x="1007277" y="1984206"/>
            <a:ext cx="10079545" cy="1817370"/>
          </a:xfrm>
          <a:prstGeom prst="rect">
            <a:avLst/>
          </a:prstGeom>
        </p:spPr>
        <p:txBody>
          <a:bodyPr wrap="square">
            <a:spAutoFit/>
          </a:bodyPr>
          <a:lstStyle/>
          <a:p>
            <a:pPr>
              <a:lnSpc>
                <a:spcPct val="150000"/>
              </a:lnSpc>
            </a:pPr>
            <a:r>
              <a:rPr lang="zh-CN" altLang="zh-CN" sz="1865" dirty="0"/>
              <a:t>先确认电脑上是否有开票系统，如果有，试着把金税盘插在电脑上再重新生成数据。如果电脑上没有安装开票系统，就是电脑不能认出无纸化的棒。建议可以重新安装一下无纸化证书的驱动。如果重装了证书驱动还是不行，可以在电脑上安装一下开票系统。不需要插金税盘，再尝试生成数据。</a:t>
            </a:r>
            <a:endParaRPr lang="zh-CN" altLang="zh-CN" sz="1865" dirty="0"/>
          </a:p>
        </p:txBody>
      </p:sp>
      <p:sp>
        <p:nvSpPr>
          <p:cNvPr id="4" name="圆角矩形 13"/>
          <p:cNvSpPr>
            <a:spLocks noChangeArrowheads="1"/>
          </p:cNvSpPr>
          <p:nvPr/>
        </p:nvSpPr>
        <p:spPr bwMode="auto">
          <a:xfrm>
            <a:off x="1055537" y="4021744"/>
            <a:ext cx="10079545" cy="1148079"/>
          </a:xfrm>
          <a:prstGeom prst="roundRect">
            <a:avLst>
              <a:gd name="adj" fmla="val 10620"/>
            </a:avLst>
          </a:prstGeom>
          <a:solidFill>
            <a:srgbClr val="DDDDDD"/>
          </a:solidFill>
          <a:ln w="6350">
            <a:solidFill>
              <a:srgbClr val="808080"/>
            </a:solidFill>
            <a:prstDash val="dash"/>
            <a:round/>
          </a:ln>
        </p:spPr>
        <p:txBody>
          <a:bodyPr wrap="square" anchor="ctr">
            <a:spAutoFit/>
          </a:bodyPr>
          <a:lstStyle/>
          <a:p>
            <a:pPr marL="285750" indent="-285750">
              <a:lnSpc>
                <a:spcPct val="150000"/>
              </a:lnSpc>
              <a:buFont typeface="Wingdings" panose="05000000000000000000" pitchFamily="2" charset="2"/>
              <a:buChar char="l"/>
            </a:pPr>
            <a:r>
              <a:rPr lang="zh-CN" altLang="zh-CN" sz="2135" b="1" dirty="0"/>
              <a:t>无纸化企业生成数据提示</a:t>
            </a:r>
            <a:r>
              <a:rPr lang="en-US" altLang="zh-CN" sz="2135" b="1" dirty="0"/>
              <a:t>:"</a:t>
            </a:r>
            <a:r>
              <a:rPr lang="zh-CN" altLang="zh-CN" sz="2135" b="1" dirty="0"/>
              <a:t>系统出现异常！如影响正常操作或操作受限，请与客服人员联系</a:t>
            </a:r>
            <a:r>
              <a:rPr lang="zh-CN" altLang="zh-CN" sz="2135" b="1" dirty="0" smtClean="0"/>
              <a:t>！</a:t>
            </a:r>
            <a:endParaRPr lang="zh-CN" altLang="zh-CN" sz="2135" dirty="0"/>
          </a:p>
        </p:txBody>
      </p:sp>
      <p:sp>
        <p:nvSpPr>
          <p:cNvPr id="6" name="矩形 5"/>
          <p:cNvSpPr/>
          <p:nvPr/>
        </p:nvSpPr>
        <p:spPr>
          <a:xfrm>
            <a:off x="1007277" y="5396760"/>
            <a:ext cx="10079545" cy="522605"/>
          </a:xfrm>
          <a:prstGeom prst="rect">
            <a:avLst/>
          </a:prstGeom>
        </p:spPr>
        <p:txBody>
          <a:bodyPr wrap="square">
            <a:spAutoFit/>
          </a:bodyPr>
          <a:lstStyle/>
          <a:p>
            <a:pPr>
              <a:lnSpc>
                <a:spcPct val="150000"/>
              </a:lnSpc>
            </a:pPr>
            <a:r>
              <a:rPr lang="zh-CN" altLang="zh-CN" sz="1865" dirty="0"/>
              <a:t>退出软件，下载 </a:t>
            </a:r>
            <a:r>
              <a:rPr lang="zh-CN" altLang="zh-CN" sz="1865" b="1" dirty="0">
                <a:solidFill>
                  <a:srgbClr val="00B050"/>
                </a:solidFill>
              </a:rPr>
              <a:t>应用安全支撑平台安全客户端控件</a:t>
            </a:r>
            <a:r>
              <a:rPr lang="en-US" altLang="zh-CN" sz="1865" b="1" dirty="0">
                <a:solidFill>
                  <a:srgbClr val="00B050"/>
                </a:solidFill>
              </a:rPr>
              <a:t>v2.13</a:t>
            </a:r>
            <a:r>
              <a:rPr lang="zh-CN" altLang="zh-CN" sz="1865" dirty="0"/>
              <a:t>安装后重新进入软件再生成数据。</a:t>
            </a:r>
            <a:endParaRPr lang="zh-CN" altLang="zh-CN" sz="1865"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heckerboard(across)">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6"/>
          <p:cNvSpPr>
            <a:spLocks noChangeArrowheads="1"/>
          </p:cNvSpPr>
          <p:nvPr/>
        </p:nvSpPr>
        <p:spPr bwMode="auto">
          <a:xfrm>
            <a:off x="0" y="837125"/>
            <a:ext cx="12190095" cy="5472845"/>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884" tIns="60942" rIns="121884" bIns="60942"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fontAlgn="base" hangingPunct="1">
              <a:spcBef>
                <a:spcPct val="0"/>
              </a:spcBef>
              <a:spcAft>
                <a:spcPct val="0"/>
              </a:spcAft>
              <a:buFont typeface="Arial" panose="020B0604020202020204" pitchFamily="34" charset="0"/>
              <a:buNone/>
            </a:pPr>
            <a:endParaRPr lang="zh-CN" altLang="en-US" sz="240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 name="TextBox 7"/>
          <p:cNvSpPr>
            <a:spLocks noChangeArrowheads="1"/>
          </p:cNvSpPr>
          <p:nvPr/>
        </p:nvSpPr>
        <p:spPr bwMode="auto">
          <a:xfrm>
            <a:off x="8" y="487929"/>
            <a:ext cx="4270766" cy="695325"/>
          </a:xfrm>
          <a:prstGeom prst="rect">
            <a:avLst/>
          </a:prstGeom>
          <a:solidFill>
            <a:srgbClr val="E36C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884" tIns="60942" rIns="121884" bIns="60942">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fontAlgn="base" hangingPunct="1">
              <a:spcBef>
                <a:spcPct val="0"/>
              </a:spcBef>
              <a:spcAft>
                <a:spcPct val="0"/>
              </a:spcAft>
              <a:buNone/>
              <a:defRPr/>
            </a:pPr>
            <a:endParaRPr lang="zh-CN" altLang="en-US" sz="3735" b="1" kern="0">
              <a:solidFill>
                <a:srgbClr val="FFFFFF"/>
              </a:solidFill>
              <a:ea typeface="微软雅黑" panose="020B0503020204020204" pitchFamily="34" charset="-122"/>
              <a:sym typeface="宋体" panose="02010600030101010101" pitchFamily="2" charset="-122"/>
            </a:endParaRPr>
          </a:p>
        </p:txBody>
      </p:sp>
      <p:sp>
        <p:nvSpPr>
          <p:cNvPr id="17" name="矩形 15"/>
          <p:cNvSpPr>
            <a:spLocks noChangeArrowheads="1"/>
          </p:cNvSpPr>
          <p:nvPr/>
        </p:nvSpPr>
        <p:spPr bwMode="auto">
          <a:xfrm>
            <a:off x="8" y="487929"/>
            <a:ext cx="4270766"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84" tIns="60942" rIns="121884" bIns="60942">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fontAlgn="base" hangingPunct="1">
              <a:spcBef>
                <a:spcPct val="0"/>
              </a:spcBef>
              <a:spcAft>
                <a:spcPct val="0"/>
              </a:spcAft>
              <a:buNone/>
              <a:defRPr/>
            </a:pPr>
            <a:r>
              <a:rPr lang="zh-CN" altLang="en-US" sz="3735" b="1" kern="0" dirty="0" smtClean="0">
                <a:solidFill>
                  <a:srgbClr val="FFFFFF"/>
                </a:solidFill>
                <a:ea typeface="微软雅黑" panose="020B0503020204020204" pitchFamily="34" charset="-122"/>
              </a:rPr>
              <a:t>税友服务体系</a:t>
            </a:r>
            <a:endParaRPr lang="zh-CN" altLang="en-US" sz="3735" b="1" kern="0" dirty="0">
              <a:solidFill>
                <a:srgbClr val="FFFFFF"/>
              </a:solidFill>
              <a:ea typeface="微软雅黑" panose="020B0503020204020204" pitchFamily="34" charset="-122"/>
            </a:endParaRPr>
          </a:p>
        </p:txBody>
      </p:sp>
      <p:pic>
        <p:nvPicPr>
          <p:cNvPr id="38" name="内容占位符 5" descr="税友全国网点.png"/>
          <p:cNvPicPr>
            <a:picLocks noGrp="1" noChangeAspect="1"/>
          </p:cNvPicPr>
          <p:nvPr/>
        </p:nvPicPr>
        <p:blipFill>
          <a:blip r:embed="rId1"/>
          <a:stretch>
            <a:fillRect/>
          </a:stretch>
        </p:blipFill>
        <p:spPr>
          <a:xfrm>
            <a:off x="3609905" y="156424"/>
            <a:ext cx="7956895" cy="6441068"/>
          </a:xfrm>
          <a:prstGeom prst="rect">
            <a:avLst/>
          </a:prstGeom>
          <a:noFill/>
          <a:ln>
            <a:noFill/>
          </a:ln>
        </p:spPr>
      </p:pic>
      <p:sp>
        <p:nvSpPr>
          <p:cNvPr id="46" name="TextBox 7"/>
          <p:cNvSpPr txBox="1">
            <a:spLocks noChangeArrowheads="1"/>
          </p:cNvSpPr>
          <p:nvPr/>
        </p:nvSpPr>
        <p:spPr bwMode="auto">
          <a:xfrm>
            <a:off x="239312" y="4428684"/>
            <a:ext cx="4415801"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2665" b="1" dirty="0" smtClean="0">
                <a:solidFill>
                  <a:srgbClr val="FFC000"/>
                </a:solidFill>
                <a:latin typeface="微软雅黑" panose="020B0503020204020204" pitchFamily="34" charset="-122"/>
                <a:ea typeface="微软雅黑" panose="020B0503020204020204" pitchFamily="34" charset="-122"/>
                <a:sym typeface="Times New Roman" panose="02020603050405020304" pitchFamily="18" charset="0"/>
              </a:rPr>
              <a:t>秉承</a:t>
            </a:r>
            <a:r>
              <a:rPr lang="zh-CN" altLang="en-US" sz="2665" b="1" dirty="0">
                <a:solidFill>
                  <a:srgbClr val="FFC000"/>
                </a:solidFill>
                <a:latin typeface="微软雅黑" panose="020B0503020204020204" pitchFamily="34" charset="-122"/>
                <a:ea typeface="微软雅黑" panose="020B0503020204020204" pitchFamily="34" charset="-122"/>
                <a:sym typeface="Times New Roman" panose="02020603050405020304" pitchFamily="18" charset="0"/>
              </a:rPr>
              <a:t>“以客户为本，为客户创造价值”的理念，建立了覆盖全国的服务网络。</a:t>
            </a:r>
            <a:endParaRPr lang="zh-CN" altLang="en-US" sz="2665" b="1" dirty="0">
              <a:solidFill>
                <a:srgbClr val="FFC000"/>
              </a:solidFill>
              <a:latin typeface="微软雅黑" panose="020B0503020204020204" pitchFamily="34" charset="-122"/>
              <a:ea typeface="微软雅黑" panose="020B0503020204020204" pitchFamily="34" charset="-122"/>
              <a:sym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0-#ppt_w/2"/>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1000"/>
                                        <p:tgtEl>
                                          <p:spTgt spid="46"/>
                                        </p:tgtEl>
                                      </p:cBhvr>
                                    </p:animEffect>
                                    <p:anim calcmode="lin" valueType="num">
                                      <p:cBhvr>
                                        <p:cTn id="17" dur="1000" fill="hold"/>
                                        <p:tgtEl>
                                          <p:spTgt spid="46"/>
                                        </p:tgtEl>
                                        <p:attrNameLst>
                                          <p:attrName>ppt_x</p:attrName>
                                        </p:attrNameLst>
                                      </p:cBhvr>
                                      <p:tavLst>
                                        <p:tav tm="0">
                                          <p:val>
                                            <p:strVal val="#ppt_x"/>
                                          </p:val>
                                        </p:tav>
                                        <p:tav tm="100000">
                                          <p:val>
                                            <p:strVal val="#ppt_x"/>
                                          </p:val>
                                        </p:tav>
                                      </p:tavLst>
                                    </p:anim>
                                    <p:anim calcmode="lin" valueType="num">
                                      <p:cBhvr>
                                        <p:cTn id="1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utoUpdateAnimBg="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3"/>
          <p:cNvSpPr>
            <a:spLocks noChangeArrowheads="1"/>
          </p:cNvSpPr>
          <p:nvPr/>
        </p:nvSpPr>
        <p:spPr bwMode="auto">
          <a:xfrm>
            <a:off x="1055537" y="1068801"/>
            <a:ext cx="10079545" cy="1148079"/>
          </a:xfrm>
          <a:prstGeom prst="roundRect">
            <a:avLst>
              <a:gd name="adj" fmla="val 10620"/>
            </a:avLst>
          </a:prstGeom>
          <a:solidFill>
            <a:srgbClr val="DDDDDD"/>
          </a:solidFill>
          <a:ln w="6350">
            <a:solidFill>
              <a:srgbClr val="808080"/>
            </a:solidFill>
            <a:prstDash val="dash"/>
            <a:round/>
          </a:ln>
        </p:spPr>
        <p:txBody>
          <a:bodyPr wrap="square" anchor="ctr">
            <a:spAutoFit/>
          </a:bodyPr>
          <a:lstStyle/>
          <a:p>
            <a:pPr marL="285750" indent="-285750">
              <a:lnSpc>
                <a:spcPct val="150000"/>
              </a:lnSpc>
              <a:buFont typeface="Wingdings" panose="05000000000000000000" pitchFamily="2" charset="2"/>
              <a:buChar char="l"/>
            </a:pPr>
            <a:r>
              <a:rPr lang="zh-CN" altLang="zh-CN" sz="2135" b="1" dirty="0"/>
              <a:t>无纸化企业生成数据提示：“加签设备与当前企业信息不符，生成失败”</a:t>
            </a:r>
            <a:r>
              <a:rPr lang="en-US" altLang="zh-CN" sz="2135" b="1" dirty="0"/>
              <a:t>, </a:t>
            </a:r>
            <a:r>
              <a:rPr lang="zh-CN" altLang="zh-CN" sz="2135" b="1" dirty="0"/>
              <a:t>经过查询无纸化设备中企业税号是</a:t>
            </a:r>
            <a:r>
              <a:rPr lang="en-US" altLang="zh-CN" sz="2135" b="1" dirty="0"/>
              <a:t>15</a:t>
            </a:r>
            <a:r>
              <a:rPr lang="zh-CN" altLang="zh-CN" sz="2135" b="1" dirty="0"/>
              <a:t>位的，申报系统中企业税号显示是</a:t>
            </a:r>
            <a:r>
              <a:rPr lang="en-US" altLang="zh-CN" sz="2135" b="1" dirty="0"/>
              <a:t>18</a:t>
            </a:r>
            <a:r>
              <a:rPr lang="zh-CN" altLang="zh-CN" sz="2135" b="1" dirty="0"/>
              <a:t>位的</a:t>
            </a:r>
            <a:r>
              <a:rPr lang="zh-CN" altLang="zh-CN" sz="2135" b="1" dirty="0" smtClean="0"/>
              <a:t>。</a:t>
            </a:r>
            <a:endParaRPr lang="zh-CN" altLang="zh-CN" sz="2135" dirty="0"/>
          </a:p>
        </p:txBody>
      </p:sp>
      <p:sp>
        <p:nvSpPr>
          <p:cNvPr id="5" name="矩形 4"/>
          <p:cNvSpPr/>
          <p:nvPr/>
        </p:nvSpPr>
        <p:spPr>
          <a:xfrm>
            <a:off x="1055537" y="2658203"/>
            <a:ext cx="10079545" cy="3169285"/>
          </a:xfrm>
          <a:prstGeom prst="rect">
            <a:avLst/>
          </a:prstGeom>
        </p:spPr>
        <p:txBody>
          <a:bodyPr wrap="square">
            <a:spAutoFit/>
          </a:bodyPr>
          <a:lstStyle/>
          <a:p>
            <a:pPr>
              <a:lnSpc>
                <a:spcPct val="200000"/>
              </a:lnSpc>
            </a:pPr>
            <a:r>
              <a:rPr lang="zh-CN" altLang="zh-CN" dirty="0"/>
              <a:t>一般是由于企业在还没有办理三证合一的情况下，先申请了无纸化证书。之后办理了三证合一。导致无纸化棒里面的企业税号和现在实际不符。需要先联系税局确认审核系统中目前显示的企业税号是</a:t>
            </a:r>
            <a:r>
              <a:rPr lang="en-US" altLang="zh-CN" dirty="0"/>
              <a:t>15</a:t>
            </a:r>
            <a:r>
              <a:rPr lang="zh-CN" altLang="zh-CN" dirty="0"/>
              <a:t>位还是</a:t>
            </a:r>
            <a:r>
              <a:rPr lang="en-US" altLang="zh-CN" dirty="0"/>
              <a:t>18</a:t>
            </a:r>
            <a:r>
              <a:rPr lang="zh-CN" altLang="zh-CN" dirty="0"/>
              <a:t>位。如果还是</a:t>
            </a:r>
            <a:r>
              <a:rPr lang="en-US" altLang="zh-CN" dirty="0"/>
              <a:t>15</a:t>
            </a:r>
            <a:r>
              <a:rPr lang="zh-CN" altLang="zh-CN" dirty="0"/>
              <a:t>位，那么企业要重装软件，进入时税号也录入</a:t>
            </a:r>
            <a:r>
              <a:rPr lang="en-US" altLang="zh-CN" dirty="0"/>
              <a:t>15</a:t>
            </a:r>
            <a:r>
              <a:rPr lang="zh-CN" altLang="zh-CN" dirty="0"/>
              <a:t>位。如果已经变成</a:t>
            </a:r>
            <a:r>
              <a:rPr lang="en-US" altLang="zh-CN" dirty="0"/>
              <a:t>18</a:t>
            </a:r>
            <a:r>
              <a:rPr lang="zh-CN" altLang="zh-CN" dirty="0"/>
              <a:t>位，但无纸化证书中的税号是</a:t>
            </a:r>
            <a:r>
              <a:rPr lang="en-US" altLang="zh-CN" dirty="0"/>
              <a:t>15</a:t>
            </a:r>
            <a:r>
              <a:rPr lang="zh-CN" altLang="zh-CN" dirty="0"/>
              <a:t>位，要联系税局重新制作无纸化证书。</a:t>
            </a:r>
            <a:endParaRPr lang="zh-CN" altLang="zh-CN"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3"/>
          <p:cNvSpPr>
            <a:spLocks noChangeArrowheads="1"/>
          </p:cNvSpPr>
          <p:nvPr/>
        </p:nvSpPr>
        <p:spPr bwMode="auto">
          <a:xfrm>
            <a:off x="928537" y="884651"/>
            <a:ext cx="10079545" cy="1148079"/>
          </a:xfrm>
          <a:prstGeom prst="roundRect">
            <a:avLst>
              <a:gd name="adj" fmla="val 10620"/>
            </a:avLst>
          </a:prstGeom>
          <a:solidFill>
            <a:srgbClr val="DDDDDD"/>
          </a:solidFill>
          <a:ln w="6350">
            <a:solidFill>
              <a:srgbClr val="808080"/>
            </a:solidFill>
            <a:prstDash val="dash"/>
            <a:round/>
          </a:ln>
        </p:spPr>
        <p:txBody>
          <a:bodyPr wrap="square" anchor="ctr">
            <a:spAutoFit/>
          </a:bodyPr>
          <a:lstStyle/>
          <a:p>
            <a:pPr marL="285750" lvl="0" indent="-285750">
              <a:lnSpc>
                <a:spcPct val="150000"/>
              </a:lnSpc>
              <a:buFont typeface="Wingdings" panose="05000000000000000000" pitchFamily="2" charset="2"/>
              <a:buChar char="l"/>
            </a:pPr>
            <a:r>
              <a:rPr lang="zh-CN" altLang="zh-CN" sz="2135" b="1" dirty="0"/>
              <a:t>生成申报数据时提示：打开加密设备时验证用户签名失败 错误代码：</a:t>
            </a:r>
            <a:r>
              <a:rPr lang="en-US" altLang="zh-CN" sz="2135" b="1" dirty="0"/>
              <a:t>940598208  (</a:t>
            </a:r>
            <a:r>
              <a:rPr lang="zh-CN" altLang="zh-CN" sz="2135" b="1" dirty="0"/>
              <a:t>打开加密设备时验证用户口令函数参数错误</a:t>
            </a:r>
            <a:r>
              <a:rPr lang="zh-CN" altLang="zh-CN" sz="2135" b="1" dirty="0" smtClean="0"/>
              <a:t>）</a:t>
            </a:r>
            <a:endParaRPr lang="zh-CN" altLang="zh-CN" sz="2135" dirty="0"/>
          </a:p>
        </p:txBody>
      </p:sp>
      <p:sp>
        <p:nvSpPr>
          <p:cNvPr id="5" name="矩形 4"/>
          <p:cNvSpPr/>
          <p:nvPr/>
        </p:nvSpPr>
        <p:spPr>
          <a:xfrm>
            <a:off x="1007277" y="2331167"/>
            <a:ext cx="10079545" cy="3169285"/>
          </a:xfrm>
          <a:prstGeom prst="rect">
            <a:avLst/>
          </a:prstGeom>
        </p:spPr>
        <p:txBody>
          <a:bodyPr wrap="square">
            <a:spAutoFit/>
          </a:bodyPr>
          <a:lstStyle/>
          <a:p>
            <a:pPr>
              <a:lnSpc>
                <a:spcPct val="200000"/>
              </a:lnSpc>
            </a:pPr>
            <a:r>
              <a:rPr lang="en-US" altLang="zh-CN" b="1" dirty="0" smtClean="0"/>
              <a:t>1.  </a:t>
            </a:r>
            <a:r>
              <a:rPr lang="zh-CN" altLang="zh-CN" dirty="0" smtClean="0"/>
              <a:t>先</a:t>
            </a:r>
            <a:r>
              <a:rPr lang="zh-CN" altLang="zh-CN" dirty="0"/>
              <a:t>到系统维护—系统配置—系统参数设置与修改的功能配置</a:t>
            </a:r>
            <a:r>
              <a:rPr lang="en-US" altLang="zh-CN" dirty="0"/>
              <a:t>II</a:t>
            </a:r>
            <a:r>
              <a:rPr lang="zh-CN" altLang="zh-CN" dirty="0"/>
              <a:t>中把“设备密码”重新输入一下，退出软件重新进入再试一下生成数据。</a:t>
            </a:r>
            <a:endParaRPr lang="zh-CN" altLang="zh-CN" dirty="0"/>
          </a:p>
          <a:p>
            <a:pPr>
              <a:lnSpc>
                <a:spcPct val="200000"/>
              </a:lnSpc>
            </a:pPr>
            <a:r>
              <a:rPr lang="en-US" altLang="zh-CN" b="1" dirty="0" smtClean="0"/>
              <a:t>2.  </a:t>
            </a:r>
            <a:r>
              <a:rPr lang="zh-CN" altLang="zh-CN" dirty="0" smtClean="0"/>
              <a:t>重</a:t>
            </a:r>
            <a:r>
              <a:rPr lang="zh-CN" altLang="zh-CN" dirty="0"/>
              <a:t>装一下无纸化证书驱动。</a:t>
            </a:r>
            <a:endParaRPr lang="zh-CN" altLang="zh-CN" dirty="0"/>
          </a:p>
          <a:p>
            <a:pPr>
              <a:lnSpc>
                <a:spcPct val="200000"/>
              </a:lnSpc>
            </a:pPr>
            <a:r>
              <a:rPr lang="en-US" altLang="zh-CN" b="1" dirty="0" smtClean="0"/>
              <a:t>3.  </a:t>
            </a:r>
            <a:r>
              <a:rPr lang="zh-CN" altLang="zh-CN" dirty="0" smtClean="0"/>
              <a:t>如</a:t>
            </a:r>
            <a:r>
              <a:rPr lang="zh-CN" altLang="zh-CN" dirty="0"/>
              <a:t>以上办法不行，试一下换电脑操作，如果换电脑也不行，可能是加密棒的问题。可以咨询税局找加密棒的服务商。</a:t>
            </a:r>
            <a:endParaRPr lang="zh-CN" altLang="zh-CN"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3"/>
          <p:cNvSpPr>
            <a:spLocks noChangeArrowheads="1"/>
          </p:cNvSpPr>
          <p:nvPr/>
        </p:nvSpPr>
        <p:spPr bwMode="auto">
          <a:xfrm>
            <a:off x="1007277" y="884016"/>
            <a:ext cx="10079545" cy="1148079"/>
          </a:xfrm>
          <a:prstGeom prst="roundRect">
            <a:avLst>
              <a:gd name="adj" fmla="val 10620"/>
            </a:avLst>
          </a:prstGeom>
          <a:solidFill>
            <a:srgbClr val="DDDDDD"/>
          </a:solidFill>
          <a:ln w="6350">
            <a:solidFill>
              <a:srgbClr val="808080"/>
            </a:solidFill>
            <a:prstDash val="dash"/>
            <a:round/>
          </a:ln>
        </p:spPr>
        <p:txBody>
          <a:bodyPr wrap="square" anchor="ctr">
            <a:spAutoFit/>
          </a:bodyPr>
          <a:lstStyle/>
          <a:p>
            <a:pPr marL="285750" indent="-285750">
              <a:lnSpc>
                <a:spcPct val="150000"/>
              </a:lnSpc>
              <a:buFont typeface="Wingdings" panose="05000000000000000000" pitchFamily="2" charset="2"/>
              <a:buChar char="l"/>
            </a:pPr>
            <a:r>
              <a:rPr lang="zh-CN" altLang="zh-CN" sz="2135" b="1" dirty="0"/>
              <a:t>打开加密设备时验证用户口令——您还有</a:t>
            </a:r>
            <a:r>
              <a:rPr lang="en-US" altLang="zh-CN" sz="2135" b="1" dirty="0"/>
              <a:t>x</a:t>
            </a:r>
            <a:r>
              <a:rPr lang="zh-CN" altLang="zh-CN" sz="2135" b="1" dirty="0"/>
              <a:t>次重试机会</a:t>
            </a:r>
            <a:r>
              <a:rPr lang="en-US" altLang="zh-CN" sz="2135" b="1" dirty="0"/>
              <a:t>(0x381063Cx),</a:t>
            </a:r>
            <a:r>
              <a:rPr lang="zh-CN" altLang="zh-CN" sz="2135" b="1" dirty="0"/>
              <a:t>请在《系统参数设置与修改》中设置正确的电子数据签名设备密码</a:t>
            </a:r>
            <a:r>
              <a:rPr lang="zh-CN" altLang="zh-CN" sz="2135" b="1" dirty="0" smtClean="0"/>
              <a:t>。</a:t>
            </a:r>
            <a:endParaRPr lang="zh-CN" altLang="zh-CN" sz="2135" dirty="0"/>
          </a:p>
        </p:txBody>
      </p:sp>
      <p:sp>
        <p:nvSpPr>
          <p:cNvPr id="5" name="矩形 4"/>
          <p:cNvSpPr/>
          <p:nvPr/>
        </p:nvSpPr>
        <p:spPr>
          <a:xfrm>
            <a:off x="1007277" y="2357202"/>
            <a:ext cx="10175540" cy="2725420"/>
          </a:xfrm>
          <a:prstGeom prst="rect">
            <a:avLst/>
          </a:prstGeom>
        </p:spPr>
        <p:txBody>
          <a:bodyPr wrap="square">
            <a:spAutoFit/>
          </a:bodyPr>
          <a:lstStyle/>
          <a:p>
            <a:pPr>
              <a:lnSpc>
                <a:spcPct val="200000"/>
              </a:lnSpc>
            </a:pPr>
            <a:r>
              <a:rPr lang="zh-CN" altLang="zh-CN" sz="2135" dirty="0"/>
              <a:t>设备密码设置不正确，需在“系统维护”－“系统配置”－“系统参数设置与修改”－“功能配置</a:t>
            </a:r>
            <a:r>
              <a:rPr lang="en-US" altLang="zh-CN" sz="2135" dirty="0"/>
              <a:t>II</a:t>
            </a:r>
            <a:r>
              <a:rPr lang="zh-CN" altLang="zh-CN" sz="2135" dirty="0"/>
              <a:t>”－“数字签名”－“设备密码”中填写正确的签名设备密码</a:t>
            </a:r>
            <a:r>
              <a:rPr lang="zh-CN" altLang="zh-CN" sz="2135" dirty="0" smtClean="0"/>
              <a:t>。</a:t>
            </a:r>
            <a:endParaRPr lang="en-US" altLang="zh-CN" sz="2135" dirty="0" smtClean="0"/>
          </a:p>
          <a:p>
            <a:pPr>
              <a:lnSpc>
                <a:spcPct val="200000"/>
              </a:lnSpc>
            </a:pPr>
            <a:r>
              <a:rPr lang="zh-CN" altLang="zh-CN" sz="2135" dirty="0" smtClean="0"/>
              <a:t>（</a:t>
            </a:r>
            <a:r>
              <a:rPr lang="zh-CN" altLang="zh-CN" sz="2135" b="1" dirty="0">
                <a:solidFill>
                  <a:srgbClr val="FF0000"/>
                </a:solidFill>
              </a:rPr>
              <a:t>注意</a:t>
            </a:r>
            <a:r>
              <a:rPr lang="zh-CN" altLang="zh-CN" sz="2135" dirty="0">
                <a:solidFill>
                  <a:srgbClr val="FF0000"/>
                </a:solidFill>
              </a:rPr>
              <a:t>：</a:t>
            </a:r>
            <a:r>
              <a:rPr lang="zh-CN" altLang="zh-CN" sz="2135" dirty="0"/>
              <a:t>提示信息中的“</a:t>
            </a:r>
            <a:r>
              <a:rPr lang="en-US" altLang="zh-CN" sz="2135" dirty="0"/>
              <a:t>x</a:t>
            </a:r>
            <a:r>
              <a:rPr lang="zh-CN" altLang="zh-CN" sz="2135" dirty="0"/>
              <a:t>”为剩余重试次数，当“</a:t>
            </a:r>
            <a:r>
              <a:rPr lang="en-US" altLang="zh-CN" sz="2135" dirty="0"/>
              <a:t>x</a:t>
            </a:r>
            <a:r>
              <a:rPr lang="zh-CN" altLang="zh-CN" sz="2135" dirty="0"/>
              <a:t>”值为零时，签名设备将被锁死。）</a:t>
            </a:r>
            <a:endParaRPr lang="zh-CN" altLang="zh-CN" sz="2135"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3"/>
          <p:cNvSpPr>
            <a:spLocks noChangeArrowheads="1"/>
          </p:cNvSpPr>
          <p:nvPr/>
        </p:nvSpPr>
        <p:spPr bwMode="auto">
          <a:xfrm>
            <a:off x="1054902" y="936721"/>
            <a:ext cx="10079545" cy="1148079"/>
          </a:xfrm>
          <a:prstGeom prst="roundRect">
            <a:avLst>
              <a:gd name="adj" fmla="val 10620"/>
            </a:avLst>
          </a:prstGeom>
          <a:solidFill>
            <a:srgbClr val="DDDDDD"/>
          </a:solidFill>
          <a:ln w="6350">
            <a:solidFill>
              <a:srgbClr val="808080"/>
            </a:solidFill>
            <a:prstDash val="dash"/>
            <a:round/>
          </a:ln>
        </p:spPr>
        <p:txBody>
          <a:bodyPr wrap="square" anchor="ctr">
            <a:spAutoFit/>
          </a:bodyPr>
          <a:lstStyle/>
          <a:p>
            <a:pPr marL="285750" lvl="0" indent="-285750">
              <a:lnSpc>
                <a:spcPct val="150000"/>
              </a:lnSpc>
              <a:buFont typeface="Wingdings" panose="05000000000000000000" pitchFamily="2" charset="2"/>
              <a:buChar char="l"/>
            </a:pPr>
            <a:r>
              <a:rPr lang="zh-CN" altLang="zh-CN" sz="2135" b="1" dirty="0"/>
              <a:t>网上预申报审核失败，提示“解析无纸化企业申报签名值错误，文件格式错误或文件长度异常，不足签名值加六位</a:t>
            </a:r>
            <a:r>
              <a:rPr lang="zh-CN" altLang="zh-CN" sz="2135" b="1" dirty="0" smtClean="0"/>
              <a:t>”</a:t>
            </a:r>
            <a:endParaRPr lang="zh-CN" altLang="zh-CN" sz="2135" dirty="0"/>
          </a:p>
        </p:txBody>
      </p:sp>
      <p:sp>
        <p:nvSpPr>
          <p:cNvPr id="5" name="矩形 4"/>
          <p:cNvSpPr/>
          <p:nvPr/>
        </p:nvSpPr>
        <p:spPr>
          <a:xfrm>
            <a:off x="1054902" y="2515317"/>
            <a:ext cx="10175540" cy="2725420"/>
          </a:xfrm>
          <a:prstGeom prst="rect">
            <a:avLst/>
          </a:prstGeom>
        </p:spPr>
        <p:txBody>
          <a:bodyPr wrap="square">
            <a:spAutoFit/>
          </a:bodyPr>
          <a:lstStyle/>
          <a:p>
            <a:pPr>
              <a:lnSpc>
                <a:spcPct val="200000"/>
              </a:lnSpc>
            </a:pPr>
            <a:r>
              <a:rPr lang="zh-CN" altLang="zh-CN" sz="2135" dirty="0"/>
              <a:t>企业是已申请了无纸化申报的企业，发送数据是要数字签名的。查看“系统配置”</a:t>
            </a:r>
            <a:r>
              <a:rPr lang="en-US" altLang="zh-CN" sz="2135" dirty="0"/>
              <a:t>-</a:t>
            </a:r>
            <a:r>
              <a:rPr lang="zh-CN" altLang="zh-CN" sz="2135" dirty="0"/>
              <a:t>“企业扩展信息”中是否有无纸化标志。如没有，先到系统维护</a:t>
            </a:r>
            <a:r>
              <a:rPr lang="en-US" altLang="zh-CN" sz="2135" dirty="0"/>
              <a:t>-</a:t>
            </a:r>
            <a:r>
              <a:rPr lang="zh-CN" altLang="zh-CN" sz="2135" dirty="0"/>
              <a:t>系统参数里面去勾选数字签名。把设备密码重新输入一下。再读入一下无纸化反馈文件。重新生成数据再试一下发送。</a:t>
            </a:r>
            <a:endParaRPr lang="zh-CN" altLang="zh-CN" sz="2135"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灯片编号占位符 3"/>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alibri" panose="020F0502020204030204" pitchFamily="34" charset="0"/>
                <a:ea typeface="宋体" panose="02010600030101010101" pitchFamily="2" charset="-122"/>
              </a:defRPr>
            </a:lvl1pPr>
            <a:lvl2pPr marL="742950" indent="-285750">
              <a:defRPr sz="2000">
                <a:solidFill>
                  <a:schemeClr val="tx1"/>
                </a:solidFill>
                <a:latin typeface="Calibri" panose="020F0502020204030204" pitchFamily="34" charset="0"/>
                <a:ea typeface="宋体" panose="02010600030101010101" pitchFamily="2" charset="-122"/>
              </a:defRPr>
            </a:lvl2pPr>
            <a:lvl3pPr marL="1143000" indent="-228600">
              <a:defRPr sz="2000">
                <a:solidFill>
                  <a:schemeClr val="tx1"/>
                </a:solidFill>
                <a:latin typeface="Calibri" panose="020F0502020204030204" pitchFamily="34" charset="0"/>
                <a:ea typeface="宋体" panose="02010600030101010101" pitchFamily="2" charset="-122"/>
              </a:defRPr>
            </a:lvl3pPr>
            <a:lvl4pPr marL="1600200" indent="-228600">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marL="2513965" indent="-228600" defTabSz="1028065" eaLnBrk="0" fontAlgn="base" hangingPunct="0">
              <a:spcBef>
                <a:spcPct val="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6pPr>
            <a:lvl7pPr marL="2971165" indent="-228600" defTabSz="1028065" eaLnBrk="0" fontAlgn="base" hangingPunct="0">
              <a:spcBef>
                <a:spcPct val="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7pPr>
            <a:lvl8pPr marL="3428365" indent="-228600" defTabSz="1028065" eaLnBrk="0" fontAlgn="base" hangingPunct="0">
              <a:spcBef>
                <a:spcPct val="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8pPr>
            <a:lvl9pPr marL="3885565" indent="-228600" defTabSz="1028065" eaLnBrk="0" fontAlgn="base" hangingPunct="0">
              <a:spcBef>
                <a:spcPct val="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fld id="{2FDAECEA-AF58-46EF-AAD7-185552C885D7}" type="slidenum">
              <a:rPr lang="zh-CN" altLang="en-US" sz="1400">
                <a:solidFill>
                  <a:srgbClr val="898989"/>
                </a:solidFill>
              </a:rPr>
            </a:fld>
            <a:endParaRPr lang="zh-CN" altLang="en-US" sz="1800">
              <a:solidFill>
                <a:prstClr val="black"/>
              </a:solidFill>
            </a:endParaRPr>
          </a:p>
        </p:txBody>
      </p:sp>
      <p:sp>
        <p:nvSpPr>
          <p:cNvPr id="33795" name="TextBox 4"/>
          <p:cNvSpPr>
            <a:spLocks noChangeArrowheads="1"/>
          </p:cNvSpPr>
          <p:nvPr/>
        </p:nvSpPr>
        <p:spPr bwMode="auto">
          <a:xfrm>
            <a:off x="2270128" y="1449389"/>
            <a:ext cx="2684145" cy="2449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81232" tIns="40616" rIns="81232" bIns="40616">
            <a:spAutoFit/>
          </a:bodyPr>
          <a:lstStyle/>
          <a:p>
            <a:pPr eaLnBrk="1" hangingPunct="1"/>
            <a:r>
              <a:rPr lang="en-US" altLang="zh-CN" sz="15400" dirty="0" smtClean="0">
                <a:solidFill>
                  <a:srgbClr val="00B0F0"/>
                </a:solidFill>
                <a:latin typeface="华文琥珀" panose="02010800040101010101" pitchFamily="2" charset="-122"/>
                <a:sym typeface="华文琥珀" panose="02010800040101010101" pitchFamily="2" charset="-122"/>
              </a:rPr>
              <a:t>[</a:t>
            </a:r>
            <a:r>
              <a:rPr lang="en-US" altLang="zh-CN" sz="15400" dirty="0" smtClean="0">
                <a:solidFill>
                  <a:srgbClr val="00B0F0"/>
                </a:solidFill>
                <a:latin typeface="Arial Unicode MS" panose="020B0604020202020204" pitchFamily="34" charset="-122"/>
                <a:sym typeface="Arial Unicode MS" panose="020B0604020202020204" pitchFamily="34" charset="-122"/>
              </a:rPr>
              <a:t>5</a:t>
            </a:r>
            <a:r>
              <a:rPr lang="en-US" altLang="zh-CN" sz="15400" dirty="0" smtClean="0">
                <a:solidFill>
                  <a:srgbClr val="00B0F0"/>
                </a:solidFill>
                <a:latin typeface="华文琥珀" panose="02010800040101010101" pitchFamily="2" charset="-122"/>
                <a:sym typeface="华文琥珀" panose="02010800040101010101" pitchFamily="2" charset="-122"/>
              </a:rPr>
              <a:t>]</a:t>
            </a:r>
            <a:endParaRPr lang="zh-CN" altLang="en-US" sz="15400" dirty="0">
              <a:solidFill>
                <a:srgbClr val="00B0F0"/>
              </a:solidFill>
              <a:latin typeface="华文琥珀" panose="02010800040101010101" pitchFamily="2" charset="-122"/>
              <a:sym typeface="华文琥珀" panose="02010800040101010101" pitchFamily="2" charset="-122"/>
            </a:endParaRPr>
          </a:p>
        </p:txBody>
      </p:sp>
      <p:sp>
        <p:nvSpPr>
          <p:cNvPr id="33796" name="矩形 4"/>
          <p:cNvSpPr>
            <a:spLocks noChangeArrowheads="1"/>
          </p:cNvSpPr>
          <p:nvPr/>
        </p:nvSpPr>
        <p:spPr bwMode="auto">
          <a:xfrm>
            <a:off x="4799013" y="2257426"/>
            <a:ext cx="6354762" cy="818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232" tIns="40616" rIns="81232" bIns="40616">
            <a:spAutoFit/>
          </a:bodyPr>
          <a:lstStyle/>
          <a:p>
            <a:r>
              <a:rPr lang="zh-CN" altLang="en-US" sz="4800" b="1" dirty="0" smtClean="0">
                <a:solidFill>
                  <a:srgbClr val="7F7F7F"/>
                </a:solidFill>
                <a:latin typeface="宋体" panose="02010600030101010101" pitchFamily="2" charset="-122"/>
                <a:sym typeface="宋体" panose="02010600030101010101" pitchFamily="2" charset="-122"/>
              </a:rPr>
              <a:t>网上申报常见问题</a:t>
            </a:r>
            <a:endParaRPr lang="en-US" altLang="zh-CN" sz="4800" b="1" dirty="0" smtClean="0">
              <a:solidFill>
                <a:srgbClr val="7F7F7F"/>
              </a:solidFill>
              <a:latin typeface="宋体" panose="02010600030101010101" pitchFamily="2" charset="-122"/>
              <a:sym typeface="宋体" panose="02010600030101010101" pitchFamily="2" charset="-122"/>
            </a:endParaRPr>
          </a:p>
        </p:txBody>
      </p:sp>
    </p:spTree>
  </p:cSld>
  <p:clrMapOvr>
    <a:masterClrMapping/>
  </p:clrMapOvr>
  <p:transition>
    <p:dissolv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3"/>
          <p:cNvSpPr>
            <a:spLocks noChangeArrowheads="1"/>
          </p:cNvSpPr>
          <p:nvPr/>
        </p:nvSpPr>
        <p:spPr bwMode="auto">
          <a:xfrm>
            <a:off x="1007277" y="1110749"/>
            <a:ext cx="10079545" cy="621641"/>
          </a:xfrm>
          <a:prstGeom prst="roundRect">
            <a:avLst>
              <a:gd name="adj" fmla="val 10620"/>
            </a:avLst>
          </a:prstGeom>
          <a:solidFill>
            <a:srgbClr val="DDDDDD"/>
          </a:solidFill>
          <a:ln w="6350">
            <a:solidFill>
              <a:srgbClr val="808080"/>
            </a:solidFill>
            <a:prstDash val="dash"/>
            <a:round/>
          </a:ln>
        </p:spPr>
        <p:txBody>
          <a:bodyPr wrap="square" anchor="ctr">
            <a:spAutoFit/>
          </a:bodyPr>
          <a:lstStyle/>
          <a:p>
            <a:pPr marL="285750" lvl="0" indent="-285750">
              <a:lnSpc>
                <a:spcPct val="150000"/>
              </a:lnSpc>
              <a:buFont typeface="Wingdings" panose="05000000000000000000" pitchFamily="2" charset="2"/>
              <a:buChar char="l"/>
            </a:pPr>
            <a:r>
              <a:rPr lang="zh-CN" altLang="zh-CN" sz="2135" b="1" dirty="0"/>
              <a:t>登录退税申报网页时出现提示：“校验该企业</a:t>
            </a:r>
            <a:r>
              <a:rPr lang="en-US" altLang="zh-CN" sz="2135" b="1" dirty="0"/>
              <a:t>CA</a:t>
            </a:r>
            <a:r>
              <a:rPr lang="zh-CN" altLang="zh-CN" sz="2135" b="1" dirty="0"/>
              <a:t>序列号不通过！”</a:t>
            </a:r>
            <a:endParaRPr lang="zh-CN" altLang="zh-CN" sz="2135" dirty="0"/>
          </a:p>
        </p:txBody>
      </p:sp>
      <p:sp>
        <p:nvSpPr>
          <p:cNvPr id="5" name="矩形 4"/>
          <p:cNvSpPr/>
          <p:nvPr/>
        </p:nvSpPr>
        <p:spPr>
          <a:xfrm>
            <a:off x="1007277" y="1893704"/>
            <a:ext cx="10175540" cy="1572260"/>
          </a:xfrm>
          <a:prstGeom prst="rect">
            <a:avLst/>
          </a:prstGeom>
        </p:spPr>
        <p:txBody>
          <a:bodyPr wrap="square">
            <a:spAutoFit/>
          </a:bodyPr>
          <a:lstStyle/>
          <a:p>
            <a:pPr>
              <a:lnSpc>
                <a:spcPct val="150000"/>
              </a:lnSpc>
            </a:pPr>
            <a:r>
              <a:rPr lang="zh-CN" altLang="zh-CN" sz="2135" dirty="0"/>
              <a:t>这种情况说明企业登陆使用的</a:t>
            </a:r>
            <a:r>
              <a:rPr lang="en-US" altLang="zh-CN" sz="2135" dirty="0"/>
              <a:t>CA</a:t>
            </a:r>
            <a:r>
              <a:rPr lang="zh-CN" altLang="zh-CN" sz="2135" dirty="0"/>
              <a:t>序列号与出口退税网上申报系统开户管理选择或者上传的</a:t>
            </a:r>
            <a:r>
              <a:rPr lang="en-US" altLang="zh-CN" sz="2135" dirty="0"/>
              <a:t>CA</a:t>
            </a:r>
            <a:r>
              <a:rPr lang="zh-CN" altLang="zh-CN" sz="2135" dirty="0"/>
              <a:t>序列号不一致，需进行</a:t>
            </a:r>
            <a:r>
              <a:rPr lang="en-US" altLang="zh-CN" sz="2135" dirty="0" err="1"/>
              <a:t>ca</a:t>
            </a:r>
            <a:r>
              <a:rPr lang="zh-CN" altLang="zh-CN" sz="2135" dirty="0"/>
              <a:t>开户后次日申报。（大部分都是企业更新或更换了退税</a:t>
            </a:r>
            <a:r>
              <a:rPr lang="en-US" altLang="zh-CN" sz="2135" dirty="0"/>
              <a:t>u</a:t>
            </a:r>
            <a:r>
              <a:rPr lang="zh-CN" altLang="zh-CN" sz="2135" dirty="0"/>
              <a:t>棒）</a:t>
            </a:r>
            <a:endParaRPr lang="zh-CN" altLang="zh-CN" sz="2135" dirty="0"/>
          </a:p>
        </p:txBody>
      </p:sp>
      <p:sp>
        <p:nvSpPr>
          <p:cNvPr id="4" name="圆角矩形 13"/>
          <p:cNvSpPr>
            <a:spLocks noChangeArrowheads="1"/>
          </p:cNvSpPr>
          <p:nvPr/>
        </p:nvSpPr>
        <p:spPr bwMode="auto">
          <a:xfrm>
            <a:off x="1007277" y="3739232"/>
            <a:ext cx="10079545" cy="1148079"/>
          </a:xfrm>
          <a:prstGeom prst="roundRect">
            <a:avLst>
              <a:gd name="adj" fmla="val 10620"/>
            </a:avLst>
          </a:prstGeom>
          <a:solidFill>
            <a:srgbClr val="DDDDDD"/>
          </a:solidFill>
          <a:ln w="6350">
            <a:solidFill>
              <a:srgbClr val="808080"/>
            </a:solidFill>
            <a:prstDash val="dash"/>
            <a:round/>
          </a:ln>
        </p:spPr>
        <p:txBody>
          <a:bodyPr wrap="square" anchor="ctr">
            <a:spAutoFit/>
          </a:bodyPr>
          <a:lstStyle/>
          <a:p>
            <a:pPr marL="285750" lvl="0" indent="-285750">
              <a:lnSpc>
                <a:spcPct val="150000"/>
              </a:lnSpc>
              <a:buFont typeface="Wingdings" panose="05000000000000000000" pitchFamily="2" charset="2"/>
              <a:buChar char="l"/>
            </a:pPr>
            <a:r>
              <a:rPr lang="zh-CN" altLang="zh-CN" sz="2135" b="1" dirty="0"/>
              <a:t>网上预申报反馈疑点：申报出口商品代码（</a:t>
            </a:r>
            <a:r>
              <a:rPr lang="en-US" altLang="zh-CN" sz="2135" b="1" dirty="0"/>
              <a:t>XXX</a:t>
            </a:r>
            <a:r>
              <a:rPr lang="zh-CN" altLang="zh-CN" sz="2135" b="1" dirty="0"/>
              <a:t>）与海关出口商品代码、名称、退税率调整对应表中调整前商品码（</a:t>
            </a:r>
            <a:r>
              <a:rPr lang="en-US" altLang="zh-CN" sz="2135" b="1" dirty="0"/>
              <a:t>XXX</a:t>
            </a:r>
            <a:r>
              <a:rPr lang="zh-CN" altLang="zh-CN" sz="2135" b="1" dirty="0"/>
              <a:t>）不</a:t>
            </a:r>
            <a:r>
              <a:rPr lang="zh-CN" altLang="zh-CN" sz="2135" b="1" dirty="0" smtClean="0"/>
              <a:t>一致</a:t>
            </a:r>
            <a:endParaRPr lang="zh-CN" altLang="zh-CN" sz="2135" dirty="0"/>
          </a:p>
        </p:txBody>
      </p:sp>
      <p:sp>
        <p:nvSpPr>
          <p:cNvPr id="6" name="矩形 5"/>
          <p:cNvSpPr/>
          <p:nvPr/>
        </p:nvSpPr>
        <p:spPr>
          <a:xfrm>
            <a:off x="1007277" y="4969941"/>
            <a:ext cx="10175540" cy="1078865"/>
          </a:xfrm>
          <a:prstGeom prst="rect">
            <a:avLst/>
          </a:prstGeom>
        </p:spPr>
        <p:txBody>
          <a:bodyPr wrap="square">
            <a:spAutoFit/>
          </a:bodyPr>
          <a:lstStyle/>
          <a:p>
            <a:pPr>
              <a:lnSpc>
                <a:spcPct val="150000"/>
              </a:lnSpc>
            </a:pPr>
            <a:r>
              <a:rPr lang="zh-CN" altLang="zh-CN" sz="2135" dirty="0"/>
              <a:t>海关出口代码调整表中的申报商品代码录入错误，与退税明细申报数据中的申报商品码不一致</a:t>
            </a:r>
            <a:r>
              <a:rPr lang="zh-CN" altLang="zh-CN" sz="2135" dirty="0" smtClean="0"/>
              <a:t>。</a:t>
            </a:r>
            <a:endParaRPr lang="zh-CN" altLang="zh-CN" sz="2135"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ox(i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3"/>
          <p:cNvSpPr>
            <a:spLocks noChangeArrowheads="1"/>
          </p:cNvSpPr>
          <p:nvPr/>
        </p:nvSpPr>
        <p:spPr bwMode="auto">
          <a:xfrm>
            <a:off x="1007277" y="1108899"/>
            <a:ext cx="10079545" cy="625343"/>
          </a:xfrm>
          <a:prstGeom prst="roundRect">
            <a:avLst>
              <a:gd name="adj" fmla="val 10620"/>
            </a:avLst>
          </a:prstGeom>
          <a:solidFill>
            <a:srgbClr val="DDDDDD"/>
          </a:solidFill>
          <a:ln w="6350">
            <a:solidFill>
              <a:srgbClr val="808080"/>
            </a:solidFill>
            <a:prstDash val="dash"/>
            <a:round/>
          </a:ln>
        </p:spPr>
        <p:txBody>
          <a:bodyPr wrap="square" anchor="ctr">
            <a:spAutoFit/>
          </a:bodyPr>
          <a:lstStyle/>
          <a:p>
            <a:pPr marL="285750" indent="-285750">
              <a:lnSpc>
                <a:spcPct val="150000"/>
              </a:lnSpc>
              <a:buFont typeface="Wingdings" panose="05000000000000000000" pitchFamily="2" charset="2"/>
              <a:buChar char="l"/>
            </a:pPr>
            <a:r>
              <a:rPr lang="zh-CN" altLang="zh-CN" sz="2135" b="1" dirty="0" smtClean="0"/>
              <a:t>登录</a:t>
            </a:r>
            <a:r>
              <a:rPr lang="zh-CN" altLang="zh-CN" sz="2135" b="1" dirty="0"/>
              <a:t>退税申报网页时，点“登录”无反应，也无</a:t>
            </a:r>
            <a:r>
              <a:rPr lang="zh-CN" altLang="zh-CN" sz="2135" b="1" dirty="0" smtClean="0"/>
              <a:t>提示</a:t>
            </a:r>
            <a:endParaRPr lang="zh-CN" altLang="zh-CN" sz="2135" dirty="0"/>
          </a:p>
        </p:txBody>
      </p:sp>
      <p:sp>
        <p:nvSpPr>
          <p:cNvPr id="3" name="矩形 2"/>
          <p:cNvSpPr/>
          <p:nvPr/>
        </p:nvSpPr>
        <p:spPr>
          <a:xfrm>
            <a:off x="1007277" y="2075631"/>
            <a:ext cx="10079545" cy="2066290"/>
          </a:xfrm>
          <a:prstGeom prst="rect">
            <a:avLst/>
          </a:prstGeom>
        </p:spPr>
        <p:txBody>
          <a:bodyPr wrap="square">
            <a:spAutoFit/>
          </a:bodyPr>
          <a:lstStyle/>
          <a:p>
            <a:pPr>
              <a:lnSpc>
                <a:spcPct val="150000"/>
              </a:lnSpc>
            </a:pPr>
            <a:r>
              <a:rPr lang="en-US" altLang="zh-CN" sz="2135" dirty="0" smtClean="0"/>
              <a:t>1. </a:t>
            </a:r>
            <a:r>
              <a:rPr lang="zh-CN" altLang="zh-CN" sz="2135" dirty="0" smtClean="0"/>
              <a:t>可以</a:t>
            </a:r>
            <a:r>
              <a:rPr lang="zh-CN" altLang="zh-CN" sz="2135" dirty="0"/>
              <a:t>先清除浏览器的缓存启用控件插件。</a:t>
            </a:r>
            <a:endParaRPr lang="zh-CN" altLang="zh-CN" sz="2135" dirty="0"/>
          </a:p>
          <a:p>
            <a:pPr>
              <a:lnSpc>
                <a:spcPct val="150000"/>
              </a:lnSpc>
            </a:pPr>
            <a:r>
              <a:rPr lang="en-US" altLang="zh-CN" sz="2135" dirty="0" smtClean="0"/>
              <a:t>2. </a:t>
            </a:r>
            <a:r>
              <a:rPr lang="zh-CN" altLang="zh-CN" sz="2135" dirty="0" smtClean="0"/>
              <a:t>通过</a:t>
            </a:r>
            <a:r>
              <a:rPr lang="zh-CN" altLang="zh-CN" sz="2135" dirty="0"/>
              <a:t>证书助手</a:t>
            </a:r>
            <a:r>
              <a:rPr lang="en-US" altLang="zh-CN" sz="2135" dirty="0"/>
              <a:t>3.0</a:t>
            </a:r>
            <a:r>
              <a:rPr lang="zh-CN" altLang="zh-CN" sz="2135" dirty="0"/>
              <a:t>或者协卡助手查询企业的</a:t>
            </a:r>
            <a:r>
              <a:rPr lang="en-US" altLang="zh-CN" sz="2135" dirty="0"/>
              <a:t>CA</a:t>
            </a:r>
            <a:r>
              <a:rPr lang="zh-CN" altLang="zh-CN" sz="2135" dirty="0"/>
              <a:t>序列号是否与局端开户的</a:t>
            </a:r>
            <a:r>
              <a:rPr lang="en-US" altLang="zh-CN" sz="2135" dirty="0"/>
              <a:t>CA</a:t>
            </a:r>
            <a:r>
              <a:rPr lang="zh-CN" altLang="zh-CN" sz="2135" dirty="0"/>
              <a:t>序列号一致。</a:t>
            </a:r>
            <a:endParaRPr lang="zh-CN" altLang="zh-CN" sz="2135" dirty="0"/>
          </a:p>
          <a:p>
            <a:pPr>
              <a:lnSpc>
                <a:spcPct val="150000"/>
              </a:lnSpc>
            </a:pPr>
            <a:r>
              <a:rPr lang="en-US" altLang="zh-CN" sz="2135" dirty="0" smtClean="0"/>
              <a:t>3. </a:t>
            </a:r>
            <a:r>
              <a:rPr lang="zh-CN" altLang="zh-CN" sz="2135" dirty="0" smtClean="0"/>
              <a:t>如是</a:t>
            </a:r>
            <a:r>
              <a:rPr lang="en-US" altLang="zh-CN" sz="2135" dirty="0"/>
              <a:t>win7</a:t>
            </a:r>
            <a:r>
              <a:rPr lang="zh-CN" altLang="zh-CN" sz="2135" dirty="0"/>
              <a:t>系统，建议使用以管理员身份运行</a:t>
            </a:r>
            <a:r>
              <a:rPr lang="en-US" altLang="zh-CN" sz="2135" dirty="0"/>
              <a:t>360</a:t>
            </a:r>
            <a:r>
              <a:rPr lang="zh-CN" altLang="zh-CN" sz="2135" dirty="0"/>
              <a:t>浏览器</a:t>
            </a:r>
            <a:r>
              <a:rPr lang="en-US" altLang="zh-CN" sz="2135" dirty="0"/>
              <a:t>+</a:t>
            </a:r>
            <a:r>
              <a:rPr lang="zh-CN" altLang="zh-CN" sz="2135" dirty="0"/>
              <a:t>协卡助手。</a:t>
            </a:r>
            <a:endParaRPr lang="zh-CN" altLang="zh-CN" sz="2135" dirty="0"/>
          </a:p>
        </p:txBody>
      </p:sp>
      <p:sp>
        <p:nvSpPr>
          <p:cNvPr id="7" name="圆角矩形 13"/>
          <p:cNvSpPr>
            <a:spLocks noChangeArrowheads="1"/>
          </p:cNvSpPr>
          <p:nvPr/>
        </p:nvSpPr>
        <p:spPr bwMode="auto">
          <a:xfrm>
            <a:off x="1007277" y="4342472"/>
            <a:ext cx="10079545" cy="621641"/>
          </a:xfrm>
          <a:prstGeom prst="roundRect">
            <a:avLst>
              <a:gd name="adj" fmla="val 10620"/>
            </a:avLst>
          </a:prstGeom>
          <a:solidFill>
            <a:srgbClr val="DDDDDD"/>
          </a:solidFill>
          <a:ln w="6350">
            <a:solidFill>
              <a:srgbClr val="808080"/>
            </a:solidFill>
            <a:prstDash val="dash"/>
            <a:round/>
          </a:ln>
        </p:spPr>
        <p:txBody>
          <a:bodyPr wrap="square" anchor="ctr">
            <a:spAutoFit/>
          </a:bodyPr>
          <a:lstStyle/>
          <a:p>
            <a:pPr marL="285750" lvl="0" indent="-285750">
              <a:lnSpc>
                <a:spcPct val="150000"/>
              </a:lnSpc>
              <a:buFont typeface="Wingdings" panose="05000000000000000000" pitchFamily="2" charset="2"/>
              <a:buChar char="l"/>
            </a:pPr>
            <a:r>
              <a:rPr lang="zh-CN" altLang="zh-CN" sz="2135" b="1" dirty="0"/>
              <a:t>网上预申报反馈疑点：发票开具名称与出口报关单商品名称</a:t>
            </a:r>
            <a:r>
              <a:rPr lang="zh-CN" altLang="zh-CN" sz="2135" b="1" dirty="0" smtClean="0"/>
              <a:t>不符</a:t>
            </a:r>
            <a:endParaRPr lang="zh-CN" altLang="zh-CN" sz="2135" dirty="0"/>
          </a:p>
        </p:txBody>
      </p:sp>
      <p:sp>
        <p:nvSpPr>
          <p:cNvPr id="8" name="矩形 7"/>
          <p:cNvSpPr/>
          <p:nvPr/>
        </p:nvSpPr>
        <p:spPr>
          <a:xfrm>
            <a:off x="1007277" y="5307354"/>
            <a:ext cx="10079545" cy="1078865"/>
          </a:xfrm>
          <a:prstGeom prst="rect">
            <a:avLst/>
          </a:prstGeom>
        </p:spPr>
        <p:txBody>
          <a:bodyPr wrap="square">
            <a:spAutoFit/>
          </a:bodyPr>
          <a:lstStyle/>
          <a:p>
            <a:pPr>
              <a:lnSpc>
                <a:spcPct val="150000"/>
              </a:lnSpc>
            </a:pPr>
            <a:r>
              <a:rPr lang="zh-CN" altLang="zh-CN" sz="2135" dirty="0"/>
              <a:t>外贸企业进货发票开具的商品名称和报关单上的商品名称不符。需联系专管员，根据税局要求</a:t>
            </a:r>
            <a:r>
              <a:rPr lang="zh-CN" altLang="zh-CN" sz="2135" dirty="0" smtClean="0"/>
              <a:t>处理。</a:t>
            </a:r>
            <a:endParaRPr lang="zh-CN" altLang="zh-CN" sz="2135"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bldLvl="0" animBg="1"/>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3"/>
          <p:cNvSpPr>
            <a:spLocks noChangeArrowheads="1"/>
          </p:cNvSpPr>
          <p:nvPr/>
        </p:nvSpPr>
        <p:spPr bwMode="auto">
          <a:xfrm>
            <a:off x="1007277" y="1298139"/>
            <a:ext cx="10079545" cy="1151781"/>
          </a:xfrm>
          <a:prstGeom prst="roundRect">
            <a:avLst>
              <a:gd name="adj" fmla="val 10620"/>
            </a:avLst>
          </a:prstGeom>
          <a:solidFill>
            <a:srgbClr val="DDDDDD"/>
          </a:solidFill>
          <a:ln w="6350">
            <a:solidFill>
              <a:srgbClr val="808080"/>
            </a:solidFill>
            <a:prstDash val="dash"/>
            <a:round/>
          </a:ln>
        </p:spPr>
        <p:txBody>
          <a:bodyPr wrap="square" anchor="ctr">
            <a:spAutoFit/>
          </a:bodyPr>
          <a:lstStyle/>
          <a:p>
            <a:pPr marL="285750" lvl="0" indent="-285750">
              <a:lnSpc>
                <a:spcPct val="150000"/>
              </a:lnSpc>
              <a:buFont typeface="Wingdings" panose="05000000000000000000" pitchFamily="2" charset="2"/>
              <a:buChar char="l"/>
            </a:pPr>
            <a:r>
              <a:rPr lang="zh-CN" altLang="zh-CN" sz="2135" b="1" dirty="0"/>
              <a:t>网上预申报审核失败，提示：企业申报信用代码（</a:t>
            </a:r>
            <a:r>
              <a:rPr lang="zh-CN" altLang="zh-CN" sz="2135" b="1" dirty="0" smtClean="0"/>
              <a:t>空</a:t>
            </a:r>
            <a:r>
              <a:rPr lang="zh-CN" altLang="en-US" sz="2135" b="1" dirty="0"/>
              <a:t>）</a:t>
            </a:r>
            <a:r>
              <a:rPr lang="zh-CN" altLang="zh-CN" sz="2135" b="1" dirty="0" smtClean="0"/>
              <a:t>与</a:t>
            </a:r>
            <a:r>
              <a:rPr lang="zh-CN" altLang="zh-CN" sz="2135" b="1" dirty="0"/>
              <a:t>受理企业信用代码（</a:t>
            </a:r>
            <a:r>
              <a:rPr lang="en-US" altLang="zh-CN" sz="2135" b="1" dirty="0"/>
              <a:t>XXXXXXXXXXXX</a:t>
            </a:r>
            <a:r>
              <a:rPr lang="zh-CN" altLang="zh-CN" sz="2135" b="1" dirty="0"/>
              <a:t>）不</a:t>
            </a:r>
            <a:r>
              <a:rPr lang="zh-CN" altLang="zh-CN" sz="2135" b="1" dirty="0" smtClean="0"/>
              <a:t>一致</a:t>
            </a:r>
            <a:endParaRPr lang="zh-CN" altLang="zh-CN" sz="2135" dirty="0"/>
          </a:p>
        </p:txBody>
      </p:sp>
      <p:sp>
        <p:nvSpPr>
          <p:cNvPr id="3" name="矩形 2"/>
          <p:cNvSpPr/>
          <p:nvPr/>
        </p:nvSpPr>
        <p:spPr>
          <a:xfrm>
            <a:off x="1007277" y="2929259"/>
            <a:ext cx="10079545" cy="2451100"/>
          </a:xfrm>
          <a:prstGeom prst="rect">
            <a:avLst/>
          </a:prstGeom>
        </p:spPr>
        <p:txBody>
          <a:bodyPr wrap="square">
            <a:spAutoFit/>
          </a:bodyPr>
          <a:lstStyle/>
          <a:p>
            <a:pPr>
              <a:lnSpc>
                <a:spcPts val="4600"/>
              </a:lnSpc>
            </a:pPr>
            <a:r>
              <a:rPr lang="zh-CN" altLang="zh-CN" sz="2135" dirty="0"/>
              <a:t>企业软件中未设置社会信用代码，但税局审核系统中已经设置。需要企业软件备份卸载重装，重新配置企业信息时录入</a:t>
            </a:r>
            <a:r>
              <a:rPr lang="en-US" altLang="zh-CN" sz="2135" dirty="0"/>
              <a:t>18</a:t>
            </a:r>
            <a:r>
              <a:rPr lang="zh-CN" altLang="zh-CN" sz="2135" dirty="0"/>
              <a:t>位社会信用代码，税号还是</a:t>
            </a:r>
            <a:r>
              <a:rPr lang="en-US" altLang="zh-CN" sz="2135" dirty="0"/>
              <a:t>15</a:t>
            </a:r>
            <a:r>
              <a:rPr lang="zh-CN" altLang="zh-CN" sz="2135" dirty="0"/>
              <a:t>位税号。（使用退税宝的企业，可将“启动生产或外贸企业软件”按钮下方“设置信用代码”按钮点开后添加社会信用代码）</a:t>
            </a:r>
            <a:endParaRPr lang="zh-CN" altLang="zh-CN" sz="2135"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3"/>
          <p:cNvSpPr>
            <a:spLocks noChangeArrowheads="1"/>
          </p:cNvSpPr>
          <p:nvPr/>
        </p:nvSpPr>
        <p:spPr bwMode="auto">
          <a:xfrm>
            <a:off x="1007277" y="1299991"/>
            <a:ext cx="10079545" cy="1148079"/>
          </a:xfrm>
          <a:prstGeom prst="roundRect">
            <a:avLst>
              <a:gd name="adj" fmla="val 10620"/>
            </a:avLst>
          </a:prstGeom>
          <a:solidFill>
            <a:srgbClr val="DDDDDD"/>
          </a:solidFill>
          <a:ln w="6350">
            <a:solidFill>
              <a:srgbClr val="808080"/>
            </a:solidFill>
            <a:prstDash val="dash"/>
            <a:round/>
          </a:ln>
        </p:spPr>
        <p:txBody>
          <a:bodyPr wrap="square" anchor="ctr">
            <a:spAutoFit/>
          </a:bodyPr>
          <a:lstStyle/>
          <a:p>
            <a:pPr marL="285750" indent="-285750">
              <a:lnSpc>
                <a:spcPct val="150000"/>
              </a:lnSpc>
              <a:buFont typeface="Wingdings" panose="05000000000000000000" pitchFamily="2" charset="2"/>
              <a:buChar char="l"/>
            </a:pPr>
            <a:r>
              <a:rPr lang="zh-CN" altLang="zh-CN" sz="2135" b="1" dirty="0"/>
              <a:t>网上预申报审核失败，提示：企业申报信用代码（</a:t>
            </a:r>
            <a:r>
              <a:rPr lang="en-US" altLang="zh-CN" sz="2135" b="1" dirty="0" smtClean="0"/>
              <a:t>XXXXXXXXXXXXX</a:t>
            </a:r>
            <a:r>
              <a:rPr lang="zh-CN" altLang="en-US" sz="2135" b="1" dirty="0" smtClean="0"/>
              <a:t>）</a:t>
            </a:r>
            <a:r>
              <a:rPr lang="zh-CN" altLang="zh-CN" sz="2135" b="1" dirty="0" smtClean="0"/>
              <a:t>与</a:t>
            </a:r>
            <a:r>
              <a:rPr lang="zh-CN" altLang="zh-CN" sz="2135" b="1" dirty="0"/>
              <a:t>受理企业信用代码（空的）不</a:t>
            </a:r>
            <a:r>
              <a:rPr lang="zh-CN" altLang="zh-CN" sz="2135" b="1" dirty="0" smtClean="0"/>
              <a:t>一致</a:t>
            </a:r>
            <a:endParaRPr lang="zh-CN" altLang="zh-CN" sz="2135" dirty="0"/>
          </a:p>
        </p:txBody>
      </p:sp>
      <p:sp>
        <p:nvSpPr>
          <p:cNvPr id="3" name="矩形 2"/>
          <p:cNvSpPr/>
          <p:nvPr/>
        </p:nvSpPr>
        <p:spPr>
          <a:xfrm>
            <a:off x="1007277" y="2853661"/>
            <a:ext cx="10079545" cy="1938020"/>
          </a:xfrm>
          <a:prstGeom prst="rect">
            <a:avLst/>
          </a:prstGeom>
        </p:spPr>
        <p:txBody>
          <a:bodyPr wrap="square">
            <a:spAutoFit/>
          </a:bodyPr>
          <a:lstStyle/>
          <a:p>
            <a:pPr>
              <a:lnSpc>
                <a:spcPts val="4800"/>
              </a:lnSpc>
            </a:pPr>
            <a:r>
              <a:rPr lang="zh-CN" altLang="zh-CN" sz="2135" dirty="0"/>
              <a:t>企业在软件中设置了社会信用代码，但税局审核系统中未设置。需要企业软件备份卸载重装，重新配置企业信息时不要录入</a:t>
            </a:r>
            <a:r>
              <a:rPr lang="en-US" altLang="zh-CN" sz="2135" dirty="0"/>
              <a:t>18</a:t>
            </a:r>
            <a:r>
              <a:rPr lang="zh-CN" altLang="zh-CN" sz="2135" dirty="0"/>
              <a:t>位社会信用代码，税号还是</a:t>
            </a:r>
            <a:r>
              <a:rPr lang="en-US" altLang="zh-CN" sz="2135" dirty="0"/>
              <a:t>15</a:t>
            </a:r>
            <a:r>
              <a:rPr lang="zh-CN" altLang="zh-CN" sz="2135" dirty="0"/>
              <a:t>位税号。重新生成再次预审报。</a:t>
            </a:r>
            <a:endParaRPr lang="zh-CN" altLang="zh-CN" sz="2135"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3"/>
          <p:cNvSpPr>
            <a:spLocks noChangeArrowheads="1"/>
          </p:cNvSpPr>
          <p:nvPr/>
        </p:nvSpPr>
        <p:spPr bwMode="auto">
          <a:xfrm>
            <a:off x="1054902" y="804568"/>
            <a:ext cx="10079545" cy="621641"/>
          </a:xfrm>
          <a:prstGeom prst="roundRect">
            <a:avLst>
              <a:gd name="adj" fmla="val 10620"/>
            </a:avLst>
          </a:prstGeom>
          <a:solidFill>
            <a:srgbClr val="DDDDDD"/>
          </a:solidFill>
          <a:ln w="6350">
            <a:solidFill>
              <a:srgbClr val="808080"/>
            </a:solidFill>
            <a:prstDash val="dash"/>
            <a:round/>
          </a:ln>
        </p:spPr>
        <p:txBody>
          <a:bodyPr wrap="square" anchor="ctr">
            <a:spAutoFit/>
          </a:bodyPr>
          <a:lstStyle/>
          <a:p>
            <a:pPr marL="285750" indent="-285750">
              <a:lnSpc>
                <a:spcPct val="150000"/>
              </a:lnSpc>
              <a:buFont typeface="Wingdings" panose="05000000000000000000" pitchFamily="2" charset="2"/>
              <a:buChar char="l"/>
            </a:pPr>
            <a:r>
              <a:rPr lang="zh-CN" altLang="zh-CN" sz="2135" b="1" dirty="0"/>
              <a:t>网上预申报反馈疑点：海关信息中无此报关单号（</a:t>
            </a:r>
            <a:r>
              <a:rPr lang="en-US" altLang="zh-CN" sz="2135" b="1" dirty="0"/>
              <a:t>XXX</a:t>
            </a:r>
            <a:r>
              <a:rPr lang="zh-CN" altLang="zh-CN" sz="2135" b="1" dirty="0" smtClean="0"/>
              <a:t>）</a:t>
            </a:r>
            <a:endParaRPr lang="zh-CN" altLang="zh-CN" sz="2135" dirty="0"/>
          </a:p>
        </p:txBody>
      </p:sp>
      <p:sp>
        <p:nvSpPr>
          <p:cNvPr id="5" name="矩形 4"/>
          <p:cNvSpPr/>
          <p:nvPr/>
        </p:nvSpPr>
        <p:spPr>
          <a:xfrm>
            <a:off x="1007277" y="1721563"/>
            <a:ext cx="10175540" cy="1572260"/>
          </a:xfrm>
          <a:prstGeom prst="rect">
            <a:avLst/>
          </a:prstGeom>
        </p:spPr>
        <p:txBody>
          <a:bodyPr wrap="square">
            <a:spAutoFit/>
          </a:bodyPr>
          <a:lstStyle/>
          <a:p>
            <a:pPr>
              <a:lnSpc>
                <a:spcPct val="150000"/>
              </a:lnSpc>
            </a:pPr>
            <a:r>
              <a:rPr lang="en-US" altLang="zh-CN" sz="2135" dirty="0" smtClean="0"/>
              <a:t>1.  </a:t>
            </a:r>
            <a:r>
              <a:rPr lang="zh-CN" altLang="zh-CN" sz="2135" dirty="0" smtClean="0"/>
              <a:t>企业</a:t>
            </a:r>
            <a:r>
              <a:rPr lang="zh-CN" altLang="zh-CN" sz="2135" dirty="0"/>
              <a:t>申报退税时，出口报关单号录入错误，进行修改；</a:t>
            </a:r>
            <a:endParaRPr lang="zh-CN" altLang="zh-CN" sz="2135" dirty="0"/>
          </a:p>
          <a:p>
            <a:pPr>
              <a:lnSpc>
                <a:spcPct val="150000"/>
              </a:lnSpc>
            </a:pPr>
            <a:r>
              <a:rPr lang="en-US" altLang="zh-CN" sz="2135" dirty="0" smtClean="0"/>
              <a:t>2.  </a:t>
            </a:r>
            <a:r>
              <a:rPr lang="zh-CN" altLang="zh-CN" sz="2135" dirty="0" smtClean="0"/>
              <a:t>出口</a:t>
            </a:r>
            <a:r>
              <a:rPr lang="zh-CN" altLang="zh-CN" sz="2135" dirty="0"/>
              <a:t>报关单电子信息滞后，可经常发送预申报；</a:t>
            </a:r>
            <a:endParaRPr lang="zh-CN" altLang="zh-CN" sz="2135" dirty="0"/>
          </a:p>
          <a:p>
            <a:pPr>
              <a:lnSpc>
                <a:spcPct val="150000"/>
              </a:lnSpc>
            </a:pPr>
            <a:r>
              <a:rPr lang="en-US" altLang="zh-CN" sz="2135" dirty="0" smtClean="0"/>
              <a:t>3.  </a:t>
            </a:r>
            <a:r>
              <a:rPr lang="zh-CN" altLang="zh-CN" sz="2135" dirty="0" smtClean="0"/>
              <a:t>中标</a:t>
            </a:r>
            <a:r>
              <a:rPr lang="zh-CN" altLang="zh-CN" sz="2135" dirty="0"/>
              <a:t>机电产品（无出口报关单电子信息）</a:t>
            </a:r>
            <a:endParaRPr lang="zh-CN" altLang="zh-CN" sz="2135" dirty="0"/>
          </a:p>
        </p:txBody>
      </p:sp>
      <p:sp>
        <p:nvSpPr>
          <p:cNvPr id="6" name="圆角矩形 13"/>
          <p:cNvSpPr>
            <a:spLocks noChangeArrowheads="1"/>
          </p:cNvSpPr>
          <p:nvPr/>
        </p:nvSpPr>
        <p:spPr bwMode="auto">
          <a:xfrm>
            <a:off x="1007277" y="3589099"/>
            <a:ext cx="10079545" cy="625343"/>
          </a:xfrm>
          <a:prstGeom prst="roundRect">
            <a:avLst>
              <a:gd name="adj" fmla="val 10620"/>
            </a:avLst>
          </a:prstGeom>
          <a:solidFill>
            <a:srgbClr val="DDDDDD"/>
          </a:solidFill>
          <a:ln w="6350">
            <a:solidFill>
              <a:srgbClr val="808080"/>
            </a:solidFill>
            <a:prstDash val="dash"/>
            <a:round/>
          </a:ln>
        </p:spPr>
        <p:txBody>
          <a:bodyPr wrap="square" anchor="ctr">
            <a:spAutoFit/>
          </a:bodyPr>
          <a:lstStyle/>
          <a:p>
            <a:pPr marL="285750" indent="-285750">
              <a:lnSpc>
                <a:spcPct val="150000"/>
              </a:lnSpc>
              <a:buFont typeface="Wingdings" panose="05000000000000000000" pitchFamily="2" charset="2"/>
              <a:buChar char="l"/>
            </a:pPr>
            <a:r>
              <a:rPr lang="zh-CN" altLang="zh-CN" sz="2135" b="1" dirty="0"/>
              <a:t>网上预申报反馈疑点</a:t>
            </a:r>
            <a:r>
              <a:rPr lang="zh-CN" altLang="zh-CN" sz="2135" b="1" dirty="0" smtClean="0"/>
              <a:t>：</a:t>
            </a:r>
            <a:r>
              <a:rPr lang="zh-CN" altLang="zh-CN" sz="2135" b="1" dirty="0"/>
              <a:t>该发票（</a:t>
            </a:r>
            <a:r>
              <a:rPr lang="en-US" altLang="zh-CN" sz="2135" b="1" dirty="0"/>
              <a:t>XXX</a:t>
            </a:r>
            <a:r>
              <a:rPr lang="zh-CN" altLang="zh-CN" sz="2135" b="1" dirty="0"/>
              <a:t>）在总局发票信息中不存在</a:t>
            </a:r>
            <a:endParaRPr lang="zh-CN" altLang="zh-CN" sz="2135" dirty="0"/>
          </a:p>
        </p:txBody>
      </p:sp>
      <p:sp>
        <p:nvSpPr>
          <p:cNvPr id="7" name="矩形 6"/>
          <p:cNvSpPr/>
          <p:nvPr/>
        </p:nvSpPr>
        <p:spPr>
          <a:xfrm>
            <a:off x="1007277" y="4381580"/>
            <a:ext cx="10175540" cy="2066290"/>
          </a:xfrm>
          <a:prstGeom prst="rect">
            <a:avLst/>
          </a:prstGeom>
        </p:spPr>
        <p:txBody>
          <a:bodyPr wrap="square">
            <a:spAutoFit/>
          </a:bodyPr>
          <a:lstStyle/>
          <a:p>
            <a:pPr>
              <a:lnSpc>
                <a:spcPct val="150000"/>
              </a:lnSpc>
            </a:pPr>
            <a:r>
              <a:rPr lang="en-US" altLang="zh-CN" sz="2135" dirty="0" smtClean="0"/>
              <a:t>1.  </a:t>
            </a:r>
            <a:r>
              <a:rPr lang="zh-CN" altLang="zh-CN" sz="2135" dirty="0" smtClean="0"/>
              <a:t>企业</a:t>
            </a:r>
            <a:r>
              <a:rPr lang="zh-CN" altLang="zh-CN" sz="2135" dirty="0"/>
              <a:t>发票号码或代码录入错误，进行修改；</a:t>
            </a:r>
            <a:endParaRPr lang="zh-CN" altLang="zh-CN" sz="2135" dirty="0"/>
          </a:p>
          <a:p>
            <a:pPr>
              <a:lnSpc>
                <a:spcPct val="150000"/>
              </a:lnSpc>
            </a:pPr>
            <a:r>
              <a:rPr lang="en-US" altLang="zh-CN" sz="2135" dirty="0" smtClean="0"/>
              <a:t>2.  </a:t>
            </a:r>
            <a:r>
              <a:rPr lang="zh-CN" altLang="zh-CN" sz="2135" dirty="0" smtClean="0"/>
              <a:t>若</a:t>
            </a:r>
            <a:r>
              <a:rPr lang="zh-CN" altLang="zh-CN" sz="2135" dirty="0"/>
              <a:t>企业未认证，则需认证后再申报；</a:t>
            </a:r>
            <a:endParaRPr lang="zh-CN" altLang="zh-CN" sz="2135" dirty="0"/>
          </a:p>
          <a:p>
            <a:pPr>
              <a:lnSpc>
                <a:spcPct val="150000"/>
              </a:lnSpc>
            </a:pPr>
            <a:r>
              <a:rPr lang="en-US" altLang="zh-CN" sz="2135" dirty="0" smtClean="0"/>
              <a:t>3.  </a:t>
            </a:r>
            <a:r>
              <a:rPr lang="zh-CN" altLang="zh-CN" sz="2135" dirty="0" smtClean="0"/>
              <a:t>数据录入</a:t>
            </a:r>
            <a:r>
              <a:rPr lang="zh-CN" altLang="zh-CN" sz="2135" dirty="0"/>
              <a:t>正确，并已认证，是电子信息传递滞后。可经常发送预申报。 </a:t>
            </a:r>
            <a:endParaRPr lang="zh-CN" altLang="zh-CN" sz="2135" dirty="0"/>
          </a:p>
          <a:p>
            <a:pPr>
              <a:lnSpc>
                <a:spcPct val="150000"/>
              </a:lnSpc>
            </a:pPr>
            <a:r>
              <a:rPr lang="en-US" altLang="zh-CN" sz="2135" dirty="0" smtClean="0"/>
              <a:t>     </a:t>
            </a:r>
            <a:r>
              <a:rPr lang="zh-CN" altLang="zh-CN" sz="2135" dirty="0" smtClean="0"/>
              <a:t>对</a:t>
            </a:r>
            <a:r>
              <a:rPr lang="zh-CN" altLang="zh-CN" sz="2135" dirty="0"/>
              <a:t>出口报关单快到申报期限的</a:t>
            </a:r>
            <a:r>
              <a:rPr lang="en-US" altLang="zh-CN" sz="2135" dirty="0"/>
              <a:t>,</a:t>
            </a:r>
            <a:r>
              <a:rPr lang="zh-CN" altLang="zh-CN" sz="2135" dirty="0"/>
              <a:t>可根据反馈疑点进行无电子信息备案。</a:t>
            </a:r>
            <a:endParaRPr lang="zh-CN" altLang="zh-CN" sz="2135"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slide(fromBottom)">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ldLvl="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6"/>
          <p:cNvSpPr>
            <a:spLocks noChangeArrowheads="1"/>
          </p:cNvSpPr>
          <p:nvPr/>
        </p:nvSpPr>
        <p:spPr bwMode="auto">
          <a:xfrm>
            <a:off x="2121" y="797354"/>
            <a:ext cx="12190095" cy="5472845"/>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884" tIns="60942" rIns="121884" bIns="60942"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fontAlgn="base" hangingPunct="1">
              <a:spcBef>
                <a:spcPct val="0"/>
              </a:spcBef>
              <a:spcAft>
                <a:spcPct val="0"/>
              </a:spcAft>
              <a:buFont typeface="Arial" panose="020B0604020202020204" pitchFamily="34" charset="0"/>
              <a:buNone/>
            </a:pPr>
            <a:endParaRPr lang="zh-CN" altLang="en-US" sz="2935"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 name="TextBox 7"/>
          <p:cNvSpPr>
            <a:spLocks noChangeArrowheads="1"/>
          </p:cNvSpPr>
          <p:nvPr/>
        </p:nvSpPr>
        <p:spPr bwMode="auto">
          <a:xfrm>
            <a:off x="8" y="487929"/>
            <a:ext cx="4270766" cy="695325"/>
          </a:xfrm>
          <a:prstGeom prst="rect">
            <a:avLst/>
          </a:prstGeom>
          <a:solidFill>
            <a:srgbClr val="E36C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884" tIns="60942" rIns="121884" bIns="60942">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fontAlgn="base" hangingPunct="1">
              <a:spcBef>
                <a:spcPct val="0"/>
              </a:spcBef>
              <a:spcAft>
                <a:spcPct val="0"/>
              </a:spcAft>
              <a:buNone/>
              <a:defRPr/>
            </a:pPr>
            <a:endParaRPr lang="zh-CN" altLang="en-US" sz="3735" b="1" kern="0">
              <a:solidFill>
                <a:srgbClr val="FFFFFF"/>
              </a:solidFill>
              <a:ea typeface="微软雅黑" panose="020B0503020204020204" pitchFamily="34" charset="-122"/>
              <a:sym typeface="宋体" panose="02010600030101010101" pitchFamily="2" charset="-122"/>
            </a:endParaRPr>
          </a:p>
        </p:txBody>
      </p:sp>
      <p:sp>
        <p:nvSpPr>
          <p:cNvPr id="17" name="矩形 15"/>
          <p:cNvSpPr>
            <a:spLocks noChangeArrowheads="1"/>
          </p:cNvSpPr>
          <p:nvPr/>
        </p:nvSpPr>
        <p:spPr bwMode="auto">
          <a:xfrm>
            <a:off x="8" y="487929"/>
            <a:ext cx="4270766"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84" tIns="60942" rIns="121884" bIns="60942">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fontAlgn="base" hangingPunct="1">
              <a:spcBef>
                <a:spcPct val="0"/>
              </a:spcBef>
              <a:spcAft>
                <a:spcPct val="0"/>
              </a:spcAft>
              <a:buNone/>
              <a:defRPr/>
            </a:pPr>
            <a:r>
              <a:rPr lang="zh-CN" altLang="en-US" sz="3735" b="1" kern="0" dirty="0" smtClean="0">
                <a:solidFill>
                  <a:srgbClr val="FFFFFF"/>
                </a:solidFill>
                <a:ea typeface="微软雅黑" panose="020B0503020204020204" pitchFamily="34" charset="-122"/>
              </a:rPr>
              <a:t>上海税友的</a:t>
            </a:r>
            <a:r>
              <a:rPr lang="zh-CN" altLang="en-US" sz="3735" b="1" kern="0" dirty="0">
                <a:solidFill>
                  <a:srgbClr val="FFFFFF"/>
                </a:solidFill>
                <a:ea typeface="微软雅黑" panose="020B0503020204020204" pitchFamily="34" charset="-122"/>
              </a:rPr>
              <a:t>资质</a:t>
            </a:r>
            <a:endParaRPr lang="zh-CN" altLang="en-US" sz="3735" b="1" kern="0" dirty="0">
              <a:solidFill>
                <a:srgbClr val="FFFFFF"/>
              </a:solidFill>
              <a:ea typeface="微软雅黑" panose="020B0503020204020204" pitchFamily="34" charset="-122"/>
            </a:endParaRPr>
          </a:p>
        </p:txBody>
      </p:sp>
      <p:sp>
        <p:nvSpPr>
          <p:cNvPr id="94" name="Freeform 14"/>
          <p:cNvSpPr/>
          <p:nvPr/>
        </p:nvSpPr>
        <p:spPr bwMode="auto">
          <a:xfrm rot="13500000">
            <a:off x="3788881" y="2894965"/>
            <a:ext cx="1226548" cy="2016488"/>
          </a:xfrm>
          <a:custGeom>
            <a:avLst/>
            <a:gdLst>
              <a:gd name="T0" fmla="*/ 329 w 486"/>
              <a:gd name="T1" fmla="*/ 0 h 799"/>
              <a:gd name="T2" fmla="*/ 378 w 486"/>
              <a:gd name="T3" fmla="*/ 1 h 799"/>
              <a:gd name="T4" fmla="*/ 430 w 486"/>
              <a:gd name="T5" fmla="*/ 7 h 799"/>
              <a:gd name="T6" fmla="*/ 486 w 486"/>
              <a:gd name="T7" fmla="*/ 19 h 799"/>
              <a:gd name="T8" fmla="*/ 483 w 486"/>
              <a:gd name="T9" fmla="*/ 30 h 799"/>
              <a:gd name="T10" fmla="*/ 428 w 486"/>
              <a:gd name="T11" fmla="*/ 19 h 799"/>
              <a:gd name="T12" fmla="*/ 376 w 486"/>
              <a:gd name="T13" fmla="*/ 13 h 799"/>
              <a:gd name="T14" fmla="*/ 329 w 486"/>
              <a:gd name="T15" fmla="*/ 12 h 799"/>
              <a:gd name="T16" fmla="*/ 278 w 486"/>
              <a:gd name="T17" fmla="*/ 15 h 799"/>
              <a:gd name="T18" fmla="*/ 231 w 486"/>
              <a:gd name="T19" fmla="*/ 22 h 799"/>
              <a:gd name="T20" fmla="*/ 191 w 486"/>
              <a:gd name="T21" fmla="*/ 36 h 799"/>
              <a:gd name="T22" fmla="*/ 153 w 486"/>
              <a:gd name="T23" fmla="*/ 53 h 799"/>
              <a:gd name="T24" fmla="*/ 122 w 486"/>
              <a:gd name="T25" fmla="*/ 74 h 799"/>
              <a:gd name="T26" fmla="*/ 94 w 486"/>
              <a:gd name="T27" fmla="*/ 101 h 799"/>
              <a:gd name="T28" fmla="*/ 72 w 486"/>
              <a:gd name="T29" fmla="*/ 129 h 799"/>
              <a:gd name="T30" fmla="*/ 52 w 486"/>
              <a:gd name="T31" fmla="*/ 162 h 799"/>
              <a:gd name="T32" fmla="*/ 38 w 486"/>
              <a:gd name="T33" fmla="*/ 198 h 799"/>
              <a:gd name="T34" fmla="*/ 27 w 486"/>
              <a:gd name="T35" fmla="*/ 235 h 799"/>
              <a:gd name="T36" fmla="*/ 18 w 486"/>
              <a:gd name="T37" fmla="*/ 275 h 799"/>
              <a:gd name="T38" fmla="*/ 14 w 486"/>
              <a:gd name="T39" fmla="*/ 317 h 799"/>
              <a:gd name="T40" fmla="*/ 12 w 486"/>
              <a:gd name="T41" fmla="*/ 361 h 799"/>
              <a:gd name="T42" fmla="*/ 17 w 486"/>
              <a:gd name="T43" fmla="*/ 434 h 799"/>
              <a:gd name="T44" fmla="*/ 27 w 486"/>
              <a:gd name="T45" fmla="*/ 510 h 799"/>
              <a:gd name="T46" fmla="*/ 45 w 486"/>
              <a:gd name="T47" fmla="*/ 584 h 799"/>
              <a:gd name="T48" fmla="*/ 67 w 486"/>
              <a:gd name="T49" fmla="*/ 657 h 799"/>
              <a:gd name="T50" fmla="*/ 95 w 486"/>
              <a:gd name="T51" fmla="*/ 727 h 799"/>
              <a:gd name="T52" fmla="*/ 127 w 486"/>
              <a:gd name="T53" fmla="*/ 793 h 799"/>
              <a:gd name="T54" fmla="*/ 127 w 486"/>
              <a:gd name="T55" fmla="*/ 793 h 799"/>
              <a:gd name="T56" fmla="*/ 115 w 486"/>
              <a:gd name="T57" fmla="*/ 799 h 799"/>
              <a:gd name="T58" fmla="*/ 84 w 486"/>
              <a:gd name="T59" fmla="*/ 733 h 799"/>
              <a:gd name="T60" fmla="*/ 55 w 486"/>
              <a:gd name="T61" fmla="*/ 662 h 799"/>
              <a:gd name="T62" fmla="*/ 33 w 486"/>
              <a:gd name="T63" fmla="*/ 587 h 799"/>
              <a:gd name="T64" fmla="*/ 15 w 486"/>
              <a:gd name="T65" fmla="*/ 512 h 799"/>
              <a:gd name="T66" fmla="*/ 5 w 486"/>
              <a:gd name="T67" fmla="*/ 436 h 799"/>
              <a:gd name="T68" fmla="*/ 0 w 486"/>
              <a:gd name="T69" fmla="*/ 361 h 799"/>
              <a:gd name="T70" fmla="*/ 2 w 486"/>
              <a:gd name="T71" fmla="*/ 312 h 799"/>
              <a:gd name="T72" fmla="*/ 8 w 486"/>
              <a:gd name="T73" fmla="*/ 266 h 799"/>
              <a:gd name="T74" fmla="*/ 17 w 486"/>
              <a:gd name="T75" fmla="*/ 222 h 799"/>
              <a:gd name="T76" fmla="*/ 32 w 486"/>
              <a:gd name="T77" fmla="*/ 180 h 799"/>
              <a:gd name="T78" fmla="*/ 49 w 486"/>
              <a:gd name="T79" fmla="*/ 143 h 799"/>
              <a:gd name="T80" fmla="*/ 73 w 486"/>
              <a:gd name="T81" fmla="*/ 107 h 799"/>
              <a:gd name="T82" fmla="*/ 97 w 486"/>
              <a:gd name="T83" fmla="*/ 80 h 799"/>
              <a:gd name="T84" fmla="*/ 125 w 486"/>
              <a:gd name="T85" fmla="*/ 56 h 799"/>
              <a:gd name="T86" fmla="*/ 158 w 486"/>
              <a:gd name="T87" fmla="*/ 37 h 799"/>
              <a:gd name="T88" fmla="*/ 194 w 486"/>
              <a:gd name="T89" fmla="*/ 21 h 799"/>
              <a:gd name="T90" fmla="*/ 235 w 486"/>
              <a:gd name="T91" fmla="*/ 9 h 799"/>
              <a:gd name="T92" fmla="*/ 280 w 486"/>
              <a:gd name="T93" fmla="*/ 1 h 799"/>
              <a:gd name="T94" fmla="*/ 329 w 486"/>
              <a:gd name="T95" fmla="*/ 0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6" h="799">
                <a:moveTo>
                  <a:pt x="329" y="0"/>
                </a:moveTo>
                <a:lnTo>
                  <a:pt x="378" y="1"/>
                </a:lnTo>
                <a:lnTo>
                  <a:pt x="430" y="7"/>
                </a:lnTo>
                <a:lnTo>
                  <a:pt x="486" y="19"/>
                </a:lnTo>
                <a:lnTo>
                  <a:pt x="483" y="30"/>
                </a:lnTo>
                <a:lnTo>
                  <a:pt x="428" y="19"/>
                </a:lnTo>
                <a:lnTo>
                  <a:pt x="376" y="13"/>
                </a:lnTo>
                <a:lnTo>
                  <a:pt x="329" y="12"/>
                </a:lnTo>
                <a:lnTo>
                  <a:pt x="278" y="15"/>
                </a:lnTo>
                <a:lnTo>
                  <a:pt x="231" y="22"/>
                </a:lnTo>
                <a:lnTo>
                  <a:pt x="191" y="36"/>
                </a:lnTo>
                <a:lnTo>
                  <a:pt x="153" y="53"/>
                </a:lnTo>
                <a:lnTo>
                  <a:pt x="122" y="74"/>
                </a:lnTo>
                <a:lnTo>
                  <a:pt x="94" y="101"/>
                </a:lnTo>
                <a:lnTo>
                  <a:pt x="72" y="129"/>
                </a:lnTo>
                <a:lnTo>
                  <a:pt x="52" y="162"/>
                </a:lnTo>
                <a:lnTo>
                  <a:pt x="38" y="198"/>
                </a:lnTo>
                <a:lnTo>
                  <a:pt x="27" y="235"/>
                </a:lnTo>
                <a:lnTo>
                  <a:pt x="18" y="275"/>
                </a:lnTo>
                <a:lnTo>
                  <a:pt x="14" y="317"/>
                </a:lnTo>
                <a:lnTo>
                  <a:pt x="12" y="361"/>
                </a:lnTo>
                <a:lnTo>
                  <a:pt x="17" y="434"/>
                </a:lnTo>
                <a:lnTo>
                  <a:pt x="27" y="510"/>
                </a:lnTo>
                <a:lnTo>
                  <a:pt x="45" y="584"/>
                </a:lnTo>
                <a:lnTo>
                  <a:pt x="67" y="657"/>
                </a:lnTo>
                <a:lnTo>
                  <a:pt x="95" y="727"/>
                </a:lnTo>
                <a:lnTo>
                  <a:pt x="127" y="793"/>
                </a:lnTo>
                <a:lnTo>
                  <a:pt x="127" y="793"/>
                </a:lnTo>
                <a:lnTo>
                  <a:pt x="115" y="799"/>
                </a:lnTo>
                <a:lnTo>
                  <a:pt x="84" y="733"/>
                </a:lnTo>
                <a:lnTo>
                  <a:pt x="55" y="662"/>
                </a:lnTo>
                <a:lnTo>
                  <a:pt x="33" y="587"/>
                </a:lnTo>
                <a:lnTo>
                  <a:pt x="15" y="512"/>
                </a:lnTo>
                <a:lnTo>
                  <a:pt x="5" y="436"/>
                </a:lnTo>
                <a:lnTo>
                  <a:pt x="0" y="361"/>
                </a:lnTo>
                <a:lnTo>
                  <a:pt x="2" y="312"/>
                </a:lnTo>
                <a:lnTo>
                  <a:pt x="8" y="266"/>
                </a:lnTo>
                <a:lnTo>
                  <a:pt x="17" y="222"/>
                </a:lnTo>
                <a:lnTo>
                  <a:pt x="32" y="180"/>
                </a:lnTo>
                <a:lnTo>
                  <a:pt x="49" y="143"/>
                </a:lnTo>
                <a:lnTo>
                  <a:pt x="73" y="107"/>
                </a:lnTo>
                <a:lnTo>
                  <a:pt x="97" y="80"/>
                </a:lnTo>
                <a:lnTo>
                  <a:pt x="125" y="56"/>
                </a:lnTo>
                <a:lnTo>
                  <a:pt x="158" y="37"/>
                </a:lnTo>
                <a:lnTo>
                  <a:pt x="194" y="21"/>
                </a:lnTo>
                <a:lnTo>
                  <a:pt x="235" y="9"/>
                </a:lnTo>
                <a:lnTo>
                  <a:pt x="280" y="1"/>
                </a:lnTo>
                <a:lnTo>
                  <a:pt x="329" y="0"/>
                </a:lnTo>
                <a:close/>
              </a:path>
            </a:pathLst>
          </a:custGeom>
          <a:solidFill>
            <a:schemeClr val="accent2"/>
          </a:solidFill>
          <a:ln w="0">
            <a:noFill/>
            <a:prstDash val="solid"/>
            <a:round/>
          </a:ln>
          <a:effectLst>
            <a:outerShdw algn="tl" rotWithShape="0">
              <a:schemeClr val="bg1"/>
            </a:outerShdw>
          </a:effectLst>
        </p:spPr>
        <p:txBody>
          <a:bodyPr vert="horz" wrap="square" lIns="121900" tIns="60950" rIns="121900" bIns="60950" numCol="1" anchor="t" anchorCtr="0" compatLnSpc="1"/>
          <a:lstStyle/>
          <a:p>
            <a:endParaRPr lang="en-US" sz="2665">
              <a:latin typeface="微软雅黑" panose="020B0503020204020204" pitchFamily="34" charset="-122"/>
              <a:ea typeface="微软雅黑" panose="020B0503020204020204" pitchFamily="34" charset="-122"/>
            </a:endParaRPr>
          </a:p>
        </p:txBody>
      </p:sp>
      <p:sp>
        <p:nvSpPr>
          <p:cNvPr id="95" name="Freeform 6"/>
          <p:cNvSpPr/>
          <p:nvPr/>
        </p:nvSpPr>
        <p:spPr bwMode="auto">
          <a:xfrm>
            <a:off x="-36721" y="2403402"/>
            <a:ext cx="12371487" cy="3283416"/>
          </a:xfrm>
          <a:custGeom>
            <a:avLst/>
            <a:gdLst>
              <a:gd name="T0" fmla="*/ 4415 w 4902"/>
              <a:gd name="T1" fmla="*/ 13 h 1301"/>
              <a:gd name="T2" fmla="*/ 4658 w 4902"/>
              <a:gd name="T3" fmla="*/ 87 h 1301"/>
              <a:gd name="T4" fmla="*/ 4902 w 4902"/>
              <a:gd name="T5" fmla="*/ 238 h 1301"/>
              <a:gd name="T6" fmla="*/ 4734 w 4902"/>
              <a:gd name="T7" fmla="*/ 139 h 1301"/>
              <a:gd name="T8" fmla="*/ 4492 w 4902"/>
              <a:gd name="T9" fmla="*/ 41 h 1301"/>
              <a:gd name="T10" fmla="*/ 4253 w 4902"/>
              <a:gd name="T11" fmla="*/ 11 h 1301"/>
              <a:gd name="T12" fmla="*/ 3954 w 4902"/>
              <a:gd name="T13" fmla="*/ 55 h 1301"/>
              <a:gd name="T14" fmla="*/ 3670 w 4902"/>
              <a:gd name="T15" fmla="*/ 165 h 1301"/>
              <a:gd name="T16" fmla="*/ 3409 w 4902"/>
              <a:gd name="T17" fmla="*/ 321 h 1301"/>
              <a:gd name="T18" fmla="*/ 3177 w 4902"/>
              <a:gd name="T19" fmla="*/ 495 h 1301"/>
              <a:gd name="T20" fmla="*/ 2982 w 4902"/>
              <a:gd name="T21" fmla="*/ 664 h 1301"/>
              <a:gd name="T22" fmla="*/ 2820 w 4902"/>
              <a:gd name="T23" fmla="*/ 812 h 1301"/>
              <a:gd name="T24" fmla="*/ 2635 w 4902"/>
              <a:gd name="T25" fmla="*/ 977 h 1301"/>
              <a:gd name="T26" fmla="*/ 2426 w 4902"/>
              <a:gd name="T27" fmla="*/ 1134 h 1301"/>
              <a:gd name="T28" fmla="*/ 2204 w 4902"/>
              <a:gd name="T29" fmla="*/ 1255 h 1301"/>
              <a:gd name="T30" fmla="*/ 1973 w 4902"/>
              <a:gd name="T31" fmla="*/ 1301 h 1301"/>
              <a:gd name="T32" fmla="*/ 1822 w 4902"/>
              <a:gd name="T33" fmla="*/ 1277 h 1301"/>
              <a:gd name="T34" fmla="*/ 1675 w 4902"/>
              <a:gd name="T35" fmla="*/ 1198 h 1301"/>
              <a:gd name="T36" fmla="*/ 1532 w 4902"/>
              <a:gd name="T37" fmla="*/ 1056 h 1301"/>
              <a:gd name="T38" fmla="*/ 1397 w 4902"/>
              <a:gd name="T39" fmla="*/ 841 h 1301"/>
              <a:gd name="T40" fmla="*/ 1242 w 4902"/>
              <a:gd name="T41" fmla="*/ 586 h 1301"/>
              <a:gd name="T42" fmla="*/ 1083 w 4902"/>
              <a:gd name="T43" fmla="*/ 409 h 1301"/>
              <a:gd name="T44" fmla="*/ 923 w 4902"/>
              <a:gd name="T45" fmla="*/ 301 h 1301"/>
              <a:gd name="T46" fmla="*/ 762 w 4902"/>
              <a:gd name="T47" fmla="*/ 257 h 1301"/>
              <a:gd name="T48" fmla="*/ 559 w 4902"/>
              <a:gd name="T49" fmla="*/ 275 h 1301"/>
              <a:gd name="T50" fmla="*/ 342 w 4902"/>
              <a:gd name="T51" fmla="*/ 379 h 1301"/>
              <a:gd name="T52" fmla="*/ 137 w 4902"/>
              <a:gd name="T53" fmla="*/ 547 h 1301"/>
              <a:gd name="T54" fmla="*/ 0 w 4902"/>
              <a:gd name="T55" fmla="*/ 676 h 1301"/>
              <a:gd name="T56" fmla="*/ 177 w 4902"/>
              <a:gd name="T57" fmla="*/ 492 h 1301"/>
              <a:gd name="T58" fmla="*/ 367 w 4902"/>
              <a:gd name="T59" fmla="*/ 348 h 1301"/>
              <a:gd name="T60" fmla="*/ 569 w 4902"/>
              <a:gd name="T61" fmla="*/ 260 h 1301"/>
              <a:gd name="T62" fmla="*/ 764 w 4902"/>
              <a:gd name="T63" fmla="*/ 245 h 1301"/>
              <a:gd name="T64" fmla="*/ 927 w 4902"/>
              <a:gd name="T65" fmla="*/ 291 h 1301"/>
              <a:gd name="T66" fmla="*/ 1091 w 4902"/>
              <a:gd name="T67" fmla="*/ 400 h 1301"/>
              <a:gd name="T68" fmla="*/ 1251 w 4902"/>
              <a:gd name="T69" fmla="*/ 578 h 1301"/>
              <a:gd name="T70" fmla="*/ 1407 w 4902"/>
              <a:gd name="T71" fmla="*/ 835 h 1301"/>
              <a:gd name="T72" fmla="*/ 1541 w 4902"/>
              <a:gd name="T73" fmla="*/ 1048 h 1301"/>
              <a:gd name="T74" fmla="*/ 1682 w 4902"/>
              <a:gd name="T75" fmla="*/ 1188 h 1301"/>
              <a:gd name="T76" fmla="*/ 1826 w 4902"/>
              <a:gd name="T77" fmla="*/ 1265 h 1301"/>
              <a:gd name="T78" fmla="*/ 1973 w 4902"/>
              <a:gd name="T79" fmla="*/ 1289 h 1301"/>
              <a:gd name="T80" fmla="*/ 2199 w 4902"/>
              <a:gd name="T81" fmla="*/ 1243 h 1301"/>
              <a:gd name="T82" fmla="*/ 2421 w 4902"/>
              <a:gd name="T83" fmla="*/ 1125 h 1301"/>
              <a:gd name="T84" fmla="*/ 2627 w 4902"/>
              <a:gd name="T85" fmla="*/ 968 h 1301"/>
              <a:gd name="T86" fmla="*/ 2811 w 4902"/>
              <a:gd name="T87" fmla="*/ 803 h 1301"/>
              <a:gd name="T88" fmla="*/ 2975 w 4902"/>
              <a:gd name="T89" fmla="*/ 655 h 1301"/>
              <a:gd name="T90" fmla="*/ 3169 w 4902"/>
              <a:gd name="T91" fmla="*/ 486 h 1301"/>
              <a:gd name="T92" fmla="*/ 3403 w 4902"/>
              <a:gd name="T93" fmla="*/ 310 h 1301"/>
              <a:gd name="T94" fmla="*/ 3664 w 4902"/>
              <a:gd name="T95" fmla="*/ 154 h 1301"/>
              <a:gd name="T96" fmla="*/ 3951 w 4902"/>
              <a:gd name="T97" fmla="*/ 43 h 1301"/>
              <a:gd name="T98" fmla="*/ 4253 w 4902"/>
              <a:gd name="T99" fmla="*/ 0 h 1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02" h="1301">
                <a:moveTo>
                  <a:pt x="4253" y="0"/>
                </a:moveTo>
                <a:lnTo>
                  <a:pt x="4333" y="3"/>
                </a:lnTo>
                <a:lnTo>
                  <a:pt x="4415" y="13"/>
                </a:lnTo>
                <a:lnTo>
                  <a:pt x="4495" y="29"/>
                </a:lnTo>
                <a:lnTo>
                  <a:pt x="4577" y="55"/>
                </a:lnTo>
                <a:lnTo>
                  <a:pt x="4658" y="87"/>
                </a:lnTo>
                <a:lnTo>
                  <a:pt x="4740" y="129"/>
                </a:lnTo>
                <a:lnTo>
                  <a:pt x="4822" y="178"/>
                </a:lnTo>
                <a:lnTo>
                  <a:pt x="4902" y="238"/>
                </a:lnTo>
                <a:lnTo>
                  <a:pt x="4895" y="246"/>
                </a:lnTo>
                <a:lnTo>
                  <a:pt x="4814" y="188"/>
                </a:lnTo>
                <a:lnTo>
                  <a:pt x="4734" y="139"/>
                </a:lnTo>
                <a:lnTo>
                  <a:pt x="4654" y="98"/>
                </a:lnTo>
                <a:lnTo>
                  <a:pt x="4572" y="66"/>
                </a:lnTo>
                <a:lnTo>
                  <a:pt x="4492" y="41"/>
                </a:lnTo>
                <a:lnTo>
                  <a:pt x="4412" y="25"/>
                </a:lnTo>
                <a:lnTo>
                  <a:pt x="4333" y="14"/>
                </a:lnTo>
                <a:lnTo>
                  <a:pt x="4253" y="11"/>
                </a:lnTo>
                <a:lnTo>
                  <a:pt x="4152" y="16"/>
                </a:lnTo>
                <a:lnTo>
                  <a:pt x="4052" y="31"/>
                </a:lnTo>
                <a:lnTo>
                  <a:pt x="3954" y="55"/>
                </a:lnTo>
                <a:lnTo>
                  <a:pt x="3857" y="84"/>
                </a:lnTo>
                <a:lnTo>
                  <a:pt x="3762" y="121"/>
                </a:lnTo>
                <a:lnTo>
                  <a:pt x="3670" y="165"/>
                </a:lnTo>
                <a:lnTo>
                  <a:pt x="3580" y="214"/>
                </a:lnTo>
                <a:lnTo>
                  <a:pt x="3493" y="266"/>
                </a:lnTo>
                <a:lnTo>
                  <a:pt x="3409" y="321"/>
                </a:lnTo>
                <a:lnTo>
                  <a:pt x="3328" y="377"/>
                </a:lnTo>
                <a:lnTo>
                  <a:pt x="3251" y="437"/>
                </a:lnTo>
                <a:lnTo>
                  <a:pt x="3177" y="495"/>
                </a:lnTo>
                <a:lnTo>
                  <a:pt x="3109" y="553"/>
                </a:lnTo>
                <a:lnTo>
                  <a:pt x="3043" y="609"/>
                </a:lnTo>
                <a:lnTo>
                  <a:pt x="2982" y="664"/>
                </a:lnTo>
                <a:lnTo>
                  <a:pt x="2926" y="715"/>
                </a:lnTo>
                <a:lnTo>
                  <a:pt x="2875" y="761"/>
                </a:lnTo>
                <a:lnTo>
                  <a:pt x="2820" y="812"/>
                </a:lnTo>
                <a:lnTo>
                  <a:pt x="2761" y="865"/>
                </a:lnTo>
                <a:lnTo>
                  <a:pt x="2700" y="920"/>
                </a:lnTo>
                <a:lnTo>
                  <a:pt x="2635" y="977"/>
                </a:lnTo>
                <a:lnTo>
                  <a:pt x="2568" y="1032"/>
                </a:lnTo>
                <a:lnTo>
                  <a:pt x="2498" y="1085"/>
                </a:lnTo>
                <a:lnTo>
                  <a:pt x="2426" y="1134"/>
                </a:lnTo>
                <a:lnTo>
                  <a:pt x="2354" y="1181"/>
                </a:lnTo>
                <a:lnTo>
                  <a:pt x="2279" y="1221"/>
                </a:lnTo>
                <a:lnTo>
                  <a:pt x="2204" y="1255"/>
                </a:lnTo>
                <a:lnTo>
                  <a:pt x="2128" y="1280"/>
                </a:lnTo>
                <a:lnTo>
                  <a:pt x="2051" y="1297"/>
                </a:lnTo>
                <a:lnTo>
                  <a:pt x="1973" y="1301"/>
                </a:lnTo>
                <a:lnTo>
                  <a:pt x="1923" y="1300"/>
                </a:lnTo>
                <a:lnTo>
                  <a:pt x="1872" y="1291"/>
                </a:lnTo>
                <a:lnTo>
                  <a:pt x="1822" y="1277"/>
                </a:lnTo>
                <a:lnTo>
                  <a:pt x="1773" y="1258"/>
                </a:lnTo>
                <a:lnTo>
                  <a:pt x="1724" y="1231"/>
                </a:lnTo>
                <a:lnTo>
                  <a:pt x="1675" y="1198"/>
                </a:lnTo>
                <a:lnTo>
                  <a:pt x="1626" y="1158"/>
                </a:lnTo>
                <a:lnTo>
                  <a:pt x="1578" y="1111"/>
                </a:lnTo>
                <a:lnTo>
                  <a:pt x="1532" y="1056"/>
                </a:lnTo>
                <a:lnTo>
                  <a:pt x="1486" y="993"/>
                </a:lnTo>
                <a:lnTo>
                  <a:pt x="1441" y="922"/>
                </a:lnTo>
                <a:lnTo>
                  <a:pt x="1397" y="841"/>
                </a:lnTo>
                <a:lnTo>
                  <a:pt x="1346" y="746"/>
                </a:lnTo>
                <a:lnTo>
                  <a:pt x="1294" y="661"/>
                </a:lnTo>
                <a:lnTo>
                  <a:pt x="1242" y="586"/>
                </a:lnTo>
                <a:lnTo>
                  <a:pt x="1189" y="519"/>
                </a:lnTo>
                <a:lnTo>
                  <a:pt x="1137" y="461"/>
                </a:lnTo>
                <a:lnTo>
                  <a:pt x="1083" y="409"/>
                </a:lnTo>
                <a:lnTo>
                  <a:pt x="1030" y="365"/>
                </a:lnTo>
                <a:lnTo>
                  <a:pt x="976" y="331"/>
                </a:lnTo>
                <a:lnTo>
                  <a:pt x="923" y="301"/>
                </a:lnTo>
                <a:lnTo>
                  <a:pt x="869" y="281"/>
                </a:lnTo>
                <a:lnTo>
                  <a:pt x="816" y="266"/>
                </a:lnTo>
                <a:lnTo>
                  <a:pt x="762" y="257"/>
                </a:lnTo>
                <a:lnTo>
                  <a:pt x="709" y="254"/>
                </a:lnTo>
                <a:lnTo>
                  <a:pt x="633" y="260"/>
                </a:lnTo>
                <a:lnTo>
                  <a:pt x="559" y="275"/>
                </a:lnTo>
                <a:lnTo>
                  <a:pt x="486" y="301"/>
                </a:lnTo>
                <a:lnTo>
                  <a:pt x="413" y="336"/>
                </a:lnTo>
                <a:lnTo>
                  <a:pt x="342" y="379"/>
                </a:lnTo>
                <a:lnTo>
                  <a:pt x="272" y="428"/>
                </a:lnTo>
                <a:lnTo>
                  <a:pt x="202" y="484"/>
                </a:lnTo>
                <a:lnTo>
                  <a:pt x="137" y="547"/>
                </a:lnTo>
                <a:lnTo>
                  <a:pt x="71" y="612"/>
                </a:lnTo>
                <a:lnTo>
                  <a:pt x="9" y="684"/>
                </a:lnTo>
                <a:lnTo>
                  <a:pt x="0" y="676"/>
                </a:lnTo>
                <a:lnTo>
                  <a:pt x="56" y="611"/>
                </a:lnTo>
                <a:lnTo>
                  <a:pt x="116" y="550"/>
                </a:lnTo>
                <a:lnTo>
                  <a:pt x="177" y="492"/>
                </a:lnTo>
                <a:lnTo>
                  <a:pt x="239" y="438"/>
                </a:lnTo>
                <a:lnTo>
                  <a:pt x="303" y="391"/>
                </a:lnTo>
                <a:lnTo>
                  <a:pt x="367" y="348"/>
                </a:lnTo>
                <a:lnTo>
                  <a:pt x="434" y="312"/>
                </a:lnTo>
                <a:lnTo>
                  <a:pt x="501" y="282"/>
                </a:lnTo>
                <a:lnTo>
                  <a:pt x="569" y="260"/>
                </a:lnTo>
                <a:lnTo>
                  <a:pt x="639" y="246"/>
                </a:lnTo>
                <a:lnTo>
                  <a:pt x="709" y="242"/>
                </a:lnTo>
                <a:lnTo>
                  <a:pt x="764" y="245"/>
                </a:lnTo>
                <a:lnTo>
                  <a:pt x="819" y="254"/>
                </a:lnTo>
                <a:lnTo>
                  <a:pt x="872" y="269"/>
                </a:lnTo>
                <a:lnTo>
                  <a:pt x="927" y="291"/>
                </a:lnTo>
                <a:lnTo>
                  <a:pt x="982" y="321"/>
                </a:lnTo>
                <a:lnTo>
                  <a:pt x="1037" y="357"/>
                </a:lnTo>
                <a:lnTo>
                  <a:pt x="1091" y="400"/>
                </a:lnTo>
                <a:lnTo>
                  <a:pt x="1146" y="452"/>
                </a:lnTo>
                <a:lnTo>
                  <a:pt x="1199" y="511"/>
                </a:lnTo>
                <a:lnTo>
                  <a:pt x="1251" y="578"/>
                </a:lnTo>
                <a:lnTo>
                  <a:pt x="1305" y="655"/>
                </a:lnTo>
                <a:lnTo>
                  <a:pt x="1357" y="740"/>
                </a:lnTo>
                <a:lnTo>
                  <a:pt x="1407" y="835"/>
                </a:lnTo>
                <a:lnTo>
                  <a:pt x="1452" y="914"/>
                </a:lnTo>
                <a:lnTo>
                  <a:pt x="1496" y="986"/>
                </a:lnTo>
                <a:lnTo>
                  <a:pt x="1541" y="1048"/>
                </a:lnTo>
                <a:lnTo>
                  <a:pt x="1587" y="1103"/>
                </a:lnTo>
                <a:lnTo>
                  <a:pt x="1634" y="1149"/>
                </a:lnTo>
                <a:lnTo>
                  <a:pt x="1682" y="1188"/>
                </a:lnTo>
                <a:lnTo>
                  <a:pt x="1730" y="1221"/>
                </a:lnTo>
                <a:lnTo>
                  <a:pt x="1777" y="1246"/>
                </a:lnTo>
                <a:lnTo>
                  <a:pt x="1826" y="1265"/>
                </a:lnTo>
                <a:lnTo>
                  <a:pt x="1875" y="1279"/>
                </a:lnTo>
                <a:lnTo>
                  <a:pt x="1924" y="1288"/>
                </a:lnTo>
                <a:lnTo>
                  <a:pt x="1973" y="1289"/>
                </a:lnTo>
                <a:lnTo>
                  <a:pt x="2049" y="1285"/>
                </a:lnTo>
                <a:lnTo>
                  <a:pt x="2125" y="1268"/>
                </a:lnTo>
                <a:lnTo>
                  <a:pt x="2199" y="1243"/>
                </a:lnTo>
                <a:lnTo>
                  <a:pt x="2273" y="1210"/>
                </a:lnTo>
                <a:lnTo>
                  <a:pt x="2348" y="1170"/>
                </a:lnTo>
                <a:lnTo>
                  <a:pt x="2421" y="1125"/>
                </a:lnTo>
                <a:lnTo>
                  <a:pt x="2490" y="1075"/>
                </a:lnTo>
                <a:lnTo>
                  <a:pt x="2560" y="1023"/>
                </a:lnTo>
                <a:lnTo>
                  <a:pt x="2627" y="968"/>
                </a:lnTo>
                <a:lnTo>
                  <a:pt x="2691" y="911"/>
                </a:lnTo>
                <a:lnTo>
                  <a:pt x="2753" y="856"/>
                </a:lnTo>
                <a:lnTo>
                  <a:pt x="2811" y="803"/>
                </a:lnTo>
                <a:lnTo>
                  <a:pt x="2868" y="752"/>
                </a:lnTo>
                <a:lnTo>
                  <a:pt x="2918" y="706"/>
                </a:lnTo>
                <a:lnTo>
                  <a:pt x="2975" y="655"/>
                </a:lnTo>
                <a:lnTo>
                  <a:pt x="3034" y="600"/>
                </a:lnTo>
                <a:lnTo>
                  <a:pt x="3100" y="544"/>
                </a:lnTo>
                <a:lnTo>
                  <a:pt x="3169" y="486"/>
                </a:lnTo>
                <a:lnTo>
                  <a:pt x="3244" y="426"/>
                </a:lnTo>
                <a:lnTo>
                  <a:pt x="3321" y="368"/>
                </a:lnTo>
                <a:lnTo>
                  <a:pt x="3403" y="310"/>
                </a:lnTo>
                <a:lnTo>
                  <a:pt x="3486" y="255"/>
                </a:lnTo>
                <a:lnTo>
                  <a:pt x="3574" y="203"/>
                </a:lnTo>
                <a:lnTo>
                  <a:pt x="3664" y="154"/>
                </a:lnTo>
                <a:lnTo>
                  <a:pt x="3758" y="111"/>
                </a:lnTo>
                <a:lnTo>
                  <a:pt x="3853" y="74"/>
                </a:lnTo>
                <a:lnTo>
                  <a:pt x="3951" y="43"/>
                </a:lnTo>
                <a:lnTo>
                  <a:pt x="4049" y="19"/>
                </a:lnTo>
                <a:lnTo>
                  <a:pt x="4150" y="4"/>
                </a:lnTo>
                <a:lnTo>
                  <a:pt x="4253" y="0"/>
                </a:lnTo>
                <a:close/>
              </a:path>
            </a:pathLst>
          </a:custGeom>
          <a:solidFill>
            <a:schemeClr val="accent2"/>
          </a:solidFill>
          <a:ln w="0">
            <a:noFill/>
            <a:prstDash val="solid"/>
            <a:round/>
          </a:ln>
          <a:effectLst>
            <a:outerShdw algn="tl" rotWithShape="0">
              <a:schemeClr val="bg1"/>
            </a:outerShdw>
          </a:effectLst>
        </p:spPr>
        <p:txBody>
          <a:bodyPr vert="horz" wrap="square" lIns="121900" tIns="60950" rIns="121900" bIns="60950" numCol="1" anchor="t" anchorCtr="0" compatLnSpc="1"/>
          <a:lstStyle/>
          <a:p>
            <a:endParaRPr lang="en-US" sz="2665">
              <a:latin typeface="微软雅黑" panose="020B0503020204020204" pitchFamily="34" charset="-122"/>
              <a:ea typeface="微软雅黑" panose="020B0503020204020204" pitchFamily="34" charset="-122"/>
            </a:endParaRPr>
          </a:p>
        </p:txBody>
      </p:sp>
      <p:sp>
        <p:nvSpPr>
          <p:cNvPr id="96" name="Freeform 13"/>
          <p:cNvSpPr/>
          <p:nvPr/>
        </p:nvSpPr>
        <p:spPr bwMode="auto">
          <a:xfrm>
            <a:off x="7989965" y="3237644"/>
            <a:ext cx="1792299" cy="461849"/>
          </a:xfrm>
          <a:custGeom>
            <a:avLst/>
            <a:gdLst>
              <a:gd name="T0" fmla="*/ 461 w 962"/>
              <a:gd name="T1" fmla="*/ 0 h 183"/>
              <a:gd name="T2" fmla="*/ 531 w 962"/>
              <a:gd name="T3" fmla="*/ 3 h 183"/>
              <a:gd name="T4" fmla="*/ 601 w 962"/>
              <a:gd name="T5" fmla="*/ 12 h 183"/>
              <a:gd name="T6" fmla="*/ 672 w 962"/>
              <a:gd name="T7" fmla="*/ 28 h 183"/>
              <a:gd name="T8" fmla="*/ 745 w 962"/>
              <a:gd name="T9" fmla="*/ 52 h 183"/>
              <a:gd name="T10" fmla="*/ 818 w 962"/>
              <a:gd name="T11" fmla="*/ 83 h 183"/>
              <a:gd name="T12" fmla="*/ 889 w 962"/>
              <a:gd name="T13" fmla="*/ 124 h 183"/>
              <a:gd name="T14" fmla="*/ 962 w 962"/>
              <a:gd name="T15" fmla="*/ 173 h 183"/>
              <a:gd name="T16" fmla="*/ 954 w 962"/>
              <a:gd name="T17" fmla="*/ 183 h 183"/>
              <a:gd name="T18" fmla="*/ 883 w 962"/>
              <a:gd name="T19" fmla="*/ 134 h 183"/>
              <a:gd name="T20" fmla="*/ 812 w 962"/>
              <a:gd name="T21" fmla="*/ 95 h 183"/>
              <a:gd name="T22" fmla="*/ 740 w 962"/>
              <a:gd name="T23" fmla="*/ 64 h 183"/>
              <a:gd name="T24" fmla="*/ 669 w 962"/>
              <a:gd name="T25" fmla="*/ 40 h 183"/>
              <a:gd name="T26" fmla="*/ 599 w 962"/>
              <a:gd name="T27" fmla="*/ 24 h 183"/>
              <a:gd name="T28" fmla="*/ 529 w 962"/>
              <a:gd name="T29" fmla="*/ 15 h 183"/>
              <a:gd name="T30" fmla="*/ 461 w 962"/>
              <a:gd name="T31" fmla="*/ 12 h 183"/>
              <a:gd name="T32" fmla="*/ 387 w 962"/>
              <a:gd name="T33" fmla="*/ 15 h 183"/>
              <a:gd name="T34" fmla="*/ 314 w 962"/>
              <a:gd name="T35" fmla="*/ 25 h 183"/>
              <a:gd name="T36" fmla="*/ 246 w 962"/>
              <a:gd name="T37" fmla="*/ 42 h 183"/>
              <a:gd name="T38" fmla="*/ 180 w 962"/>
              <a:gd name="T39" fmla="*/ 64 h 183"/>
              <a:gd name="T40" fmla="*/ 118 w 962"/>
              <a:gd name="T41" fmla="*/ 91 h 183"/>
              <a:gd name="T42" fmla="*/ 60 w 962"/>
              <a:gd name="T43" fmla="*/ 121 h 183"/>
              <a:gd name="T44" fmla="*/ 8 w 962"/>
              <a:gd name="T45" fmla="*/ 155 h 183"/>
              <a:gd name="T46" fmla="*/ 8 w 962"/>
              <a:gd name="T47" fmla="*/ 155 h 183"/>
              <a:gd name="T48" fmla="*/ 0 w 962"/>
              <a:gd name="T49" fmla="*/ 144 h 183"/>
              <a:gd name="T50" fmla="*/ 54 w 962"/>
              <a:gd name="T51" fmla="*/ 110 h 183"/>
              <a:gd name="T52" fmla="*/ 112 w 962"/>
              <a:gd name="T53" fmla="*/ 79 h 183"/>
              <a:gd name="T54" fmla="*/ 176 w 962"/>
              <a:gd name="T55" fmla="*/ 52 h 183"/>
              <a:gd name="T56" fmla="*/ 243 w 962"/>
              <a:gd name="T57" fmla="*/ 30 h 183"/>
              <a:gd name="T58" fmla="*/ 312 w 962"/>
              <a:gd name="T59" fmla="*/ 14 h 183"/>
              <a:gd name="T60" fmla="*/ 385 w 962"/>
              <a:gd name="T61" fmla="*/ 3 h 183"/>
              <a:gd name="T62" fmla="*/ 461 w 962"/>
              <a:gd name="T63"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2" h="183">
                <a:moveTo>
                  <a:pt x="461" y="0"/>
                </a:moveTo>
                <a:lnTo>
                  <a:pt x="531" y="3"/>
                </a:lnTo>
                <a:lnTo>
                  <a:pt x="601" y="12"/>
                </a:lnTo>
                <a:lnTo>
                  <a:pt x="672" y="28"/>
                </a:lnTo>
                <a:lnTo>
                  <a:pt x="745" y="52"/>
                </a:lnTo>
                <a:lnTo>
                  <a:pt x="818" y="83"/>
                </a:lnTo>
                <a:lnTo>
                  <a:pt x="889" y="124"/>
                </a:lnTo>
                <a:lnTo>
                  <a:pt x="962" y="173"/>
                </a:lnTo>
                <a:lnTo>
                  <a:pt x="954" y="183"/>
                </a:lnTo>
                <a:lnTo>
                  <a:pt x="883" y="134"/>
                </a:lnTo>
                <a:lnTo>
                  <a:pt x="812" y="95"/>
                </a:lnTo>
                <a:lnTo>
                  <a:pt x="740" y="64"/>
                </a:lnTo>
                <a:lnTo>
                  <a:pt x="669" y="40"/>
                </a:lnTo>
                <a:lnTo>
                  <a:pt x="599" y="24"/>
                </a:lnTo>
                <a:lnTo>
                  <a:pt x="529" y="15"/>
                </a:lnTo>
                <a:lnTo>
                  <a:pt x="461" y="12"/>
                </a:lnTo>
                <a:lnTo>
                  <a:pt x="387" y="15"/>
                </a:lnTo>
                <a:lnTo>
                  <a:pt x="314" y="25"/>
                </a:lnTo>
                <a:lnTo>
                  <a:pt x="246" y="42"/>
                </a:lnTo>
                <a:lnTo>
                  <a:pt x="180" y="64"/>
                </a:lnTo>
                <a:lnTo>
                  <a:pt x="118" y="91"/>
                </a:lnTo>
                <a:lnTo>
                  <a:pt x="60" y="121"/>
                </a:lnTo>
                <a:lnTo>
                  <a:pt x="8" y="155"/>
                </a:lnTo>
                <a:lnTo>
                  <a:pt x="8" y="155"/>
                </a:lnTo>
                <a:lnTo>
                  <a:pt x="0" y="144"/>
                </a:lnTo>
                <a:lnTo>
                  <a:pt x="54" y="110"/>
                </a:lnTo>
                <a:lnTo>
                  <a:pt x="112" y="79"/>
                </a:lnTo>
                <a:lnTo>
                  <a:pt x="176" y="52"/>
                </a:lnTo>
                <a:lnTo>
                  <a:pt x="243" y="30"/>
                </a:lnTo>
                <a:lnTo>
                  <a:pt x="312" y="14"/>
                </a:lnTo>
                <a:lnTo>
                  <a:pt x="385" y="3"/>
                </a:lnTo>
                <a:lnTo>
                  <a:pt x="461" y="0"/>
                </a:lnTo>
                <a:close/>
              </a:path>
            </a:pathLst>
          </a:custGeom>
          <a:solidFill>
            <a:schemeClr val="accent2"/>
          </a:solidFill>
          <a:ln w="0">
            <a:noFill/>
            <a:prstDash val="solid"/>
            <a:round/>
          </a:ln>
          <a:effectLst>
            <a:outerShdw algn="tl" rotWithShape="0">
              <a:schemeClr val="bg1"/>
            </a:outerShdw>
          </a:effectLst>
        </p:spPr>
        <p:txBody>
          <a:bodyPr vert="horz" wrap="square" lIns="121900" tIns="60950" rIns="121900" bIns="60950" numCol="1" anchor="t" anchorCtr="0" compatLnSpc="1"/>
          <a:lstStyle/>
          <a:p>
            <a:endParaRPr lang="en-US" sz="2665">
              <a:latin typeface="微软雅黑" panose="020B0503020204020204" pitchFamily="34" charset="-122"/>
              <a:ea typeface="微软雅黑" panose="020B0503020204020204" pitchFamily="34" charset="-122"/>
            </a:endParaRPr>
          </a:p>
        </p:txBody>
      </p:sp>
      <p:grpSp>
        <p:nvGrpSpPr>
          <p:cNvPr id="97" name="Group 19"/>
          <p:cNvGrpSpPr/>
          <p:nvPr/>
        </p:nvGrpSpPr>
        <p:grpSpPr>
          <a:xfrm>
            <a:off x="827236" y="3777858"/>
            <a:ext cx="2003959" cy="1475695"/>
            <a:chOff x="620524" y="2795622"/>
            <a:chExt cx="1503204" cy="1106944"/>
          </a:xfrm>
        </p:grpSpPr>
        <p:sp>
          <p:nvSpPr>
            <p:cNvPr id="98" name="Rectangle 26"/>
            <p:cNvSpPr/>
            <p:nvPr/>
          </p:nvSpPr>
          <p:spPr bwMode="auto">
            <a:xfrm>
              <a:off x="624488" y="3157147"/>
              <a:ext cx="1499240" cy="745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114000"/>
                </a:lnSpc>
              </a:pPr>
              <a:r>
                <a:rPr lang="zh-CN" altLang="en-US" sz="1735" b="1" dirty="0" smtClean="0">
                  <a:solidFill>
                    <a:srgbClr val="FFC000"/>
                  </a:solidFill>
                  <a:latin typeface="微软雅黑" panose="020B0503020204020204" pitchFamily="34" charset="-122"/>
                  <a:ea typeface="微软雅黑" panose="020B0503020204020204" pitchFamily="34" charset="-122"/>
                  <a:sym typeface="华文新魏" panose="02010800040101010101" pitchFamily="2" charset="-122"/>
                </a:rPr>
                <a:t>重要信息</a:t>
              </a:r>
              <a:r>
                <a:rPr lang="zh-CN" altLang="en-US" sz="1735" b="1" dirty="0">
                  <a:solidFill>
                    <a:srgbClr val="FFC000"/>
                  </a:solidFill>
                  <a:latin typeface="微软雅黑" panose="020B0503020204020204" pitchFamily="34" charset="-122"/>
                  <a:ea typeface="微软雅黑" panose="020B0503020204020204" pitchFamily="34" charset="-122"/>
                  <a:sym typeface="华文新魏" panose="02010800040101010101" pitchFamily="2" charset="-122"/>
                </a:rPr>
                <a:t>化合作</a:t>
              </a:r>
              <a:r>
                <a:rPr lang="zh-CN" altLang="en-US" sz="1735" b="1" dirty="0" smtClean="0">
                  <a:solidFill>
                    <a:srgbClr val="FFC000"/>
                  </a:solidFill>
                  <a:latin typeface="微软雅黑" panose="020B0503020204020204" pitchFamily="34" charset="-122"/>
                  <a:ea typeface="微软雅黑" panose="020B0503020204020204" pitchFamily="34" charset="-122"/>
                  <a:sym typeface="华文新魏" panose="02010800040101010101" pitchFamily="2" charset="-122"/>
                </a:rPr>
                <a:t>伙伴</a:t>
              </a:r>
              <a:endParaRPr lang="zh-CN" altLang="en-US" sz="1735" b="1" dirty="0" smtClean="0">
                <a:solidFill>
                  <a:srgbClr val="FFC000"/>
                </a:solidFill>
                <a:latin typeface="微软雅黑" panose="020B0503020204020204" pitchFamily="34" charset="-122"/>
                <a:ea typeface="微软雅黑" panose="020B0503020204020204" pitchFamily="34" charset="-122"/>
                <a:cs typeface="Lato Light" charset="0"/>
                <a:sym typeface="华文新魏" panose="02010800040101010101" pitchFamily="2" charset="-122"/>
              </a:endParaRPr>
            </a:p>
          </p:txBody>
        </p:sp>
        <p:sp>
          <p:nvSpPr>
            <p:cNvPr id="99" name="Rectangle 27"/>
            <p:cNvSpPr/>
            <p:nvPr/>
          </p:nvSpPr>
          <p:spPr bwMode="auto">
            <a:xfrm>
              <a:off x="620524" y="279562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a:lnSpc>
                  <a:spcPct val="80000"/>
                </a:lnSpc>
              </a:pPr>
              <a:r>
                <a:rPr lang="zh-CN" altLang="en-US" sz="1865" b="1" dirty="0" smtClean="0">
                  <a:solidFill>
                    <a:srgbClr val="C00000"/>
                  </a:solidFill>
                  <a:latin typeface="微软雅黑" panose="020B0503020204020204" pitchFamily="34" charset="-122"/>
                  <a:ea typeface="微软雅黑" panose="020B0503020204020204" pitchFamily="34" charset="-122"/>
                  <a:sym typeface="华文新魏" panose="02010800040101010101" pitchFamily="2" charset="-122"/>
                </a:rPr>
                <a:t>市</a:t>
              </a:r>
              <a:r>
                <a:rPr lang="zh-CN" altLang="en-US" sz="1865" b="1" dirty="0">
                  <a:solidFill>
                    <a:srgbClr val="C00000"/>
                  </a:solidFill>
                  <a:latin typeface="微软雅黑" panose="020B0503020204020204" pitchFamily="34" charset="-122"/>
                  <a:ea typeface="微软雅黑" panose="020B0503020204020204" pitchFamily="34" charset="-122"/>
                  <a:sym typeface="华文新魏" panose="02010800040101010101" pitchFamily="2" charset="-122"/>
                </a:rPr>
                <a:t>国家</a:t>
              </a:r>
              <a:r>
                <a:rPr lang="zh-CN" altLang="en-US" sz="1865" b="1" dirty="0" smtClean="0">
                  <a:solidFill>
                    <a:srgbClr val="C00000"/>
                  </a:solidFill>
                  <a:latin typeface="微软雅黑" panose="020B0503020204020204" pitchFamily="34" charset="-122"/>
                  <a:ea typeface="微软雅黑" panose="020B0503020204020204" pitchFamily="34" charset="-122"/>
                  <a:sym typeface="华文新魏" panose="02010800040101010101" pitchFamily="2" charset="-122"/>
                </a:rPr>
                <a:t>税务局</a:t>
              </a:r>
              <a:endParaRPr lang="en-US" sz="1865" dirty="0">
                <a:solidFill>
                  <a:srgbClr val="C00000"/>
                </a:solidFill>
                <a:latin typeface="微软雅黑" panose="020B0503020204020204" pitchFamily="34" charset="-122"/>
                <a:ea typeface="微软雅黑" panose="020B0503020204020204" pitchFamily="34" charset="-122"/>
                <a:cs typeface="Bebas Neue" charset="0"/>
                <a:sym typeface="Bebas Neue" charset="0"/>
              </a:endParaRPr>
            </a:p>
          </p:txBody>
        </p:sp>
      </p:grpSp>
      <p:sp>
        <p:nvSpPr>
          <p:cNvPr id="100" name="Freeform 13"/>
          <p:cNvSpPr/>
          <p:nvPr/>
        </p:nvSpPr>
        <p:spPr bwMode="auto">
          <a:xfrm rot="5910658">
            <a:off x="8863179" y="1930488"/>
            <a:ext cx="1374327" cy="461849"/>
          </a:xfrm>
          <a:custGeom>
            <a:avLst/>
            <a:gdLst>
              <a:gd name="T0" fmla="*/ 461 w 962"/>
              <a:gd name="T1" fmla="*/ 0 h 183"/>
              <a:gd name="T2" fmla="*/ 531 w 962"/>
              <a:gd name="T3" fmla="*/ 3 h 183"/>
              <a:gd name="T4" fmla="*/ 601 w 962"/>
              <a:gd name="T5" fmla="*/ 12 h 183"/>
              <a:gd name="T6" fmla="*/ 672 w 962"/>
              <a:gd name="T7" fmla="*/ 28 h 183"/>
              <a:gd name="T8" fmla="*/ 745 w 962"/>
              <a:gd name="T9" fmla="*/ 52 h 183"/>
              <a:gd name="T10" fmla="*/ 818 w 962"/>
              <a:gd name="T11" fmla="*/ 83 h 183"/>
              <a:gd name="T12" fmla="*/ 889 w 962"/>
              <a:gd name="T13" fmla="*/ 124 h 183"/>
              <a:gd name="T14" fmla="*/ 962 w 962"/>
              <a:gd name="T15" fmla="*/ 173 h 183"/>
              <a:gd name="T16" fmla="*/ 954 w 962"/>
              <a:gd name="T17" fmla="*/ 183 h 183"/>
              <a:gd name="T18" fmla="*/ 883 w 962"/>
              <a:gd name="T19" fmla="*/ 134 h 183"/>
              <a:gd name="T20" fmla="*/ 812 w 962"/>
              <a:gd name="T21" fmla="*/ 95 h 183"/>
              <a:gd name="T22" fmla="*/ 740 w 962"/>
              <a:gd name="T23" fmla="*/ 64 h 183"/>
              <a:gd name="T24" fmla="*/ 669 w 962"/>
              <a:gd name="T25" fmla="*/ 40 h 183"/>
              <a:gd name="T26" fmla="*/ 599 w 962"/>
              <a:gd name="T27" fmla="*/ 24 h 183"/>
              <a:gd name="T28" fmla="*/ 529 w 962"/>
              <a:gd name="T29" fmla="*/ 15 h 183"/>
              <a:gd name="T30" fmla="*/ 461 w 962"/>
              <a:gd name="T31" fmla="*/ 12 h 183"/>
              <a:gd name="T32" fmla="*/ 387 w 962"/>
              <a:gd name="T33" fmla="*/ 15 h 183"/>
              <a:gd name="T34" fmla="*/ 314 w 962"/>
              <a:gd name="T35" fmla="*/ 25 h 183"/>
              <a:gd name="T36" fmla="*/ 246 w 962"/>
              <a:gd name="T37" fmla="*/ 42 h 183"/>
              <a:gd name="T38" fmla="*/ 180 w 962"/>
              <a:gd name="T39" fmla="*/ 64 h 183"/>
              <a:gd name="T40" fmla="*/ 118 w 962"/>
              <a:gd name="T41" fmla="*/ 91 h 183"/>
              <a:gd name="T42" fmla="*/ 60 w 962"/>
              <a:gd name="T43" fmla="*/ 121 h 183"/>
              <a:gd name="T44" fmla="*/ 8 w 962"/>
              <a:gd name="T45" fmla="*/ 155 h 183"/>
              <a:gd name="T46" fmla="*/ 8 w 962"/>
              <a:gd name="T47" fmla="*/ 155 h 183"/>
              <a:gd name="T48" fmla="*/ 0 w 962"/>
              <a:gd name="T49" fmla="*/ 144 h 183"/>
              <a:gd name="T50" fmla="*/ 54 w 962"/>
              <a:gd name="T51" fmla="*/ 110 h 183"/>
              <a:gd name="T52" fmla="*/ 112 w 962"/>
              <a:gd name="T53" fmla="*/ 79 h 183"/>
              <a:gd name="T54" fmla="*/ 176 w 962"/>
              <a:gd name="T55" fmla="*/ 52 h 183"/>
              <a:gd name="T56" fmla="*/ 243 w 962"/>
              <a:gd name="T57" fmla="*/ 30 h 183"/>
              <a:gd name="T58" fmla="*/ 312 w 962"/>
              <a:gd name="T59" fmla="*/ 14 h 183"/>
              <a:gd name="T60" fmla="*/ 385 w 962"/>
              <a:gd name="T61" fmla="*/ 3 h 183"/>
              <a:gd name="T62" fmla="*/ 461 w 962"/>
              <a:gd name="T63"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2" h="183">
                <a:moveTo>
                  <a:pt x="461" y="0"/>
                </a:moveTo>
                <a:lnTo>
                  <a:pt x="531" y="3"/>
                </a:lnTo>
                <a:lnTo>
                  <a:pt x="601" y="12"/>
                </a:lnTo>
                <a:lnTo>
                  <a:pt x="672" y="28"/>
                </a:lnTo>
                <a:lnTo>
                  <a:pt x="745" y="52"/>
                </a:lnTo>
                <a:lnTo>
                  <a:pt x="818" y="83"/>
                </a:lnTo>
                <a:lnTo>
                  <a:pt x="889" y="124"/>
                </a:lnTo>
                <a:lnTo>
                  <a:pt x="962" y="173"/>
                </a:lnTo>
                <a:lnTo>
                  <a:pt x="954" y="183"/>
                </a:lnTo>
                <a:lnTo>
                  <a:pt x="883" y="134"/>
                </a:lnTo>
                <a:lnTo>
                  <a:pt x="812" y="95"/>
                </a:lnTo>
                <a:lnTo>
                  <a:pt x="740" y="64"/>
                </a:lnTo>
                <a:lnTo>
                  <a:pt x="669" y="40"/>
                </a:lnTo>
                <a:lnTo>
                  <a:pt x="599" y="24"/>
                </a:lnTo>
                <a:lnTo>
                  <a:pt x="529" y="15"/>
                </a:lnTo>
                <a:lnTo>
                  <a:pt x="461" y="12"/>
                </a:lnTo>
                <a:lnTo>
                  <a:pt x="387" y="15"/>
                </a:lnTo>
                <a:lnTo>
                  <a:pt x="314" y="25"/>
                </a:lnTo>
                <a:lnTo>
                  <a:pt x="246" y="42"/>
                </a:lnTo>
                <a:lnTo>
                  <a:pt x="180" y="64"/>
                </a:lnTo>
                <a:lnTo>
                  <a:pt x="118" y="91"/>
                </a:lnTo>
                <a:lnTo>
                  <a:pt x="60" y="121"/>
                </a:lnTo>
                <a:lnTo>
                  <a:pt x="8" y="155"/>
                </a:lnTo>
                <a:lnTo>
                  <a:pt x="8" y="155"/>
                </a:lnTo>
                <a:lnTo>
                  <a:pt x="0" y="144"/>
                </a:lnTo>
                <a:lnTo>
                  <a:pt x="54" y="110"/>
                </a:lnTo>
                <a:lnTo>
                  <a:pt x="112" y="79"/>
                </a:lnTo>
                <a:lnTo>
                  <a:pt x="176" y="52"/>
                </a:lnTo>
                <a:lnTo>
                  <a:pt x="243" y="30"/>
                </a:lnTo>
                <a:lnTo>
                  <a:pt x="312" y="14"/>
                </a:lnTo>
                <a:lnTo>
                  <a:pt x="385" y="3"/>
                </a:lnTo>
                <a:lnTo>
                  <a:pt x="461" y="0"/>
                </a:lnTo>
                <a:close/>
              </a:path>
            </a:pathLst>
          </a:custGeom>
          <a:solidFill>
            <a:schemeClr val="accent2"/>
          </a:solidFill>
          <a:ln w="0">
            <a:noFill/>
            <a:prstDash val="solid"/>
            <a:round/>
          </a:ln>
          <a:effectLst>
            <a:outerShdw algn="tl" rotWithShape="0">
              <a:schemeClr val="bg1"/>
            </a:outerShdw>
          </a:effectLst>
        </p:spPr>
        <p:txBody>
          <a:bodyPr vert="horz" wrap="square" lIns="121900" tIns="60950" rIns="121900" bIns="60950" numCol="1" anchor="t" anchorCtr="0" compatLnSpc="1"/>
          <a:lstStyle/>
          <a:p>
            <a:endParaRPr lang="en-US" sz="2665">
              <a:latin typeface="微软雅黑" panose="020B0503020204020204" pitchFamily="34" charset="-122"/>
              <a:ea typeface="微软雅黑" panose="020B0503020204020204" pitchFamily="34" charset="-122"/>
            </a:endParaRPr>
          </a:p>
        </p:txBody>
      </p:sp>
      <p:grpSp>
        <p:nvGrpSpPr>
          <p:cNvPr id="101" name="Group 129"/>
          <p:cNvGrpSpPr/>
          <p:nvPr/>
        </p:nvGrpSpPr>
        <p:grpSpPr>
          <a:xfrm>
            <a:off x="3414110" y="2035677"/>
            <a:ext cx="1816976" cy="1297962"/>
            <a:chOff x="696724" y="2587801"/>
            <a:chExt cx="1362945" cy="973624"/>
          </a:xfrm>
        </p:grpSpPr>
        <p:sp>
          <p:nvSpPr>
            <p:cNvPr id="102" name="Rectangle 26"/>
            <p:cNvSpPr/>
            <p:nvPr/>
          </p:nvSpPr>
          <p:spPr bwMode="auto">
            <a:xfrm>
              <a:off x="696724" y="2962587"/>
              <a:ext cx="1354892" cy="5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buSzPct val="100000"/>
              </a:pPr>
              <a:r>
                <a:rPr lang="zh-CN" altLang="en-US" sz="1735" b="1" dirty="0" smtClean="0">
                  <a:solidFill>
                    <a:srgbClr val="FFC000"/>
                  </a:solidFill>
                  <a:latin typeface="微软雅黑" panose="020B0503020204020204" pitchFamily="34" charset="-122"/>
                  <a:ea typeface="微软雅黑" panose="020B0503020204020204" pitchFamily="34" charset="-122"/>
                  <a:sym typeface="华文新魏" panose="02010800040101010101" pitchFamily="2" charset="-122"/>
                </a:rPr>
                <a:t>网上</a:t>
              </a:r>
              <a:r>
                <a:rPr lang="zh-CN" altLang="en-US" sz="1735" b="1" dirty="0">
                  <a:solidFill>
                    <a:srgbClr val="FFC000"/>
                  </a:solidFill>
                  <a:latin typeface="微软雅黑" panose="020B0503020204020204" pitchFamily="34" charset="-122"/>
                  <a:ea typeface="微软雅黑" panose="020B0503020204020204" pitchFamily="34" charset="-122"/>
                  <a:sym typeface="华文新魏" panose="02010800040101010101" pitchFamily="2" charset="-122"/>
                </a:rPr>
                <a:t>申报</a:t>
              </a:r>
              <a:r>
                <a:rPr lang="zh-CN" altLang="en-US" sz="1735" b="1" dirty="0" smtClean="0">
                  <a:solidFill>
                    <a:srgbClr val="FFC000"/>
                  </a:solidFill>
                  <a:latin typeface="微软雅黑" panose="020B0503020204020204" pitchFamily="34" charset="-122"/>
                  <a:ea typeface="微软雅黑" panose="020B0503020204020204" pitchFamily="34" charset="-122"/>
                  <a:sym typeface="华文新魏" panose="02010800040101010101" pitchFamily="2" charset="-122"/>
                </a:rPr>
                <a:t>系统维护</a:t>
              </a:r>
              <a:r>
                <a:rPr lang="zh-CN" altLang="en-US" sz="1735" b="1" dirty="0">
                  <a:solidFill>
                    <a:srgbClr val="FFC000"/>
                  </a:solidFill>
                  <a:latin typeface="微软雅黑" panose="020B0503020204020204" pitchFamily="34" charset="-122"/>
                  <a:ea typeface="微软雅黑" panose="020B0503020204020204" pitchFamily="34" charset="-122"/>
                  <a:sym typeface="华文新魏" panose="02010800040101010101" pitchFamily="2" charset="-122"/>
                </a:rPr>
                <a:t>单位</a:t>
              </a:r>
              <a:endParaRPr lang="zh-CN" altLang="en-US" sz="1735" b="1" dirty="0">
                <a:solidFill>
                  <a:srgbClr val="FFC000"/>
                </a:solidFill>
                <a:latin typeface="微软雅黑" panose="020B0503020204020204" pitchFamily="34" charset="-122"/>
                <a:ea typeface="微软雅黑" panose="020B0503020204020204" pitchFamily="34" charset="-122"/>
                <a:sym typeface="华文新魏" panose="02010800040101010101" pitchFamily="2" charset="-122"/>
              </a:endParaRPr>
            </a:p>
          </p:txBody>
        </p:sp>
        <p:sp>
          <p:nvSpPr>
            <p:cNvPr id="103" name="Rectangle 27"/>
            <p:cNvSpPr/>
            <p:nvPr/>
          </p:nvSpPr>
          <p:spPr bwMode="auto">
            <a:xfrm>
              <a:off x="696724" y="2587801"/>
              <a:ext cx="1362945" cy="158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a:lnSpc>
                  <a:spcPct val="80000"/>
                </a:lnSpc>
              </a:pPr>
              <a:r>
                <a:rPr lang="zh-CN" altLang="en-US" sz="1865" b="1" dirty="0">
                  <a:solidFill>
                    <a:srgbClr val="C00000"/>
                  </a:solidFill>
                  <a:latin typeface="微软雅黑" panose="020B0503020204020204" pitchFamily="34" charset="-122"/>
                  <a:ea typeface="微软雅黑" panose="020B0503020204020204" pitchFamily="34" charset="-122"/>
                  <a:sym typeface="华文新魏" panose="02010800040101010101" pitchFamily="2" charset="-122"/>
                </a:rPr>
                <a:t>市国家税务局</a:t>
              </a:r>
              <a:endParaRPr lang="en-US" altLang="zh-CN" sz="1865" dirty="0">
                <a:solidFill>
                  <a:srgbClr val="C00000"/>
                </a:solidFill>
                <a:latin typeface="微软雅黑" panose="020B0503020204020204" pitchFamily="34" charset="-122"/>
                <a:ea typeface="微软雅黑" panose="020B0503020204020204" pitchFamily="34" charset="-122"/>
                <a:cs typeface="Bebas Neue" charset="0"/>
                <a:sym typeface="Bebas Neue" charset="0"/>
              </a:endParaRPr>
            </a:p>
          </p:txBody>
        </p:sp>
      </p:grpSp>
      <p:grpSp>
        <p:nvGrpSpPr>
          <p:cNvPr id="104" name="Group 132"/>
          <p:cNvGrpSpPr/>
          <p:nvPr/>
        </p:nvGrpSpPr>
        <p:grpSpPr>
          <a:xfrm>
            <a:off x="7342991" y="1329675"/>
            <a:ext cx="1816976" cy="1235999"/>
            <a:chOff x="696724" y="2640481"/>
            <a:chExt cx="1362945" cy="927144"/>
          </a:xfrm>
        </p:grpSpPr>
        <p:sp>
          <p:nvSpPr>
            <p:cNvPr id="105" name="Rectangle 26"/>
            <p:cNvSpPr/>
            <p:nvPr/>
          </p:nvSpPr>
          <p:spPr bwMode="auto">
            <a:xfrm>
              <a:off x="696724" y="2968787"/>
              <a:ext cx="1354892" cy="5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buSzPct val="100000"/>
              </a:pPr>
              <a:r>
                <a:rPr lang="zh-CN" altLang="en-US" sz="1735" b="1" dirty="0" smtClean="0">
                  <a:solidFill>
                    <a:srgbClr val="FFC000"/>
                  </a:solidFill>
                  <a:latin typeface="微软雅黑" panose="020B0503020204020204" pitchFamily="34" charset="-122"/>
                  <a:ea typeface="微软雅黑" panose="020B0503020204020204" pitchFamily="34" charset="-122"/>
                  <a:sym typeface="华文新魏" panose="02010800040101010101" pitchFamily="2" charset="-122"/>
                </a:rPr>
                <a:t>申报维护、培训</a:t>
              </a:r>
              <a:r>
                <a:rPr lang="zh-CN" altLang="en-US" sz="1735" b="1" dirty="0">
                  <a:solidFill>
                    <a:srgbClr val="FFC000"/>
                  </a:solidFill>
                  <a:latin typeface="微软雅黑" panose="020B0503020204020204" pitchFamily="34" charset="-122"/>
                  <a:ea typeface="微软雅黑" panose="020B0503020204020204" pitchFamily="34" charset="-122"/>
                  <a:sym typeface="华文新魏" panose="02010800040101010101" pitchFamily="2" charset="-122"/>
                </a:rPr>
                <a:t>的单位</a:t>
              </a:r>
              <a:endParaRPr lang="zh-CN" altLang="en-US" sz="1735" b="1" dirty="0">
                <a:solidFill>
                  <a:srgbClr val="FFC000"/>
                </a:solidFill>
                <a:latin typeface="微软雅黑" panose="020B0503020204020204" pitchFamily="34" charset="-122"/>
                <a:ea typeface="微软雅黑" panose="020B0503020204020204" pitchFamily="34" charset="-122"/>
                <a:sym typeface="华文新魏" panose="02010800040101010101" pitchFamily="2" charset="-122"/>
              </a:endParaRPr>
            </a:p>
          </p:txBody>
        </p:sp>
        <p:sp>
          <p:nvSpPr>
            <p:cNvPr id="106" name="Rectangle 27"/>
            <p:cNvSpPr/>
            <p:nvPr/>
          </p:nvSpPr>
          <p:spPr bwMode="auto">
            <a:xfrm>
              <a:off x="696724" y="2640481"/>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a:lnSpc>
                  <a:spcPct val="80000"/>
                </a:lnSpc>
              </a:pPr>
              <a:r>
                <a:rPr lang="zh-CN" altLang="en-US" sz="1865" b="1" dirty="0" smtClean="0">
                  <a:solidFill>
                    <a:srgbClr val="C00000"/>
                  </a:solidFill>
                  <a:latin typeface="微软雅黑" panose="020B0503020204020204" pitchFamily="34" charset="-122"/>
                  <a:ea typeface="微软雅黑" panose="020B0503020204020204" pitchFamily="34" charset="-122"/>
                  <a:cs typeface="Bebas Neue" charset="0"/>
                  <a:sym typeface="Bebas Neue" charset="0"/>
                </a:rPr>
                <a:t>上海市最早</a:t>
              </a:r>
              <a:endParaRPr lang="en-US" sz="1865" b="1" dirty="0">
                <a:solidFill>
                  <a:srgbClr val="C00000"/>
                </a:solidFill>
                <a:latin typeface="微软雅黑" panose="020B0503020204020204" pitchFamily="34" charset="-122"/>
                <a:ea typeface="微软雅黑" panose="020B0503020204020204" pitchFamily="34" charset="-122"/>
                <a:cs typeface="Bebas Neue" charset="0"/>
                <a:sym typeface="Bebas Neue" charset="0"/>
              </a:endParaRPr>
            </a:p>
          </p:txBody>
        </p:sp>
      </p:grpSp>
      <p:grpSp>
        <p:nvGrpSpPr>
          <p:cNvPr id="107" name="Group 135"/>
          <p:cNvGrpSpPr/>
          <p:nvPr/>
        </p:nvGrpSpPr>
        <p:grpSpPr>
          <a:xfrm>
            <a:off x="6287039" y="5233402"/>
            <a:ext cx="2015909" cy="1268094"/>
            <a:chOff x="539448" y="2596586"/>
            <a:chExt cx="1512168" cy="951219"/>
          </a:xfrm>
        </p:grpSpPr>
        <p:sp>
          <p:nvSpPr>
            <p:cNvPr id="108" name="Rectangle 26"/>
            <p:cNvSpPr/>
            <p:nvPr/>
          </p:nvSpPr>
          <p:spPr bwMode="auto">
            <a:xfrm>
              <a:off x="552376" y="2957292"/>
              <a:ext cx="1499240"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buSzPct val="100000"/>
              </a:pPr>
              <a:r>
                <a:rPr lang="zh-CN" altLang="en-US" sz="1735" b="1" dirty="0" smtClean="0">
                  <a:solidFill>
                    <a:srgbClr val="FFC000"/>
                  </a:solidFill>
                  <a:latin typeface="微软雅黑" panose="020B0503020204020204" pitchFamily="34" charset="-122"/>
                  <a:ea typeface="微软雅黑" panose="020B0503020204020204" pitchFamily="34" charset="-122"/>
                  <a:sym typeface="华文新魏" panose="02010800040101010101" pitchFamily="2" charset="-122"/>
                </a:rPr>
                <a:t>审核系统培训</a:t>
              </a:r>
              <a:r>
                <a:rPr lang="zh-CN" altLang="en-US" sz="1735" b="1" dirty="0">
                  <a:solidFill>
                    <a:srgbClr val="FFC000"/>
                  </a:solidFill>
                  <a:latin typeface="微软雅黑" panose="020B0503020204020204" pitchFamily="34" charset="-122"/>
                  <a:ea typeface="微软雅黑" panose="020B0503020204020204" pitchFamily="34" charset="-122"/>
                  <a:sym typeface="华文新魏" panose="02010800040101010101" pitchFamily="2" charset="-122"/>
                </a:rPr>
                <a:t>单位</a:t>
              </a:r>
              <a:endParaRPr lang="zh-CN" altLang="en-US" sz="1735" b="1" dirty="0">
                <a:solidFill>
                  <a:srgbClr val="FFC000"/>
                </a:solidFill>
                <a:latin typeface="微软雅黑" panose="020B0503020204020204" pitchFamily="34" charset="-122"/>
                <a:ea typeface="微软雅黑" panose="020B0503020204020204" pitchFamily="34" charset="-122"/>
                <a:sym typeface="华文新魏" panose="02010800040101010101" pitchFamily="2" charset="-122"/>
              </a:endParaRPr>
            </a:p>
            <a:p>
              <a:endParaRPr lang="zh-CN" altLang="en-US" sz="1735" b="1" dirty="0">
                <a:solidFill>
                  <a:srgbClr val="FFC000"/>
                </a:solidFill>
                <a:latin typeface="微软雅黑" panose="020B0503020204020204" pitchFamily="34" charset="-122"/>
                <a:ea typeface="微软雅黑" panose="020B0503020204020204" pitchFamily="34" charset="-122"/>
                <a:cs typeface="Lato Light" charset="0"/>
                <a:sym typeface="华文新魏" panose="02010800040101010101" pitchFamily="2" charset="-122"/>
              </a:endParaRPr>
            </a:p>
          </p:txBody>
        </p:sp>
        <p:sp>
          <p:nvSpPr>
            <p:cNvPr id="109" name="Rectangle 27"/>
            <p:cNvSpPr/>
            <p:nvPr/>
          </p:nvSpPr>
          <p:spPr bwMode="auto">
            <a:xfrm>
              <a:off x="539448" y="2596586"/>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a:lnSpc>
                  <a:spcPct val="80000"/>
                </a:lnSpc>
              </a:pPr>
              <a:r>
                <a:rPr lang="zh-CN" altLang="en-US" sz="1865" b="1" dirty="0">
                  <a:solidFill>
                    <a:srgbClr val="C00000"/>
                  </a:solidFill>
                  <a:latin typeface="微软雅黑" panose="020B0503020204020204" pitchFamily="34" charset="-122"/>
                  <a:ea typeface="微软雅黑" panose="020B0503020204020204" pitchFamily="34" charset="-122"/>
                  <a:sym typeface="华文新魏" panose="02010800040101010101" pitchFamily="2" charset="-122"/>
                </a:rPr>
                <a:t>市国家税务局</a:t>
              </a:r>
              <a:endParaRPr lang="en-US" altLang="zh-CN" sz="1865" dirty="0">
                <a:solidFill>
                  <a:srgbClr val="C00000"/>
                </a:solidFill>
                <a:latin typeface="微软雅黑" panose="020B0503020204020204" pitchFamily="34" charset="-122"/>
                <a:ea typeface="微软雅黑" panose="020B0503020204020204" pitchFamily="34" charset="-122"/>
                <a:cs typeface="Bebas Neue" charset="0"/>
                <a:sym typeface="Bebas Neue" charset="0"/>
              </a:endParaRPr>
            </a:p>
          </p:txBody>
        </p:sp>
      </p:grpSp>
      <p:grpSp>
        <p:nvGrpSpPr>
          <p:cNvPr id="110" name="Group 138"/>
          <p:cNvGrpSpPr/>
          <p:nvPr/>
        </p:nvGrpSpPr>
        <p:grpSpPr>
          <a:xfrm>
            <a:off x="9646887" y="4197600"/>
            <a:ext cx="1998674" cy="1089956"/>
            <a:chOff x="552376" y="2623218"/>
            <a:chExt cx="1499240" cy="817595"/>
          </a:xfrm>
        </p:grpSpPr>
        <p:sp>
          <p:nvSpPr>
            <p:cNvPr id="111" name="Rectangle 26"/>
            <p:cNvSpPr/>
            <p:nvPr/>
          </p:nvSpPr>
          <p:spPr bwMode="auto">
            <a:xfrm>
              <a:off x="552376" y="2850300"/>
              <a:ext cx="1499240"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200000"/>
                </a:lnSpc>
                <a:buSzPct val="100000"/>
              </a:pPr>
              <a:r>
                <a:rPr lang="zh-CN" altLang="en-US" sz="1735" b="1" dirty="0">
                  <a:solidFill>
                    <a:srgbClr val="FFC000"/>
                  </a:solidFill>
                  <a:latin typeface="微软雅黑" panose="020B0503020204020204" pitchFamily="34" charset="-122"/>
                  <a:ea typeface="微软雅黑" panose="020B0503020204020204" pitchFamily="34" charset="-122"/>
                  <a:sym typeface="华文新魏" panose="02010800040101010101" pitchFamily="2" charset="-122"/>
                </a:rPr>
                <a:t>参与</a:t>
              </a:r>
              <a:r>
                <a:rPr lang="zh-CN" altLang="en-US" sz="1735" b="1" dirty="0" smtClean="0">
                  <a:solidFill>
                    <a:srgbClr val="FFC000"/>
                  </a:solidFill>
                  <a:latin typeface="微软雅黑" panose="020B0503020204020204" pitchFamily="34" charset="-122"/>
                  <a:ea typeface="微软雅黑" panose="020B0503020204020204" pitchFamily="34" charset="-122"/>
                  <a:sym typeface="华文新魏" panose="02010800040101010101" pitchFamily="2" charset="-122"/>
                </a:rPr>
                <a:t>研发</a:t>
              </a:r>
              <a:r>
                <a:rPr lang="zh-CN" altLang="en-US" sz="1735" b="1" dirty="0">
                  <a:solidFill>
                    <a:srgbClr val="FFC000"/>
                  </a:solidFill>
                  <a:latin typeface="微软雅黑" panose="020B0503020204020204" pitchFamily="34" charset="-122"/>
                  <a:ea typeface="微软雅黑" panose="020B0503020204020204" pitchFamily="34" charset="-122"/>
                  <a:sym typeface="华文新魏" panose="02010800040101010101" pitchFamily="2" charset="-122"/>
                </a:rPr>
                <a:t>及</a:t>
              </a:r>
              <a:r>
                <a:rPr lang="zh-CN" altLang="en-US" sz="1735" b="1" dirty="0" smtClean="0">
                  <a:solidFill>
                    <a:srgbClr val="FFC000"/>
                  </a:solidFill>
                  <a:latin typeface="微软雅黑" panose="020B0503020204020204" pitchFamily="34" charset="-122"/>
                  <a:ea typeface="微软雅黑" panose="020B0503020204020204" pitchFamily="34" charset="-122"/>
                  <a:sym typeface="华文新魏" panose="02010800040101010101" pitchFamily="2" charset="-122"/>
                </a:rPr>
                <a:t>维护</a:t>
              </a:r>
              <a:r>
                <a:rPr lang="zh-CN" altLang="en-US" sz="1735" b="1" dirty="0">
                  <a:solidFill>
                    <a:srgbClr val="FFC000"/>
                  </a:solidFill>
                  <a:latin typeface="微软雅黑" panose="020B0503020204020204" pitchFamily="34" charset="-122"/>
                  <a:ea typeface="微软雅黑" panose="020B0503020204020204" pitchFamily="34" charset="-122"/>
                  <a:sym typeface="华文新魏" panose="02010800040101010101" pitchFamily="2" charset="-122"/>
                </a:rPr>
                <a:t>单位</a:t>
              </a:r>
              <a:endParaRPr lang="zh-CN" altLang="en-US" sz="1735" b="1" dirty="0">
                <a:solidFill>
                  <a:srgbClr val="FFC000"/>
                </a:solidFill>
                <a:latin typeface="微软雅黑" panose="020B0503020204020204" pitchFamily="34" charset="-122"/>
                <a:ea typeface="微软雅黑" panose="020B0503020204020204" pitchFamily="34" charset="-122"/>
                <a:sym typeface="华文新魏" panose="02010800040101010101" pitchFamily="2" charset="-122"/>
              </a:endParaRPr>
            </a:p>
          </p:txBody>
        </p:sp>
        <p:sp>
          <p:nvSpPr>
            <p:cNvPr id="112" name="Rectangle 27"/>
            <p:cNvSpPr/>
            <p:nvPr/>
          </p:nvSpPr>
          <p:spPr bwMode="auto">
            <a:xfrm>
              <a:off x="568616" y="2623218"/>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80000"/>
                </a:lnSpc>
              </a:pPr>
              <a:r>
                <a:rPr lang="zh-CN" altLang="en-US" sz="1865" b="1" dirty="0" smtClean="0">
                  <a:solidFill>
                    <a:srgbClr val="C00000"/>
                  </a:solidFill>
                  <a:latin typeface="微软雅黑" panose="020B0503020204020204" pitchFamily="34" charset="-122"/>
                  <a:ea typeface="微软雅黑" panose="020B0503020204020204" pitchFamily="34" charset="-122"/>
                  <a:cs typeface="Bebas Neue" charset="0"/>
                  <a:sym typeface="Bebas Neue" charset="0"/>
                </a:rPr>
                <a:t>报税、认证软件</a:t>
              </a:r>
              <a:endParaRPr lang="en-US" sz="1865" b="1" dirty="0">
                <a:solidFill>
                  <a:srgbClr val="C00000"/>
                </a:solidFill>
                <a:latin typeface="微软雅黑" panose="020B0503020204020204" pitchFamily="34" charset="-122"/>
                <a:ea typeface="微软雅黑" panose="020B0503020204020204" pitchFamily="34" charset="-122"/>
                <a:cs typeface="Bebas Neue" charset="0"/>
                <a:sym typeface="Bebas Neue" charset="0"/>
              </a:endParaRPr>
            </a:p>
          </p:txBody>
        </p:sp>
      </p:grpSp>
      <p:grpSp>
        <p:nvGrpSpPr>
          <p:cNvPr id="116" name="Group 15"/>
          <p:cNvGrpSpPr/>
          <p:nvPr/>
        </p:nvGrpSpPr>
        <p:grpSpPr>
          <a:xfrm>
            <a:off x="9470780" y="3367819"/>
            <a:ext cx="622967" cy="622967"/>
            <a:chOff x="6590322" y="2740893"/>
            <a:chExt cx="467298" cy="467298"/>
          </a:xfrm>
        </p:grpSpPr>
        <p:sp>
          <p:nvSpPr>
            <p:cNvPr id="117" name="Freeform 11"/>
            <p:cNvSpPr/>
            <p:nvPr/>
          </p:nvSpPr>
          <p:spPr bwMode="auto">
            <a:xfrm>
              <a:off x="6590322" y="2740893"/>
              <a:ext cx="467298" cy="467298"/>
            </a:xfrm>
            <a:custGeom>
              <a:avLst/>
              <a:gdLst>
                <a:gd name="T0" fmla="*/ 103 w 204"/>
                <a:gd name="T1" fmla="*/ 0 h 204"/>
                <a:gd name="T2" fmla="*/ 130 w 204"/>
                <a:gd name="T3" fmla="*/ 3 h 204"/>
                <a:gd name="T4" fmla="*/ 153 w 204"/>
                <a:gd name="T5" fmla="*/ 13 h 204"/>
                <a:gd name="T6" fmla="*/ 174 w 204"/>
                <a:gd name="T7" fmla="*/ 30 h 204"/>
                <a:gd name="T8" fmla="*/ 191 w 204"/>
                <a:gd name="T9" fmla="*/ 51 h 204"/>
                <a:gd name="T10" fmla="*/ 201 w 204"/>
                <a:gd name="T11" fmla="*/ 74 h 204"/>
                <a:gd name="T12" fmla="*/ 204 w 204"/>
                <a:gd name="T13" fmla="*/ 101 h 204"/>
                <a:gd name="T14" fmla="*/ 201 w 204"/>
                <a:gd name="T15" fmla="*/ 128 h 204"/>
                <a:gd name="T16" fmla="*/ 191 w 204"/>
                <a:gd name="T17" fmla="*/ 153 h 204"/>
                <a:gd name="T18" fmla="*/ 174 w 204"/>
                <a:gd name="T19" fmla="*/ 174 h 204"/>
                <a:gd name="T20" fmla="*/ 153 w 204"/>
                <a:gd name="T21" fmla="*/ 189 h 204"/>
                <a:gd name="T22" fmla="*/ 130 w 204"/>
                <a:gd name="T23" fmla="*/ 199 h 204"/>
                <a:gd name="T24" fmla="*/ 103 w 204"/>
                <a:gd name="T25" fmla="*/ 204 h 204"/>
                <a:gd name="T26" fmla="*/ 76 w 204"/>
                <a:gd name="T27" fmla="*/ 199 h 204"/>
                <a:gd name="T28" fmla="*/ 51 w 204"/>
                <a:gd name="T29" fmla="*/ 189 h 204"/>
                <a:gd name="T30" fmla="*/ 30 w 204"/>
                <a:gd name="T31" fmla="*/ 174 h 204"/>
                <a:gd name="T32" fmla="*/ 15 w 204"/>
                <a:gd name="T33" fmla="*/ 153 h 204"/>
                <a:gd name="T34" fmla="*/ 5 w 204"/>
                <a:gd name="T35" fmla="*/ 128 h 204"/>
                <a:gd name="T36" fmla="*/ 0 w 204"/>
                <a:gd name="T37" fmla="*/ 101 h 204"/>
                <a:gd name="T38" fmla="*/ 5 w 204"/>
                <a:gd name="T39" fmla="*/ 74 h 204"/>
                <a:gd name="T40" fmla="*/ 15 w 204"/>
                <a:gd name="T41" fmla="*/ 51 h 204"/>
                <a:gd name="T42" fmla="*/ 30 w 204"/>
                <a:gd name="T43" fmla="*/ 30 h 204"/>
                <a:gd name="T44" fmla="*/ 51 w 204"/>
                <a:gd name="T45" fmla="*/ 13 h 204"/>
                <a:gd name="T46" fmla="*/ 76 w 204"/>
                <a:gd name="T47" fmla="*/ 3 h 204"/>
                <a:gd name="T48" fmla="*/ 103 w 204"/>
                <a:gd name="T49"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4" h="204">
                  <a:moveTo>
                    <a:pt x="103" y="0"/>
                  </a:moveTo>
                  <a:lnTo>
                    <a:pt x="130" y="3"/>
                  </a:lnTo>
                  <a:lnTo>
                    <a:pt x="153" y="13"/>
                  </a:lnTo>
                  <a:lnTo>
                    <a:pt x="174" y="30"/>
                  </a:lnTo>
                  <a:lnTo>
                    <a:pt x="191" y="51"/>
                  </a:lnTo>
                  <a:lnTo>
                    <a:pt x="201" y="74"/>
                  </a:lnTo>
                  <a:lnTo>
                    <a:pt x="204" y="101"/>
                  </a:lnTo>
                  <a:lnTo>
                    <a:pt x="201" y="128"/>
                  </a:lnTo>
                  <a:lnTo>
                    <a:pt x="191" y="153"/>
                  </a:lnTo>
                  <a:lnTo>
                    <a:pt x="174" y="174"/>
                  </a:lnTo>
                  <a:lnTo>
                    <a:pt x="153" y="189"/>
                  </a:lnTo>
                  <a:lnTo>
                    <a:pt x="130" y="199"/>
                  </a:lnTo>
                  <a:lnTo>
                    <a:pt x="103" y="204"/>
                  </a:lnTo>
                  <a:lnTo>
                    <a:pt x="76" y="199"/>
                  </a:lnTo>
                  <a:lnTo>
                    <a:pt x="51" y="189"/>
                  </a:lnTo>
                  <a:lnTo>
                    <a:pt x="30" y="174"/>
                  </a:lnTo>
                  <a:lnTo>
                    <a:pt x="15" y="153"/>
                  </a:lnTo>
                  <a:lnTo>
                    <a:pt x="5" y="128"/>
                  </a:lnTo>
                  <a:lnTo>
                    <a:pt x="0" y="101"/>
                  </a:lnTo>
                  <a:lnTo>
                    <a:pt x="5" y="74"/>
                  </a:lnTo>
                  <a:lnTo>
                    <a:pt x="15" y="51"/>
                  </a:lnTo>
                  <a:lnTo>
                    <a:pt x="30" y="30"/>
                  </a:lnTo>
                  <a:lnTo>
                    <a:pt x="51" y="13"/>
                  </a:lnTo>
                  <a:lnTo>
                    <a:pt x="76" y="3"/>
                  </a:lnTo>
                  <a:lnTo>
                    <a:pt x="103" y="0"/>
                  </a:lnTo>
                  <a:close/>
                </a:path>
              </a:pathLst>
            </a:custGeom>
            <a:solidFill>
              <a:schemeClr val="accent2"/>
            </a:solidFill>
            <a:ln w="0">
              <a:noFill/>
              <a:prstDash val="solid"/>
              <a:round/>
            </a:ln>
          </p:spPr>
          <p:txBody>
            <a:bodyPr vert="horz" wrap="square" lIns="121900" tIns="60950" rIns="121900" bIns="60950" numCol="1" anchor="t" anchorCtr="0" compatLnSpc="1"/>
            <a:lstStyle/>
            <a:p>
              <a:endParaRPr lang="en-US" sz="2665">
                <a:latin typeface="微软雅黑" panose="020B0503020204020204" pitchFamily="34" charset="-122"/>
                <a:ea typeface="微软雅黑" panose="020B0503020204020204" pitchFamily="34" charset="-122"/>
              </a:endParaRPr>
            </a:p>
          </p:txBody>
        </p:sp>
        <p:sp>
          <p:nvSpPr>
            <p:cNvPr id="118" name="Freeform 6"/>
            <p:cNvSpPr>
              <a:spLocks noEditPoints="1"/>
            </p:cNvSpPr>
            <p:nvPr/>
          </p:nvSpPr>
          <p:spPr bwMode="auto">
            <a:xfrm>
              <a:off x="6661500" y="2865381"/>
              <a:ext cx="318518" cy="211972"/>
            </a:xfrm>
            <a:custGeom>
              <a:avLst/>
              <a:gdLst>
                <a:gd name="T0" fmla="*/ 176 w 176"/>
                <a:gd name="T1" fmla="*/ 99 h 117"/>
                <a:gd name="T2" fmla="*/ 176 w 176"/>
                <a:gd name="T3" fmla="*/ 108 h 117"/>
                <a:gd name="T4" fmla="*/ 161 w 176"/>
                <a:gd name="T5" fmla="*/ 117 h 117"/>
                <a:gd name="T6" fmla="*/ 15 w 176"/>
                <a:gd name="T7" fmla="*/ 117 h 117"/>
                <a:gd name="T8" fmla="*/ 0 w 176"/>
                <a:gd name="T9" fmla="*/ 108 h 117"/>
                <a:gd name="T10" fmla="*/ 0 w 176"/>
                <a:gd name="T11" fmla="*/ 99 h 117"/>
                <a:gd name="T12" fmla="*/ 15 w 176"/>
                <a:gd name="T13" fmla="*/ 99 h 117"/>
                <a:gd name="T14" fmla="*/ 161 w 176"/>
                <a:gd name="T15" fmla="*/ 99 h 117"/>
                <a:gd name="T16" fmla="*/ 176 w 176"/>
                <a:gd name="T17" fmla="*/ 99 h 117"/>
                <a:gd name="T18" fmla="*/ 24 w 176"/>
                <a:gd name="T19" fmla="*/ 79 h 117"/>
                <a:gd name="T20" fmla="*/ 24 w 176"/>
                <a:gd name="T21" fmla="*/ 14 h 117"/>
                <a:gd name="T22" fmla="*/ 38 w 176"/>
                <a:gd name="T23" fmla="*/ 0 h 117"/>
                <a:gd name="T24" fmla="*/ 138 w 176"/>
                <a:gd name="T25" fmla="*/ 0 h 117"/>
                <a:gd name="T26" fmla="*/ 152 w 176"/>
                <a:gd name="T27" fmla="*/ 14 h 117"/>
                <a:gd name="T28" fmla="*/ 152 w 176"/>
                <a:gd name="T29" fmla="*/ 79 h 117"/>
                <a:gd name="T30" fmla="*/ 138 w 176"/>
                <a:gd name="T31" fmla="*/ 93 h 117"/>
                <a:gd name="T32" fmla="*/ 38 w 176"/>
                <a:gd name="T33" fmla="*/ 93 h 117"/>
                <a:gd name="T34" fmla="*/ 24 w 176"/>
                <a:gd name="T35" fmla="*/ 79 h 117"/>
                <a:gd name="T36" fmla="*/ 35 w 176"/>
                <a:gd name="T37" fmla="*/ 79 h 117"/>
                <a:gd name="T38" fmla="*/ 38 w 176"/>
                <a:gd name="T39" fmla="*/ 82 h 117"/>
                <a:gd name="T40" fmla="*/ 138 w 176"/>
                <a:gd name="T41" fmla="*/ 82 h 117"/>
                <a:gd name="T42" fmla="*/ 141 w 176"/>
                <a:gd name="T43" fmla="*/ 79 h 117"/>
                <a:gd name="T44" fmla="*/ 141 w 176"/>
                <a:gd name="T45" fmla="*/ 14 h 117"/>
                <a:gd name="T46" fmla="*/ 138 w 176"/>
                <a:gd name="T47" fmla="*/ 11 h 117"/>
                <a:gd name="T48" fmla="*/ 38 w 176"/>
                <a:gd name="T49" fmla="*/ 11 h 117"/>
                <a:gd name="T50" fmla="*/ 35 w 176"/>
                <a:gd name="T51" fmla="*/ 14 h 117"/>
                <a:gd name="T52" fmla="*/ 35 w 176"/>
                <a:gd name="T53" fmla="*/ 79 h 117"/>
                <a:gd name="T54" fmla="*/ 97 w 176"/>
                <a:gd name="T55" fmla="*/ 107 h 117"/>
                <a:gd name="T56" fmla="*/ 95 w 176"/>
                <a:gd name="T57" fmla="*/ 105 h 117"/>
                <a:gd name="T58" fmla="*/ 81 w 176"/>
                <a:gd name="T59" fmla="*/ 105 h 117"/>
                <a:gd name="T60" fmla="*/ 79 w 176"/>
                <a:gd name="T61" fmla="*/ 107 h 117"/>
                <a:gd name="T62" fmla="*/ 81 w 176"/>
                <a:gd name="T63" fmla="*/ 108 h 117"/>
                <a:gd name="T64" fmla="*/ 95 w 176"/>
                <a:gd name="T65" fmla="*/ 108 h 117"/>
                <a:gd name="T66" fmla="*/ 97 w 176"/>
                <a:gd name="T67" fmla="*/ 10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17">
                  <a:moveTo>
                    <a:pt x="176" y="99"/>
                  </a:moveTo>
                  <a:cubicBezTo>
                    <a:pt x="176" y="108"/>
                    <a:pt x="176" y="108"/>
                    <a:pt x="176" y="108"/>
                  </a:cubicBezTo>
                  <a:cubicBezTo>
                    <a:pt x="176" y="113"/>
                    <a:pt x="169" y="117"/>
                    <a:pt x="161" y="117"/>
                  </a:cubicBezTo>
                  <a:cubicBezTo>
                    <a:pt x="15" y="117"/>
                    <a:pt x="15" y="117"/>
                    <a:pt x="15" y="117"/>
                  </a:cubicBezTo>
                  <a:cubicBezTo>
                    <a:pt x="7" y="117"/>
                    <a:pt x="0" y="113"/>
                    <a:pt x="0" y="108"/>
                  </a:cubicBezTo>
                  <a:cubicBezTo>
                    <a:pt x="0" y="99"/>
                    <a:pt x="0" y="99"/>
                    <a:pt x="0" y="99"/>
                  </a:cubicBezTo>
                  <a:cubicBezTo>
                    <a:pt x="15" y="99"/>
                    <a:pt x="15" y="99"/>
                    <a:pt x="15" y="99"/>
                  </a:cubicBezTo>
                  <a:cubicBezTo>
                    <a:pt x="161" y="99"/>
                    <a:pt x="161" y="99"/>
                    <a:pt x="161" y="99"/>
                  </a:cubicBezTo>
                  <a:lnTo>
                    <a:pt x="176" y="99"/>
                  </a:lnTo>
                  <a:close/>
                  <a:moveTo>
                    <a:pt x="24" y="79"/>
                  </a:moveTo>
                  <a:cubicBezTo>
                    <a:pt x="24" y="14"/>
                    <a:pt x="24" y="14"/>
                    <a:pt x="24" y="14"/>
                  </a:cubicBezTo>
                  <a:cubicBezTo>
                    <a:pt x="24" y="6"/>
                    <a:pt x="30" y="0"/>
                    <a:pt x="38" y="0"/>
                  </a:cubicBezTo>
                  <a:cubicBezTo>
                    <a:pt x="138" y="0"/>
                    <a:pt x="138" y="0"/>
                    <a:pt x="138" y="0"/>
                  </a:cubicBezTo>
                  <a:cubicBezTo>
                    <a:pt x="146" y="0"/>
                    <a:pt x="152" y="6"/>
                    <a:pt x="152" y="14"/>
                  </a:cubicBezTo>
                  <a:cubicBezTo>
                    <a:pt x="152" y="79"/>
                    <a:pt x="152" y="79"/>
                    <a:pt x="152" y="79"/>
                  </a:cubicBezTo>
                  <a:cubicBezTo>
                    <a:pt x="152" y="87"/>
                    <a:pt x="146" y="93"/>
                    <a:pt x="138" y="93"/>
                  </a:cubicBezTo>
                  <a:cubicBezTo>
                    <a:pt x="38" y="93"/>
                    <a:pt x="38" y="93"/>
                    <a:pt x="38" y="93"/>
                  </a:cubicBezTo>
                  <a:cubicBezTo>
                    <a:pt x="30" y="93"/>
                    <a:pt x="24" y="87"/>
                    <a:pt x="24" y="79"/>
                  </a:cubicBezTo>
                  <a:close/>
                  <a:moveTo>
                    <a:pt x="35" y="79"/>
                  </a:moveTo>
                  <a:cubicBezTo>
                    <a:pt x="35" y="80"/>
                    <a:pt x="37" y="82"/>
                    <a:pt x="38" y="82"/>
                  </a:cubicBezTo>
                  <a:cubicBezTo>
                    <a:pt x="138" y="82"/>
                    <a:pt x="138" y="82"/>
                    <a:pt x="138" y="82"/>
                  </a:cubicBezTo>
                  <a:cubicBezTo>
                    <a:pt x="139" y="82"/>
                    <a:pt x="141" y="80"/>
                    <a:pt x="141" y="79"/>
                  </a:cubicBezTo>
                  <a:cubicBezTo>
                    <a:pt x="141" y="14"/>
                    <a:pt x="141" y="14"/>
                    <a:pt x="141" y="14"/>
                  </a:cubicBezTo>
                  <a:cubicBezTo>
                    <a:pt x="141" y="13"/>
                    <a:pt x="139" y="11"/>
                    <a:pt x="138" y="11"/>
                  </a:cubicBezTo>
                  <a:cubicBezTo>
                    <a:pt x="38" y="11"/>
                    <a:pt x="38" y="11"/>
                    <a:pt x="38" y="11"/>
                  </a:cubicBezTo>
                  <a:cubicBezTo>
                    <a:pt x="37" y="11"/>
                    <a:pt x="35" y="13"/>
                    <a:pt x="35" y="14"/>
                  </a:cubicBezTo>
                  <a:lnTo>
                    <a:pt x="35" y="79"/>
                  </a:lnTo>
                  <a:close/>
                  <a:moveTo>
                    <a:pt x="97" y="107"/>
                  </a:moveTo>
                  <a:cubicBezTo>
                    <a:pt x="97" y="106"/>
                    <a:pt x="96" y="105"/>
                    <a:pt x="95" y="105"/>
                  </a:cubicBezTo>
                  <a:cubicBezTo>
                    <a:pt x="81" y="105"/>
                    <a:pt x="81" y="105"/>
                    <a:pt x="81" y="105"/>
                  </a:cubicBezTo>
                  <a:cubicBezTo>
                    <a:pt x="80" y="105"/>
                    <a:pt x="79" y="106"/>
                    <a:pt x="79" y="107"/>
                  </a:cubicBezTo>
                  <a:cubicBezTo>
                    <a:pt x="79" y="107"/>
                    <a:pt x="80" y="108"/>
                    <a:pt x="81" y="108"/>
                  </a:cubicBezTo>
                  <a:cubicBezTo>
                    <a:pt x="95" y="108"/>
                    <a:pt x="95" y="108"/>
                    <a:pt x="95" y="108"/>
                  </a:cubicBezTo>
                  <a:cubicBezTo>
                    <a:pt x="96" y="108"/>
                    <a:pt x="97" y="107"/>
                    <a:pt x="97" y="107"/>
                  </a:cubicBezTo>
                  <a:close/>
                </a:path>
              </a:pathLst>
            </a:custGeom>
            <a:solidFill>
              <a:schemeClr val="bg1"/>
            </a:solidFill>
            <a:ln>
              <a:noFill/>
            </a:ln>
          </p:spPr>
          <p:txBody>
            <a:bodyPr vert="horz" wrap="square" lIns="121900" tIns="60950" rIns="121900" bIns="60950" numCol="1" anchor="t" anchorCtr="0" compatLnSpc="1"/>
            <a:lstStyle/>
            <a:p>
              <a:endParaRPr lang="en-US" sz="2665">
                <a:latin typeface="微软雅黑" panose="020B0503020204020204" pitchFamily="34" charset="-122"/>
                <a:ea typeface="微软雅黑" panose="020B0503020204020204" pitchFamily="34" charset="-122"/>
              </a:endParaRPr>
            </a:p>
          </p:txBody>
        </p:sp>
      </p:grpSp>
      <p:grpSp>
        <p:nvGrpSpPr>
          <p:cNvPr id="119" name="Group 1"/>
          <p:cNvGrpSpPr/>
          <p:nvPr/>
        </p:nvGrpSpPr>
        <p:grpSpPr>
          <a:xfrm>
            <a:off x="1421221" y="2740157"/>
            <a:ext cx="619912" cy="622967"/>
            <a:chOff x="1066082" y="1818668"/>
            <a:chExt cx="465007" cy="467298"/>
          </a:xfrm>
        </p:grpSpPr>
        <p:sp>
          <p:nvSpPr>
            <p:cNvPr id="120" name="Freeform 7"/>
            <p:cNvSpPr/>
            <p:nvPr/>
          </p:nvSpPr>
          <p:spPr bwMode="auto">
            <a:xfrm>
              <a:off x="1066082" y="1818668"/>
              <a:ext cx="465007" cy="467298"/>
            </a:xfrm>
            <a:custGeom>
              <a:avLst/>
              <a:gdLst>
                <a:gd name="T0" fmla="*/ 102 w 203"/>
                <a:gd name="T1" fmla="*/ 0 h 204"/>
                <a:gd name="T2" fmla="*/ 129 w 203"/>
                <a:gd name="T3" fmla="*/ 3 h 204"/>
                <a:gd name="T4" fmla="*/ 153 w 203"/>
                <a:gd name="T5" fmla="*/ 13 h 204"/>
                <a:gd name="T6" fmla="*/ 174 w 203"/>
                <a:gd name="T7" fmla="*/ 30 h 204"/>
                <a:gd name="T8" fmla="*/ 190 w 203"/>
                <a:gd name="T9" fmla="*/ 50 h 204"/>
                <a:gd name="T10" fmla="*/ 200 w 203"/>
                <a:gd name="T11" fmla="*/ 74 h 204"/>
                <a:gd name="T12" fmla="*/ 203 w 203"/>
                <a:gd name="T13" fmla="*/ 102 h 204"/>
                <a:gd name="T14" fmla="*/ 200 w 203"/>
                <a:gd name="T15" fmla="*/ 129 h 204"/>
                <a:gd name="T16" fmla="*/ 190 w 203"/>
                <a:gd name="T17" fmla="*/ 153 h 204"/>
                <a:gd name="T18" fmla="*/ 174 w 203"/>
                <a:gd name="T19" fmla="*/ 174 h 204"/>
                <a:gd name="T20" fmla="*/ 153 w 203"/>
                <a:gd name="T21" fmla="*/ 190 h 204"/>
                <a:gd name="T22" fmla="*/ 129 w 203"/>
                <a:gd name="T23" fmla="*/ 201 h 204"/>
                <a:gd name="T24" fmla="*/ 102 w 203"/>
                <a:gd name="T25" fmla="*/ 204 h 204"/>
                <a:gd name="T26" fmla="*/ 74 w 203"/>
                <a:gd name="T27" fmla="*/ 201 h 204"/>
                <a:gd name="T28" fmla="*/ 50 w 203"/>
                <a:gd name="T29" fmla="*/ 190 h 204"/>
                <a:gd name="T30" fmla="*/ 30 w 203"/>
                <a:gd name="T31" fmla="*/ 174 h 204"/>
                <a:gd name="T32" fmla="*/ 13 w 203"/>
                <a:gd name="T33" fmla="*/ 153 h 204"/>
                <a:gd name="T34" fmla="*/ 3 w 203"/>
                <a:gd name="T35" fmla="*/ 129 h 204"/>
                <a:gd name="T36" fmla="*/ 0 w 203"/>
                <a:gd name="T37" fmla="*/ 102 h 204"/>
                <a:gd name="T38" fmla="*/ 3 w 203"/>
                <a:gd name="T39" fmla="*/ 74 h 204"/>
                <a:gd name="T40" fmla="*/ 13 w 203"/>
                <a:gd name="T41" fmla="*/ 50 h 204"/>
                <a:gd name="T42" fmla="*/ 30 w 203"/>
                <a:gd name="T43" fmla="*/ 30 h 204"/>
                <a:gd name="T44" fmla="*/ 50 w 203"/>
                <a:gd name="T45" fmla="*/ 13 h 204"/>
                <a:gd name="T46" fmla="*/ 74 w 203"/>
                <a:gd name="T47" fmla="*/ 3 h 204"/>
                <a:gd name="T48" fmla="*/ 102 w 203"/>
                <a:gd name="T49"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204">
                  <a:moveTo>
                    <a:pt x="102" y="0"/>
                  </a:moveTo>
                  <a:lnTo>
                    <a:pt x="129" y="3"/>
                  </a:lnTo>
                  <a:lnTo>
                    <a:pt x="153" y="13"/>
                  </a:lnTo>
                  <a:lnTo>
                    <a:pt x="174" y="30"/>
                  </a:lnTo>
                  <a:lnTo>
                    <a:pt x="190" y="50"/>
                  </a:lnTo>
                  <a:lnTo>
                    <a:pt x="200" y="74"/>
                  </a:lnTo>
                  <a:lnTo>
                    <a:pt x="203" y="102"/>
                  </a:lnTo>
                  <a:lnTo>
                    <a:pt x="200" y="129"/>
                  </a:lnTo>
                  <a:lnTo>
                    <a:pt x="190" y="153"/>
                  </a:lnTo>
                  <a:lnTo>
                    <a:pt x="174" y="174"/>
                  </a:lnTo>
                  <a:lnTo>
                    <a:pt x="153" y="190"/>
                  </a:lnTo>
                  <a:lnTo>
                    <a:pt x="129" y="201"/>
                  </a:lnTo>
                  <a:lnTo>
                    <a:pt x="102" y="204"/>
                  </a:lnTo>
                  <a:lnTo>
                    <a:pt x="74" y="201"/>
                  </a:lnTo>
                  <a:lnTo>
                    <a:pt x="50" y="190"/>
                  </a:lnTo>
                  <a:lnTo>
                    <a:pt x="30" y="174"/>
                  </a:lnTo>
                  <a:lnTo>
                    <a:pt x="13" y="153"/>
                  </a:lnTo>
                  <a:lnTo>
                    <a:pt x="3" y="129"/>
                  </a:lnTo>
                  <a:lnTo>
                    <a:pt x="0" y="102"/>
                  </a:lnTo>
                  <a:lnTo>
                    <a:pt x="3" y="74"/>
                  </a:lnTo>
                  <a:lnTo>
                    <a:pt x="13" y="50"/>
                  </a:lnTo>
                  <a:lnTo>
                    <a:pt x="30" y="30"/>
                  </a:lnTo>
                  <a:lnTo>
                    <a:pt x="50" y="13"/>
                  </a:lnTo>
                  <a:lnTo>
                    <a:pt x="74" y="3"/>
                  </a:lnTo>
                  <a:lnTo>
                    <a:pt x="102" y="0"/>
                  </a:lnTo>
                  <a:close/>
                </a:path>
              </a:pathLst>
            </a:custGeom>
            <a:solidFill>
              <a:schemeClr val="accent2"/>
            </a:solidFill>
            <a:ln w="0">
              <a:noFill/>
              <a:prstDash val="solid"/>
              <a:round/>
            </a:ln>
          </p:spPr>
          <p:txBody>
            <a:bodyPr vert="horz" wrap="square" lIns="121900" tIns="60950" rIns="121900" bIns="60950" numCol="1" anchor="t" anchorCtr="0" compatLnSpc="1"/>
            <a:lstStyle/>
            <a:p>
              <a:endParaRPr lang="en-US" sz="2665">
                <a:latin typeface="微软雅黑" panose="020B0503020204020204" pitchFamily="34" charset="-122"/>
                <a:ea typeface="微软雅黑" panose="020B0503020204020204" pitchFamily="34" charset="-122"/>
              </a:endParaRPr>
            </a:p>
          </p:txBody>
        </p:sp>
        <p:sp>
          <p:nvSpPr>
            <p:cNvPr id="121" name="Freeform 7"/>
            <p:cNvSpPr>
              <a:spLocks noEditPoints="1"/>
            </p:cNvSpPr>
            <p:nvPr/>
          </p:nvSpPr>
          <p:spPr bwMode="auto">
            <a:xfrm>
              <a:off x="1145360" y="1919614"/>
              <a:ext cx="299574" cy="277578"/>
            </a:xfrm>
            <a:custGeom>
              <a:avLst/>
              <a:gdLst>
                <a:gd name="T0" fmla="*/ 31 w 177"/>
                <a:gd name="T1" fmla="*/ 94 h 164"/>
                <a:gd name="T2" fmla="*/ 19 w 177"/>
                <a:gd name="T3" fmla="*/ 94 h 164"/>
                <a:gd name="T4" fmla="*/ 1 w 177"/>
                <a:gd name="T5" fmla="*/ 79 h 164"/>
                <a:gd name="T6" fmla="*/ 12 w 177"/>
                <a:gd name="T7" fmla="*/ 47 h 164"/>
                <a:gd name="T8" fmla="*/ 36 w 177"/>
                <a:gd name="T9" fmla="*/ 55 h 164"/>
                <a:gd name="T10" fmla="*/ 48 w 177"/>
                <a:gd name="T11" fmla="*/ 52 h 164"/>
                <a:gd name="T12" fmla="*/ 48 w 177"/>
                <a:gd name="T13" fmla="*/ 59 h 164"/>
                <a:gd name="T14" fmla="*/ 55 w 177"/>
                <a:gd name="T15" fmla="*/ 82 h 164"/>
                <a:gd name="T16" fmla="*/ 31 w 177"/>
                <a:gd name="T17" fmla="*/ 94 h 164"/>
                <a:gd name="T18" fmla="*/ 36 w 177"/>
                <a:gd name="T19" fmla="*/ 47 h 164"/>
                <a:gd name="T20" fmla="*/ 12 w 177"/>
                <a:gd name="T21" fmla="*/ 23 h 164"/>
                <a:gd name="T22" fmla="*/ 36 w 177"/>
                <a:gd name="T23" fmla="*/ 0 h 164"/>
                <a:gd name="T24" fmla="*/ 59 w 177"/>
                <a:gd name="T25" fmla="*/ 23 h 164"/>
                <a:gd name="T26" fmla="*/ 36 w 177"/>
                <a:gd name="T27" fmla="*/ 47 h 164"/>
                <a:gd name="T28" fmla="*/ 129 w 177"/>
                <a:gd name="T29" fmla="*/ 164 h 164"/>
                <a:gd name="T30" fmla="*/ 49 w 177"/>
                <a:gd name="T31" fmla="*/ 164 h 164"/>
                <a:gd name="T32" fmla="*/ 24 w 177"/>
                <a:gd name="T33" fmla="*/ 140 h 164"/>
                <a:gd name="T34" fmla="*/ 56 w 177"/>
                <a:gd name="T35" fmla="*/ 88 h 164"/>
                <a:gd name="T36" fmla="*/ 89 w 177"/>
                <a:gd name="T37" fmla="*/ 101 h 164"/>
                <a:gd name="T38" fmla="*/ 121 w 177"/>
                <a:gd name="T39" fmla="*/ 88 h 164"/>
                <a:gd name="T40" fmla="*/ 153 w 177"/>
                <a:gd name="T41" fmla="*/ 140 h 164"/>
                <a:gd name="T42" fmla="*/ 129 w 177"/>
                <a:gd name="T43" fmla="*/ 164 h 164"/>
                <a:gd name="T44" fmla="*/ 89 w 177"/>
                <a:gd name="T45" fmla="*/ 94 h 164"/>
                <a:gd name="T46" fmla="*/ 53 w 177"/>
                <a:gd name="T47" fmla="*/ 59 h 164"/>
                <a:gd name="T48" fmla="*/ 89 w 177"/>
                <a:gd name="T49" fmla="*/ 23 h 164"/>
                <a:gd name="T50" fmla="*/ 124 w 177"/>
                <a:gd name="T51" fmla="*/ 59 h 164"/>
                <a:gd name="T52" fmla="*/ 89 w 177"/>
                <a:gd name="T53" fmla="*/ 94 h 164"/>
                <a:gd name="T54" fmla="*/ 141 w 177"/>
                <a:gd name="T55" fmla="*/ 47 h 164"/>
                <a:gd name="T56" fmla="*/ 118 w 177"/>
                <a:gd name="T57" fmla="*/ 23 h 164"/>
                <a:gd name="T58" fmla="*/ 141 w 177"/>
                <a:gd name="T59" fmla="*/ 0 h 164"/>
                <a:gd name="T60" fmla="*/ 165 w 177"/>
                <a:gd name="T61" fmla="*/ 23 h 164"/>
                <a:gd name="T62" fmla="*/ 141 w 177"/>
                <a:gd name="T63" fmla="*/ 47 h 164"/>
                <a:gd name="T64" fmla="*/ 159 w 177"/>
                <a:gd name="T65" fmla="*/ 94 h 164"/>
                <a:gd name="T66" fmla="*/ 146 w 177"/>
                <a:gd name="T67" fmla="*/ 94 h 164"/>
                <a:gd name="T68" fmla="*/ 122 w 177"/>
                <a:gd name="T69" fmla="*/ 82 h 164"/>
                <a:gd name="T70" fmla="*/ 130 w 177"/>
                <a:gd name="T71" fmla="*/ 59 h 164"/>
                <a:gd name="T72" fmla="*/ 129 w 177"/>
                <a:gd name="T73" fmla="*/ 52 h 164"/>
                <a:gd name="T74" fmla="*/ 141 w 177"/>
                <a:gd name="T75" fmla="*/ 55 h 164"/>
                <a:gd name="T76" fmla="*/ 165 w 177"/>
                <a:gd name="T77" fmla="*/ 47 h 164"/>
                <a:gd name="T78" fmla="*/ 177 w 177"/>
                <a:gd name="T79" fmla="*/ 79 h 164"/>
                <a:gd name="T80" fmla="*/ 159 w 177"/>
                <a:gd name="T81" fmla="*/ 9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7" h="164">
                  <a:moveTo>
                    <a:pt x="31" y="94"/>
                  </a:moveTo>
                  <a:cubicBezTo>
                    <a:pt x="19" y="94"/>
                    <a:pt x="19" y="94"/>
                    <a:pt x="19" y="94"/>
                  </a:cubicBezTo>
                  <a:cubicBezTo>
                    <a:pt x="9" y="94"/>
                    <a:pt x="1" y="89"/>
                    <a:pt x="1" y="79"/>
                  </a:cubicBezTo>
                  <a:cubicBezTo>
                    <a:pt x="1" y="72"/>
                    <a:pt x="0" y="47"/>
                    <a:pt x="12" y="47"/>
                  </a:cubicBezTo>
                  <a:cubicBezTo>
                    <a:pt x="14" y="47"/>
                    <a:pt x="24" y="55"/>
                    <a:pt x="36" y="55"/>
                  </a:cubicBezTo>
                  <a:cubicBezTo>
                    <a:pt x="40" y="55"/>
                    <a:pt x="44" y="54"/>
                    <a:pt x="48" y="52"/>
                  </a:cubicBezTo>
                  <a:cubicBezTo>
                    <a:pt x="48" y="54"/>
                    <a:pt x="48" y="57"/>
                    <a:pt x="48" y="59"/>
                  </a:cubicBezTo>
                  <a:cubicBezTo>
                    <a:pt x="48" y="67"/>
                    <a:pt x="50" y="75"/>
                    <a:pt x="55" y="82"/>
                  </a:cubicBezTo>
                  <a:cubicBezTo>
                    <a:pt x="46" y="82"/>
                    <a:pt x="37" y="86"/>
                    <a:pt x="31" y="94"/>
                  </a:cubicBezTo>
                  <a:close/>
                  <a:moveTo>
                    <a:pt x="36" y="47"/>
                  </a:moveTo>
                  <a:cubicBezTo>
                    <a:pt x="23" y="47"/>
                    <a:pt x="12" y="36"/>
                    <a:pt x="12" y="23"/>
                  </a:cubicBezTo>
                  <a:cubicBezTo>
                    <a:pt x="12" y="10"/>
                    <a:pt x="23" y="0"/>
                    <a:pt x="36" y="0"/>
                  </a:cubicBezTo>
                  <a:cubicBezTo>
                    <a:pt x="49" y="0"/>
                    <a:pt x="59" y="10"/>
                    <a:pt x="59" y="23"/>
                  </a:cubicBezTo>
                  <a:cubicBezTo>
                    <a:pt x="59" y="36"/>
                    <a:pt x="49" y="47"/>
                    <a:pt x="36" y="47"/>
                  </a:cubicBezTo>
                  <a:close/>
                  <a:moveTo>
                    <a:pt x="129" y="164"/>
                  </a:moveTo>
                  <a:cubicBezTo>
                    <a:pt x="49" y="164"/>
                    <a:pt x="49" y="164"/>
                    <a:pt x="49" y="164"/>
                  </a:cubicBezTo>
                  <a:cubicBezTo>
                    <a:pt x="34" y="164"/>
                    <a:pt x="24" y="155"/>
                    <a:pt x="24" y="140"/>
                  </a:cubicBezTo>
                  <a:cubicBezTo>
                    <a:pt x="24" y="120"/>
                    <a:pt x="29" y="88"/>
                    <a:pt x="56" y="88"/>
                  </a:cubicBezTo>
                  <a:cubicBezTo>
                    <a:pt x="59" y="88"/>
                    <a:pt x="70" y="101"/>
                    <a:pt x="89" y="101"/>
                  </a:cubicBezTo>
                  <a:cubicBezTo>
                    <a:pt x="107" y="101"/>
                    <a:pt x="118" y="88"/>
                    <a:pt x="121" y="88"/>
                  </a:cubicBezTo>
                  <a:cubicBezTo>
                    <a:pt x="148" y="88"/>
                    <a:pt x="153" y="120"/>
                    <a:pt x="153" y="140"/>
                  </a:cubicBezTo>
                  <a:cubicBezTo>
                    <a:pt x="153" y="155"/>
                    <a:pt x="143" y="164"/>
                    <a:pt x="129" y="164"/>
                  </a:cubicBezTo>
                  <a:close/>
                  <a:moveTo>
                    <a:pt x="89" y="94"/>
                  </a:moveTo>
                  <a:cubicBezTo>
                    <a:pt x="69" y="94"/>
                    <a:pt x="53" y="78"/>
                    <a:pt x="53" y="59"/>
                  </a:cubicBezTo>
                  <a:cubicBezTo>
                    <a:pt x="53" y="39"/>
                    <a:pt x="69" y="23"/>
                    <a:pt x="89" y="23"/>
                  </a:cubicBezTo>
                  <a:cubicBezTo>
                    <a:pt x="108" y="23"/>
                    <a:pt x="124" y="39"/>
                    <a:pt x="124" y="59"/>
                  </a:cubicBezTo>
                  <a:cubicBezTo>
                    <a:pt x="124" y="78"/>
                    <a:pt x="108" y="94"/>
                    <a:pt x="89" y="94"/>
                  </a:cubicBezTo>
                  <a:close/>
                  <a:moveTo>
                    <a:pt x="141" y="47"/>
                  </a:moveTo>
                  <a:cubicBezTo>
                    <a:pt x="128" y="47"/>
                    <a:pt x="118" y="36"/>
                    <a:pt x="118" y="23"/>
                  </a:cubicBezTo>
                  <a:cubicBezTo>
                    <a:pt x="118" y="10"/>
                    <a:pt x="128" y="0"/>
                    <a:pt x="141" y="0"/>
                  </a:cubicBezTo>
                  <a:cubicBezTo>
                    <a:pt x="154" y="0"/>
                    <a:pt x="165" y="10"/>
                    <a:pt x="165" y="23"/>
                  </a:cubicBezTo>
                  <a:cubicBezTo>
                    <a:pt x="165" y="36"/>
                    <a:pt x="154" y="47"/>
                    <a:pt x="141" y="47"/>
                  </a:cubicBezTo>
                  <a:close/>
                  <a:moveTo>
                    <a:pt x="159" y="94"/>
                  </a:moveTo>
                  <a:cubicBezTo>
                    <a:pt x="146" y="94"/>
                    <a:pt x="146" y="94"/>
                    <a:pt x="146" y="94"/>
                  </a:cubicBezTo>
                  <a:cubicBezTo>
                    <a:pt x="140" y="86"/>
                    <a:pt x="132" y="82"/>
                    <a:pt x="122" y="82"/>
                  </a:cubicBezTo>
                  <a:cubicBezTo>
                    <a:pt x="127" y="75"/>
                    <a:pt x="130" y="67"/>
                    <a:pt x="130" y="59"/>
                  </a:cubicBezTo>
                  <a:cubicBezTo>
                    <a:pt x="130" y="57"/>
                    <a:pt x="129" y="54"/>
                    <a:pt x="129" y="52"/>
                  </a:cubicBezTo>
                  <a:cubicBezTo>
                    <a:pt x="133" y="54"/>
                    <a:pt x="137" y="55"/>
                    <a:pt x="141" y="55"/>
                  </a:cubicBezTo>
                  <a:cubicBezTo>
                    <a:pt x="154" y="55"/>
                    <a:pt x="163" y="47"/>
                    <a:pt x="165" y="47"/>
                  </a:cubicBezTo>
                  <a:cubicBezTo>
                    <a:pt x="177" y="47"/>
                    <a:pt x="177" y="72"/>
                    <a:pt x="177" y="79"/>
                  </a:cubicBezTo>
                  <a:cubicBezTo>
                    <a:pt x="177" y="89"/>
                    <a:pt x="168" y="94"/>
                    <a:pt x="159" y="94"/>
                  </a:cubicBezTo>
                  <a:close/>
                </a:path>
              </a:pathLst>
            </a:custGeom>
            <a:solidFill>
              <a:schemeClr val="bg1"/>
            </a:solidFill>
            <a:ln>
              <a:noFill/>
            </a:ln>
          </p:spPr>
          <p:txBody>
            <a:bodyPr vert="horz" wrap="square" lIns="121900" tIns="60950" rIns="121900" bIns="60950" numCol="1" anchor="t" anchorCtr="0" compatLnSpc="1"/>
            <a:lstStyle/>
            <a:p>
              <a:endParaRPr lang="en-US" sz="2665">
                <a:latin typeface="微软雅黑" panose="020B0503020204020204" pitchFamily="34" charset="-122"/>
                <a:ea typeface="微软雅黑" panose="020B0503020204020204" pitchFamily="34" charset="-122"/>
              </a:endParaRPr>
            </a:p>
          </p:txBody>
        </p:sp>
      </p:grpSp>
      <p:grpSp>
        <p:nvGrpSpPr>
          <p:cNvPr id="122" name="Group 2"/>
          <p:cNvGrpSpPr/>
          <p:nvPr/>
        </p:nvGrpSpPr>
        <p:grpSpPr>
          <a:xfrm>
            <a:off x="5032599" y="3007094"/>
            <a:ext cx="619912" cy="619912"/>
            <a:chOff x="3635896" y="1825130"/>
            <a:chExt cx="465007" cy="465007"/>
          </a:xfrm>
        </p:grpSpPr>
        <p:sp>
          <p:nvSpPr>
            <p:cNvPr id="123" name="Freeform 8"/>
            <p:cNvSpPr/>
            <p:nvPr/>
          </p:nvSpPr>
          <p:spPr bwMode="auto">
            <a:xfrm>
              <a:off x="3635896" y="1825130"/>
              <a:ext cx="465007" cy="465007"/>
            </a:xfrm>
            <a:custGeom>
              <a:avLst/>
              <a:gdLst>
                <a:gd name="T0" fmla="*/ 101 w 203"/>
                <a:gd name="T1" fmla="*/ 0 h 203"/>
                <a:gd name="T2" fmla="*/ 129 w 203"/>
                <a:gd name="T3" fmla="*/ 2 h 203"/>
                <a:gd name="T4" fmla="*/ 153 w 203"/>
                <a:gd name="T5" fmla="*/ 13 h 203"/>
                <a:gd name="T6" fmla="*/ 173 w 203"/>
                <a:gd name="T7" fmla="*/ 29 h 203"/>
                <a:gd name="T8" fmla="*/ 190 w 203"/>
                <a:gd name="T9" fmla="*/ 50 h 203"/>
                <a:gd name="T10" fmla="*/ 200 w 203"/>
                <a:gd name="T11" fmla="*/ 74 h 203"/>
                <a:gd name="T12" fmla="*/ 203 w 203"/>
                <a:gd name="T13" fmla="*/ 101 h 203"/>
                <a:gd name="T14" fmla="*/ 200 w 203"/>
                <a:gd name="T15" fmla="*/ 129 h 203"/>
                <a:gd name="T16" fmla="*/ 190 w 203"/>
                <a:gd name="T17" fmla="*/ 153 h 203"/>
                <a:gd name="T18" fmla="*/ 173 w 203"/>
                <a:gd name="T19" fmla="*/ 174 h 203"/>
                <a:gd name="T20" fmla="*/ 153 w 203"/>
                <a:gd name="T21" fmla="*/ 190 h 203"/>
                <a:gd name="T22" fmla="*/ 129 w 203"/>
                <a:gd name="T23" fmla="*/ 200 h 203"/>
                <a:gd name="T24" fmla="*/ 101 w 203"/>
                <a:gd name="T25" fmla="*/ 203 h 203"/>
                <a:gd name="T26" fmla="*/ 74 w 203"/>
                <a:gd name="T27" fmla="*/ 200 h 203"/>
                <a:gd name="T28" fmla="*/ 50 w 203"/>
                <a:gd name="T29" fmla="*/ 190 h 203"/>
                <a:gd name="T30" fmla="*/ 29 w 203"/>
                <a:gd name="T31" fmla="*/ 174 h 203"/>
                <a:gd name="T32" fmla="*/ 13 w 203"/>
                <a:gd name="T33" fmla="*/ 153 h 203"/>
                <a:gd name="T34" fmla="*/ 3 w 203"/>
                <a:gd name="T35" fmla="*/ 129 h 203"/>
                <a:gd name="T36" fmla="*/ 0 w 203"/>
                <a:gd name="T37" fmla="*/ 101 h 203"/>
                <a:gd name="T38" fmla="*/ 3 w 203"/>
                <a:gd name="T39" fmla="*/ 74 h 203"/>
                <a:gd name="T40" fmla="*/ 13 w 203"/>
                <a:gd name="T41" fmla="*/ 50 h 203"/>
                <a:gd name="T42" fmla="*/ 29 w 203"/>
                <a:gd name="T43" fmla="*/ 29 h 203"/>
                <a:gd name="T44" fmla="*/ 50 w 203"/>
                <a:gd name="T45" fmla="*/ 13 h 203"/>
                <a:gd name="T46" fmla="*/ 74 w 203"/>
                <a:gd name="T47" fmla="*/ 2 h 203"/>
                <a:gd name="T48" fmla="*/ 101 w 203"/>
                <a:gd name="T49"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203">
                  <a:moveTo>
                    <a:pt x="101" y="0"/>
                  </a:moveTo>
                  <a:lnTo>
                    <a:pt x="129" y="2"/>
                  </a:lnTo>
                  <a:lnTo>
                    <a:pt x="153" y="13"/>
                  </a:lnTo>
                  <a:lnTo>
                    <a:pt x="173" y="29"/>
                  </a:lnTo>
                  <a:lnTo>
                    <a:pt x="190" y="50"/>
                  </a:lnTo>
                  <a:lnTo>
                    <a:pt x="200" y="74"/>
                  </a:lnTo>
                  <a:lnTo>
                    <a:pt x="203" y="101"/>
                  </a:lnTo>
                  <a:lnTo>
                    <a:pt x="200" y="129"/>
                  </a:lnTo>
                  <a:lnTo>
                    <a:pt x="190" y="153"/>
                  </a:lnTo>
                  <a:lnTo>
                    <a:pt x="173" y="174"/>
                  </a:lnTo>
                  <a:lnTo>
                    <a:pt x="153" y="190"/>
                  </a:lnTo>
                  <a:lnTo>
                    <a:pt x="129" y="200"/>
                  </a:lnTo>
                  <a:lnTo>
                    <a:pt x="101" y="203"/>
                  </a:lnTo>
                  <a:lnTo>
                    <a:pt x="74" y="200"/>
                  </a:lnTo>
                  <a:lnTo>
                    <a:pt x="50" y="190"/>
                  </a:lnTo>
                  <a:lnTo>
                    <a:pt x="29" y="174"/>
                  </a:lnTo>
                  <a:lnTo>
                    <a:pt x="13" y="153"/>
                  </a:lnTo>
                  <a:lnTo>
                    <a:pt x="3" y="129"/>
                  </a:lnTo>
                  <a:lnTo>
                    <a:pt x="0" y="101"/>
                  </a:lnTo>
                  <a:lnTo>
                    <a:pt x="3" y="74"/>
                  </a:lnTo>
                  <a:lnTo>
                    <a:pt x="13" y="50"/>
                  </a:lnTo>
                  <a:lnTo>
                    <a:pt x="29" y="29"/>
                  </a:lnTo>
                  <a:lnTo>
                    <a:pt x="50" y="13"/>
                  </a:lnTo>
                  <a:lnTo>
                    <a:pt x="74" y="2"/>
                  </a:lnTo>
                  <a:lnTo>
                    <a:pt x="101" y="0"/>
                  </a:lnTo>
                  <a:close/>
                </a:path>
              </a:pathLst>
            </a:custGeom>
            <a:solidFill>
              <a:schemeClr val="accent2"/>
            </a:solidFill>
            <a:ln w="0">
              <a:noFill/>
              <a:prstDash val="solid"/>
              <a:round/>
            </a:ln>
          </p:spPr>
          <p:txBody>
            <a:bodyPr vert="horz" wrap="square" lIns="121900" tIns="60950" rIns="121900" bIns="60950" numCol="1" anchor="t" anchorCtr="0" compatLnSpc="1"/>
            <a:lstStyle/>
            <a:p>
              <a:endParaRPr lang="en-US" sz="2665">
                <a:latin typeface="微软雅黑" panose="020B0503020204020204" pitchFamily="34" charset="-122"/>
                <a:ea typeface="微软雅黑" panose="020B0503020204020204" pitchFamily="34" charset="-122"/>
              </a:endParaRPr>
            </a:p>
          </p:txBody>
        </p:sp>
        <p:sp>
          <p:nvSpPr>
            <p:cNvPr id="124" name="Freeform 8"/>
            <p:cNvSpPr>
              <a:spLocks noEditPoints="1"/>
            </p:cNvSpPr>
            <p:nvPr/>
          </p:nvSpPr>
          <p:spPr bwMode="auto">
            <a:xfrm>
              <a:off x="3788568" y="1901620"/>
              <a:ext cx="201914" cy="300866"/>
            </a:xfrm>
            <a:custGeom>
              <a:avLst/>
              <a:gdLst>
                <a:gd name="T0" fmla="*/ 85 w 94"/>
                <a:gd name="T1" fmla="*/ 44 h 140"/>
                <a:gd name="T2" fmla="*/ 45 w 94"/>
                <a:gd name="T3" fmla="*/ 90 h 140"/>
                <a:gd name="T4" fmla="*/ 26 w 94"/>
                <a:gd name="T5" fmla="*/ 105 h 140"/>
                <a:gd name="T6" fmla="*/ 26 w 94"/>
                <a:gd name="T7" fmla="*/ 108 h 140"/>
                <a:gd name="T8" fmla="*/ 35 w 94"/>
                <a:gd name="T9" fmla="*/ 123 h 140"/>
                <a:gd name="T10" fmla="*/ 17 w 94"/>
                <a:gd name="T11" fmla="*/ 140 h 140"/>
                <a:gd name="T12" fmla="*/ 0 w 94"/>
                <a:gd name="T13" fmla="*/ 123 h 140"/>
                <a:gd name="T14" fmla="*/ 9 w 94"/>
                <a:gd name="T15" fmla="*/ 108 h 140"/>
                <a:gd name="T16" fmla="*/ 9 w 94"/>
                <a:gd name="T17" fmla="*/ 33 h 140"/>
                <a:gd name="T18" fmla="*/ 0 w 94"/>
                <a:gd name="T19" fmla="*/ 17 h 140"/>
                <a:gd name="T20" fmla="*/ 17 w 94"/>
                <a:gd name="T21" fmla="*/ 0 h 140"/>
                <a:gd name="T22" fmla="*/ 35 w 94"/>
                <a:gd name="T23" fmla="*/ 17 h 140"/>
                <a:gd name="T24" fmla="*/ 26 w 94"/>
                <a:gd name="T25" fmla="*/ 33 h 140"/>
                <a:gd name="T26" fmla="*/ 26 w 94"/>
                <a:gd name="T27" fmla="*/ 78 h 140"/>
                <a:gd name="T28" fmla="*/ 40 w 94"/>
                <a:gd name="T29" fmla="*/ 73 h 140"/>
                <a:gd name="T30" fmla="*/ 67 w 94"/>
                <a:gd name="T31" fmla="*/ 44 h 140"/>
                <a:gd name="T32" fmla="*/ 58 w 94"/>
                <a:gd name="T33" fmla="*/ 29 h 140"/>
                <a:gd name="T34" fmla="*/ 76 w 94"/>
                <a:gd name="T35" fmla="*/ 11 h 140"/>
                <a:gd name="T36" fmla="*/ 94 w 94"/>
                <a:gd name="T37" fmla="*/ 29 h 140"/>
                <a:gd name="T38" fmla="*/ 85 w 94"/>
                <a:gd name="T39" fmla="*/ 44 h 140"/>
                <a:gd name="T40" fmla="*/ 17 w 94"/>
                <a:gd name="T41" fmla="*/ 9 h 140"/>
                <a:gd name="T42" fmla="*/ 9 w 94"/>
                <a:gd name="T43" fmla="*/ 17 h 140"/>
                <a:gd name="T44" fmla="*/ 17 w 94"/>
                <a:gd name="T45" fmla="*/ 26 h 140"/>
                <a:gd name="T46" fmla="*/ 26 w 94"/>
                <a:gd name="T47" fmla="*/ 17 h 140"/>
                <a:gd name="T48" fmla="*/ 17 w 94"/>
                <a:gd name="T49" fmla="*/ 9 h 140"/>
                <a:gd name="T50" fmla="*/ 17 w 94"/>
                <a:gd name="T51" fmla="*/ 114 h 140"/>
                <a:gd name="T52" fmla="*/ 9 w 94"/>
                <a:gd name="T53" fmla="*/ 123 h 140"/>
                <a:gd name="T54" fmla="*/ 17 w 94"/>
                <a:gd name="T55" fmla="*/ 132 h 140"/>
                <a:gd name="T56" fmla="*/ 26 w 94"/>
                <a:gd name="T57" fmla="*/ 123 h 140"/>
                <a:gd name="T58" fmla="*/ 17 w 94"/>
                <a:gd name="T59" fmla="*/ 114 h 140"/>
                <a:gd name="T60" fmla="*/ 76 w 94"/>
                <a:gd name="T61" fmla="*/ 20 h 140"/>
                <a:gd name="T62" fmla="*/ 67 w 94"/>
                <a:gd name="T63" fmla="*/ 29 h 140"/>
                <a:gd name="T64" fmla="*/ 76 w 94"/>
                <a:gd name="T65" fmla="*/ 38 h 140"/>
                <a:gd name="T66" fmla="*/ 85 w 94"/>
                <a:gd name="T67" fmla="*/ 29 h 140"/>
                <a:gd name="T68" fmla="*/ 76 w 94"/>
                <a:gd name="T69" fmla="*/ 2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4" h="140">
                  <a:moveTo>
                    <a:pt x="85" y="44"/>
                  </a:moveTo>
                  <a:cubicBezTo>
                    <a:pt x="84" y="77"/>
                    <a:pt x="61" y="85"/>
                    <a:pt x="45" y="90"/>
                  </a:cubicBezTo>
                  <a:cubicBezTo>
                    <a:pt x="31" y="94"/>
                    <a:pt x="26" y="96"/>
                    <a:pt x="26" y="105"/>
                  </a:cubicBezTo>
                  <a:cubicBezTo>
                    <a:pt x="26" y="108"/>
                    <a:pt x="26" y="108"/>
                    <a:pt x="26" y="108"/>
                  </a:cubicBezTo>
                  <a:cubicBezTo>
                    <a:pt x="31" y="111"/>
                    <a:pt x="35" y="116"/>
                    <a:pt x="35" y="123"/>
                  </a:cubicBezTo>
                  <a:cubicBezTo>
                    <a:pt x="35" y="132"/>
                    <a:pt x="27" y="140"/>
                    <a:pt x="17" y="140"/>
                  </a:cubicBezTo>
                  <a:cubicBezTo>
                    <a:pt x="8" y="140"/>
                    <a:pt x="0" y="132"/>
                    <a:pt x="0" y="123"/>
                  </a:cubicBezTo>
                  <a:cubicBezTo>
                    <a:pt x="0" y="116"/>
                    <a:pt x="3" y="111"/>
                    <a:pt x="9" y="108"/>
                  </a:cubicBezTo>
                  <a:cubicBezTo>
                    <a:pt x="9" y="33"/>
                    <a:pt x="9" y="33"/>
                    <a:pt x="9" y="33"/>
                  </a:cubicBezTo>
                  <a:cubicBezTo>
                    <a:pt x="3" y="29"/>
                    <a:pt x="0" y="24"/>
                    <a:pt x="0" y="17"/>
                  </a:cubicBezTo>
                  <a:cubicBezTo>
                    <a:pt x="0" y="8"/>
                    <a:pt x="8" y="0"/>
                    <a:pt x="17" y="0"/>
                  </a:cubicBezTo>
                  <a:cubicBezTo>
                    <a:pt x="27" y="0"/>
                    <a:pt x="35" y="8"/>
                    <a:pt x="35" y="17"/>
                  </a:cubicBezTo>
                  <a:cubicBezTo>
                    <a:pt x="35" y="24"/>
                    <a:pt x="31" y="29"/>
                    <a:pt x="26" y="33"/>
                  </a:cubicBezTo>
                  <a:cubicBezTo>
                    <a:pt x="26" y="78"/>
                    <a:pt x="26" y="78"/>
                    <a:pt x="26" y="78"/>
                  </a:cubicBezTo>
                  <a:cubicBezTo>
                    <a:pt x="31" y="76"/>
                    <a:pt x="36" y="74"/>
                    <a:pt x="40" y="73"/>
                  </a:cubicBezTo>
                  <a:cubicBezTo>
                    <a:pt x="57" y="67"/>
                    <a:pt x="67" y="63"/>
                    <a:pt x="67" y="44"/>
                  </a:cubicBezTo>
                  <a:cubicBezTo>
                    <a:pt x="62" y="41"/>
                    <a:pt x="58" y="36"/>
                    <a:pt x="58" y="29"/>
                  </a:cubicBezTo>
                  <a:cubicBezTo>
                    <a:pt x="58" y="19"/>
                    <a:pt x="66" y="11"/>
                    <a:pt x="76" y="11"/>
                  </a:cubicBezTo>
                  <a:cubicBezTo>
                    <a:pt x="86" y="11"/>
                    <a:pt x="94" y="19"/>
                    <a:pt x="94" y="29"/>
                  </a:cubicBezTo>
                  <a:cubicBezTo>
                    <a:pt x="94" y="36"/>
                    <a:pt x="90" y="41"/>
                    <a:pt x="85" y="44"/>
                  </a:cubicBezTo>
                  <a:close/>
                  <a:moveTo>
                    <a:pt x="17" y="9"/>
                  </a:moveTo>
                  <a:cubicBezTo>
                    <a:pt x="13" y="9"/>
                    <a:pt x="9" y="12"/>
                    <a:pt x="9" y="17"/>
                  </a:cubicBezTo>
                  <a:cubicBezTo>
                    <a:pt x="9" y="22"/>
                    <a:pt x="13" y="26"/>
                    <a:pt x="17" y="26"/>
                  </a:cubicBezTo>
                  <a:cubicBezTo>
                    <a:pt x="22" y="26"/>
                    <a:pt x="26" y="22"/>
                    <a:pt x="26" y="17"/>
                  </a:cubicBezTo>
                  <a:cubicBezTo>
                    <a:pt x="26" y="12"/>
                    <a:pt x="22" y="9"/>
                    <a:pt x="17" y="9"/>
                  </a:cubicBezTo>
                  <a:close/>
                  <a:moveTo>
                    <a:pt x="17" y="114"/>
                  </a:moveTo>
                  <a:cubicBezTo>
                    <a:pt x="13" y="114"/>
                    <a:pt x="9" y="118"/>
                    <a:pt x="9" y="123"/>
                  </a:cubicBezTo>
                  <a:cubicBezTo>
                    <a:pt x="9" y="128"/>
                    <a:pt x="13" y="132"/>
                    <a:pt x="17" y="132"/>
                  </a:cubicBezTo>
                  <a:cubicBezTo>
                    <a:pt x="22" y="132"/>
                    <a:pt x="26" y="128"/>
                    <a:pt x="26" y="123"/>
                  </a:cubicBezTo>
                  <a:cubicBezTo>
                    <a:pt x="26" y="118"/>
                    <a:pt x="22" y="114"/>
                    <a:pt x="17" y="114"/>
                  </a:cubicBezTo>
                  <a:close/>
                  <a:moveTo>
                    <a:pt x="76" y="20"/>
                  </a:moveTo>
                  <a:cubicBezTo>
                    <a:pt x="71" y="20"/>
                    <a:pt x="67" y="24"/>
                    <a:pt x="67" y="29"/>
                  </a:cubicBezTo>
                  <a:cubicBezTo>
                    <a:pt x="67" y="34"/>
                    <a:pt x="71" y="38"/>
                    <a:pt x="76" y="38"/>
                  </a:cubicBezTo>
                  <a:cubicBezTo>
                    <a:pt x="81" y="38"/>
                    <a:pt x="85" y="34"/>
                    <a:pt x="85" y="29"/>
                  </a:cubicBezTo>
                  <a:cubicBezTo>
                    <a:pt x="85" y="24"/>
                    <a:pt x="81" y="20"/>
                    <a:pt x="76" y="20"/>
                  </a:cubicBezTo>
                  <a:close/>
                </a:path>
              </a:pathLst>
            </a:custGeom>
            <a:solidFill>
              <a:schemeClr val="bg1"/>
            </a:solidFill>
            <a:ln>
              <a:noFill/>
            </a:ln>
          </p:spPr>
          <p:txBody>
            <a:bodyPr vert="horz" wrap="square" lIns="121900" tIns="60950" rIns="121900" bIns="60950" numCol="1" anchor="t" anchorCtr="0" compatLnSpc="1"/>
            <a:lstStyle/>
            <a:p>
              <a:endParaRPr lang="en-US" sz="2665">
                <a:latin typeface="微软雅黑" panose="020B0503020204020204" pitchFamily="34" charset="-122"/>
                <a:ea typeface="微软雅黑" panose="020B0503020204020204" pitchFamily="34" charset="-122"/>
              </a:endParaRPr>
            </a:p>
          </p:txBody>
        </p:sp>
      </p:grpSp>
      <p:grpSp>
        <p:nvGrpSpPr>
          <p:cNvPr id="125" name="Group 17"/>
          <p:cNvGrpSpPr/>
          <p:nvPr/>
        </p:nvGrpSpPr>
        <p:grpSpPr>
          <a:xfrm>
            <a:off x="9269070" y="1159208"/>
            <a:ext cx="622967" cy="619912"/>
            <a:chOff x="6365383" y="987574"/>
            <a:chExt cx="467298" cy="465007"/>
          </a:xfrm>
        </p:grpSpPr>
        <p:sp>
          <p:nvSpPr>
            <p:cNvPr id="126" name="Freeform 10"/>
            <p:cNvSpPr/>
            <p:nvPr/>
          </p:nvSpPr>
          <p:spPr bwMode="auto">
            <a:xfrm>
              <a:off x="6365383" y="987574"/>
              <a:ext cx="467298" cy="465007"/>
            </a:xfrm>
            <a:custGeom>
              <a:avLst/>
              <a:gdLst>
                <a:gd name="T0" fmla="*/ 101 w 204"/>
                <a:gd name="T1" fmla="*/ 0 h 203"/>
                <a:gd name="T2" fmla="*/ 130 w 204"/>
                <a:gd name="T3" fmla="*/ 3 h 203"/>
                <a:gd name="T4" fmla="*/ 153 w 204"/>
                <a:gd name="T5" fmla="*/ 13 h 203"/>
                <a:gd name="T6" fmla="*/ 174 w 204"/>
                <a:gd name="T7" fmla="*/ 29 h 203"/>
                <a:gd name="T8" fmla="*/ 191 w 204"/>
                <a:gd name="T9" fmla="*/ 50 h 203"/>
                <a:gd name="T10" fmla="*/ 201 w 204"/>
                <a:gd name="T11" fmla="*/ 74 h 203"/>
                <a:gd name="T12" fmla="*/ 204 w 204"/>
                <a:gd name="T13" fmla="*/ 102 h 203"/>
                <a:gd name="T14" fmla="*/ 201 w 204"/>
                <a:gd name="T15" fmla="*/ 129 h 203"/>
                <a:gd name="T16" fmla="*/ 191 w 204"/>
                <a:gd name="T17" fmla="*/ 153 h 203"/>
                <a:gd name="T18" fmla="*/ 174 w 204"/>
                <a:gd name="T19" fmla="*/ 174 h 203"/>
                <a:gd name="T20" fmla="*/ 153 w 204"/>
                <a:gd name="T21" fmla="*/ 190 h 203"/>
                <a:gd name="T22" fmla="*/ 130 w 204"/>
                <a:gd name="T23" fmla="*/ 200 h 203"/>
                <a:gd name="T24" fmla="*/ 101 w 204"/>
                <a:gd name="T25" fmla="*/ 203 h 203"/>
                <a:gd name="T26" fmla="*/ 75 w 204"/>
                <a:gd name="T27" fmla="*/ 200 h 203"/>
                <a:gd name="T28" fmla="*/ 51 w 204"/>
                <a:gd name="T29" fmla="*/ 190 h 203"/>
                <a:gd name="T30" fmla="*/ 30 w 204"/>
                <a:gd name="T31" fmla="*/ 174 h 203"/>
                <a:gd name="T32" fmla="*/ 14 w 204"/>
                <a:gd name="T33" fmla="*/ 153 h 203"/>
                <a:gd name="T34" fmla="*/ 3 w 204"/>
                <a:gd name="T35" fmla="*/ 129 h 203"/>
                <a:gd name="T36" fmla="*/ 0 w 204"/>
                <a:gd name="T37" fmla="*/ 102 h 203"/>
                <a:gd name="T38" fmla="*/ 3 w 204"/>
                <a:gd name="T39" fmla="*/ 74 h 203"/>
                <a:gd name="T40" fmla="*/ 14 w 204"/>
                <a:gd name="T41" fmla="*/ 50 h 203"/>
                <a:gd name="T42" fmla="*/ 30 w 204"/>
                <a:gd name="T43" fmla="*/ 29 h 203"/>
                <a:gd name="T44" fmla="*/ 51 w 204"/>
                <a:gd name="T45" fmla="*/ 13 h 203"/>
                <a:gd name="T46" fmla="*/ 75 w 204"/>
                <a:gd name="T47" fmla="*/ 3 h 203"/>
                <a:gd name="T48" fmla="*/ 101 w 204"/>
                <a:gd name="T49"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4" h="203">
                  <a:moveTo>
                    <a:pt x="101" y="0"/>
                  </a:moveTo>
                  <a:lnTo>
                    <a:pt x="130" y="3"/>
                  </a:lnTo>
                  <a:lnTo>
                    <a:pt x="153" y="13"/>
                  </a:lnTo>
                  <a:lnTo>
                    <a:pt x="174" y="29"/>
                  </a:lnTo>
                  <a:lnTo>
                    <a:pt x="191" y="50"/>
                  </a:lnTo>
                  <a:lnTo>
                    <a:pt x="201" y="74"/>
                  </a:lnTo>
                  <a:lnTo>
                    <a:pt x="204" y="102"/>
                  </a:lnTo>
                  <a:lnTo>
                    <a:pt x="201" y="129"/>
                  </a:lnTo>
                  <a:lnTo>
                    <a:pt x="191" y="153"/>
                  </a:lnTo>
                  <a:lnTo>
                    <a:pt x="174" y="174"/>
                  </a:lnTo>
                  <a:lnTo>
                    <a:pt x="153" y="190"/>
                  </a:lnTo>
                  <a:lnTo>
                    <a:pt x="130" y="200"/>
                  </a:lnTo>
                  <a:lnTo>
                    <a:pt x="101" y="203"/>
                  </a:lnTo>
                  <a:lnTo>
                    <a:pt x="75" y="200"/>
                  </a:lnTo>
                  <a:lnTo>
                    <a:pt x="51" y="190"/>
                  </a:lnTo>
                  <a:lnTo>
                    <a:pt x="30" y="174"/>
                  </a:lnTo>
                  <a:lnTo>
                    <a:pt x="14" y="153"/>
                  </a:lnTo>
                  <a:lnTo>
                    <a:pt x="3" y="129"/>
                  </a:lnTo>
                  <a:lnTo>
                    <a:pt x="0" y="102"/>
                  </a:lnTo>
                  <a:lnTo>
                    <a:pt x="3" y="74"/>
                  </a:lnTo>
                  <a:lnTo>
                    <a:pt x="14" y="50"/>
                  </a:lnTo>
                  <a:lnTo>
                    <a:pt x="30" y="29"/>
                  </a:lnTo>
                  <a:lnTo>
                    <a:pt x="51" y="13"/>
                  </a:lnTo>
                  <a:lnTo>
                    <a:pt x="75" y="3"/>
                  </a:lnTo>
                  <a:lnTo>
                    <a:pt x="101" y="0"/>
                  </a:lnTo>
                  <a:close/>
                </a:path>
              </a:pathLst>
            </a:custGeom>
            <a:solidFill>
              <a:schemeClr val="accent2"/>
            </a:solidFill>
            <a:ln w="0">
              <a:noFill/>
              <a:prstDash val="solid"/>
              <a:round/>
            </a:ln>
          </p:spPr>
          <p:txBody>
            <a:bodyPr vert="horz" wrap="square" lIns="121900" tIns="60950" rIns="121900" bIns="60950" numCol="1" anchor="t" anchorCtr="0" compatLnSpc="1"/>
            <a:lstStyle/>
            <a:p>
              <a:endParaRPr lang="en-US" sz="2665">
                <a:latin typeface="微软雅黑" panose="020B0503020204020204" pitchFamily="34" charset="-122"/>
                <a:ea typeface="微软雅黑" panose="020B0503020204020204" pitchFamily="34" charset="-122"/>
              </a:endParaRPr>
            </a:p>
          </p:txBody>
        </p:sp>
        <p:sp>
          <p:nvSpPr>
            <p:cNvPr id="127" name="Freeform 9"/>
            <p:cNvSpPr>
              <a:spLocks noEditPoints="1"/>
            </p:cNvSpPr>
            <p:nvPr/>
          </p:nvSpPr>
          <p:spPr bwMode="auto">
            <a:xfrm>
              <a:off x="6458481" y="1121413"/>
              <a:ext cx="263683" cy="197326"/>
            </a:xfrm>
            <a:custGeom>
              <a:avLst/>
              <a:gdLst>
                <a:gd name="T0" fmla="*/ 302 w 302"/>
                <a:gd name="T1" fmla="*/ 226 h 226"/>
                <a:gd name="T2" fmla="*/ 0 w 302"/>
                <a:gd name="T3" fmla="*/ 226 h 226"/>
                <a:gd name="T4" fmla="*/ 0 w 302"/>
                <a:gd name="T5" fmla="*/ 0 h 226"/>
                <a:gd name="T6" fmla="*/ 17 w 302"/>
                <a:gd name="T7" fmla="*/ 0 h 226"/>
                <a:gd name="T8" fmla="*/ 17 w 302"/>
                <a:gd name="T9" fmla="*/ 206 h 226"/>
                <a:gd name="T10" fmla="*/ 302 w 302"/>
                <a:gd name="T11" fmla="*/ 206 h 226"/>
                <a:gd name="T12" fmla="*/ 302 w 302"/>
                <a:gd name="T13" fmla="*/ 226 h 226"/>
                <a:gd name="T14" fmla="*/ 282 w 302"/>
                <a:gd name="T15" fmla="*/ 188 h 226"/>
                <a:gd name="T16" fmla="*/ 37 w 302"/>
                <a:gd name="T17" fmla="*/ 188 h 226"/>
                <a:gd name="T18" fmla="*/ 37 w 302"/>
                <a:gd name="T19" fmla="*/ 103 h 226"/>
                <a:gd name="T20" fmla="*/ 103 w 302"/>
                <a:gd name="T21" fmla="*/ 17 h 226"/>
                <a:gd name="T22" fmla="*/ 189 w 302"/>
                <a:gd name="T23" fmla="*/ 103 h 226"/>
                <a:gd name="T24" fmla="*/ 245 w 302"/>
                <a:gd name="T25" fmla="*/ 56 h 226"/>
                <a:gd name="T26" fmla="*/ 282 w 302"/>
                <a:gd name="T27" fmla="*/ 18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2" h="226">
                  <a:moveTo>
                    <a:pt x="302" y="226"/>
                  </a:moveTo>
                  <a:lnTo>
                    <a:pt x="0" y="226"/>
                  </a:lnTo>
                  <a:lnTo>
                    <a:pt x="0" y="0"/>
                  </a:lnTo>
                  <a:lnTo>
                    <a:pt x="17" y="0"/>
                  </a:lnTo>
                  <a:lnTo>
                    <a:pt x="17" y="206"/>
                  </a:lnTo>
                  <a:lnTo>
                    <a:pt x="302" y="206"/>
                  </a:lnTo>
                  <a:lnTo>
                    <a:pt x="302" y="226"/>
                  </a:lnTo>
                  <a:close/>
                  <a:moveTo>
                    <a:pt x="282" y="188"/>
                  </a:moveTo>
                  <a:lnTo>
                    <a:pt x="37" y="188"/>
                  </a:lnTo>
                  <a:lnTo>
                    <a:pt x="37" y="103"/>
                  </a:lnTo>
                  <a:lnTo>
                    <a:pt x="103" y="17"/>
                  </a:lnTo>
                  <a:lnTo>
                    <a:pt x="189" y="103"/>
                  </a:lnTo>
                  <a:lnTo>
                    <a:pt x="245" y="56"/>
                  </a:lnTo>
                  <a:lnTo>
                    <a:pt x="282" y="188"/>
                  </a:lnTo>
                  <a:close/>
                </a:path>
              </a:pathLst>
            </a:custGeom>
            <a:solidFill>
              <a:schemeClr val="bg1"/>
            </a:solidFill>
            <a:ln>
              <a:noFill/>
            </a:ln>
          </p:spPr>
          <p:txBody>
            <a:bodyPr vert="horz" wrap="square" lIns="121900" tIns="60950" rIns="121900" bIns="60950" numCol="1" anchor="t" anchorCtr="0" compatLnSpc="1"/>
            <a:lstStyle/>
            <a:p>
              <a:endParaRPr lang="en-US" sz="2665">
                <a:latin typeface="微软雅黑" panose="020B0503020204020204" pitchFamily="34" charset="-122"/>
                <a:ea typeface="微软雅黑" panose="020B0503020204020204" pitchFamily="34" charset="-122"/>
              </a:endParaRPr>
            </a:p>
          </p:txBody>
        </p:sp>
      </p:grpSp>
      <p:grpSp>
        <p:nvGrpSpPr>
          <p:cNvPr id="128" name="Group 3"/>
          <p:cNvGrpSpPr/>
          <p:nvPr/>
        </p:nvGrpSpPr>
        <p:grpSpPr>
          <a:xfrm>
            <a:off x="6456220" y="4389592"/>
            <a:ext cx="619912" cy="626021"/>
            <a:chOff x="4770914" y="3090921"/>
            <a:chExt cx="465007" cy="469589"/>
          </a:xfrm>
        </p:grpSpPr>
        <p:sp>
          <p:nvSpPr>
            <p:cNvPr id="129" name="Freeform 9"/>
            <p:cNvSpPr/>
            <p:nvPr/>
          </p:nvSpPr>
          <p:spPr bwMode="auto">
            <a:xfrm>
              <a:off x="4770914" y="3090921"/>
              <a:ext cx="465007" cy="469589"/>
            </a:xfrm>
            <a:custGeom>
              <a:avLst/>
              <a:gdLst>
                <a:gd name="T0" fmla="*/ 102 w 203"/>
                <a:gd name="T1" fmla="*/ 0 h 205"/>
                <a:gd name="T2" fmla="*/ 129 w 203"/>
                <a:gd name="T3" fmla="*/ 4 h 205"/>
                <a:gd name="T4" fmla="*/ 153 w 203"/>
                <a:gd name="T5" fmla="*/ 14 h 205"/>
                <a:gd name="T6" fmla="*/ 174 w 203"/>
                <a:gd name="T7" fmla="*/ 29 h 205"/>
                <a:gd name="T8" fmla="*/ 190 w 203"/>
                <a:gd name="T9" fmla="*/ 50 h 205"/>
                <a:gd name="T10" fmla="*/ 200 w 203"/>
                <a:gd name="T11" fmla="*/ 75 h 205"/>
                <a:gd name="T12" fmla="*/ 203 w 203"/>
                <a:gd name="T13" fmla="*/ 102 h 205"/>
                <a:gd name="T14" fmla="*/ 200 w 203"/>
                <a:gd name="T15" fmla="*/ 129 h 205"/>
                <a:gd name="T16" fmla="*/ 190 w 203"/>
                <a:gd name="T17" fmla="*/ 154 h 205"/>
                <a:gd name="T18" fmla="*/ 174 w 203"/>
                <a:gd name="T19" fmla="*/ 174 h 205"/>
                <a:gd name="T20" fmla="*/ 153 w 203"/>
                <a:gd name="T21" fmla="*/ 190 h 205"/>
                <a:gd name="T22" fmla="*/ 129 w 203"/>
                <a:gd name="T23" fmla="*/ 200 h 205"/>
                <a:gd name="T24" fmla="*/ 102 w 203"/>
                <a:gd name="T25" fmla="*/ 205 h 205"/>
                <a:gd name="T26" fmla="*/ 76 w 203"/>
                <a:gd name="T27" fmla="*/ 200 h 205"/>
                <a:gd name="T28" fmla="*/ 50 w 203"/>
                <a:gd name="T29" fmla="*/ 190 h 205"/>
                <a:gd name="T30" fmla="*/ 29 w 203"/>
                <a:gd name="T31" fmla="*/ 174 h 205"/>
                <a:gd name="T32" fmla="*/ 15 w 203"/>
                <a:gd name="T33" fmla="*/ 154 h 205"/>
                <a:gd name="T34" fmla="*/ 4 w 203"/>
                <a:gd name="T35" fmla="*/ 129 h 205"/>
                <a:gd name="T36" fmla="*/ 0 w 203"/>
                <a:gd name="T37" fmla="*/ 102 h 205"/>
                <a:gd name="T38" fmla="*/ 4 w 203"/>
                <a:gd name="T39" fmla="*/ 75 h 205"/>
                <a:gd name="T40" fmla="*/ 15 w 203"/>
                <a:gd name="T41" fmla="*/ 50 h 205"/>
                <a:gd name="T42" fmla="*/ 29 w 203"/>
                <a:gd name="T43" fmla="*/ 29 h 205"/>
                <a:gd name="T44" fmla="*/ 50 w 203"/>
                <a:gd name="T45" fmla="*/ 14 h 205"/>
                <a:gd name="T46" fmla="*/ 76 w 203"/>
                <a:gd name="T47" fmla="*/ 4 h 205"/>
                <a:gd name="T48" fmla="*/ 102 w 203"/>
                <a:gd name="T49"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205">
                  <a:moveTo>
                    <a:pt x="102" y="0"/>
                  </a:moveTo>
                  <a:lnTo>
                    <a:pt x="129" y="4"/>
                  </a:lnTo>
                  <a:lnTo>
                    <a:pt x="153" y="14"/>
                  </a:lnTo>
                  <a:lnTo>
                    <a:pt x="174" y="29"/>
                  </a:lnTo>
                  <a:lnTo>
                    <a:pt x="190" y="50"/>
                  </a:lnTo>
                  <a:lnTo>
                    <a:pt x="200" y="75"/>
                  </a:lnTo>
                  <a:lnTo>
                    <a:pt x="203" y="102"/>
                  </a:lnTo>
                  <a:lnTo>
                    <a:pt x="200" y="129"/>
                  </a:lnTo>
                  <a:lnTo>
                    <a:pt x="190" y="154"/>
                  </a:lnTo>
                  <a:lnTo>
                    <a:pt x="174" y="174"/>
                  </a:lnTo>
                  <a:lnTo>
                    <a:pt x="153" y="190"/>
                  </a:lnTo>
                  <a:lnTo>
                    <a:pt x="129" y="200"/>
                  </a:lnTo>
                  <a:lnTo>
                    <a:pt x="102" y="205"/>
                  </a:lnTo>
                  <a:lnTo>
                    <a:pt x="76" y="200"/>
                  </a:lnTo>
                  <a:lnTo>
                    <a:pt x="50" y="190"/>
                  </a:lnTo>
                  <a:lnTo>
                    <a:pt x="29" y="174"/>
                  </a:lnTo>
                  <a:lnTo>
                    <a:pt x="15" y="154"/>
                  </a:lnTo>
                  <a:lnTo>
                    <a:pt x="4" y="129"/>
                  </a:lnTo>
                  <a:lnTo>
                    <a:pt x="0" y="102"/>
                  </a:lnTo>
                  <a:lnTo>
                    <a:pt x="4" y="75"/>
                  </a:lnTo>
                  <a:lnTo>
                    <a:pt x="15" y="50"/>
                  </a:lnTo>
                  <a:lnTo>
                    <a:pt x="29" y="29"/>
                  </a:lnTo>
                  <a:lnTo>
                    <a:pt x="50" y="14"/>
                  </a:lnTo>
                  <a:lnTo>
                    <a:pt x="76" y="4"/>
                  </a:lnTo>
                  <a:lnTo>
                    <a:pt x="102" y="0"/>
                  </a:lnTo>
                  <a:close/>
                </a:path>
              </a:pathLst>
            </a:custGeom>
            <a:solidFill>
              <a:schemeClr val="accent2"/>
            </a:solidFill>
            <a:ln w="0">
              <a:noFill/>
              <a:prstDash val="solid"/>
              <a:round/>
            </a:ln>
          </p:spPr>
          <p:txBody>
            <a:bodyPr vert="horz" wrap="square" lIns="121900" tIns="60950" rIns="121900" bIns="60950" numCol="1" anchor="t" anchorCtr="0" compatLnSpc="1"/>
            <a:lstStyle/>
            <a:p>
              <a:endParaRPr lang="en-US" sz="2665">
                <a:latin typeface="微软雅黑" panose="020B0503020204020204" pitchFamily="34" charset="-122"/>
                <a:ea typeface="微软雅黑" panose="020B0503020204020204" pitchFamily="34" charset="-122"/>
              </a:endParaRPr>
            </a:p>
          </p:txBody>
        </p:sp>
        <p:sp>
          <p:nvSpPr>
            <p:cNvPr id="130" name="Freeform 10"/>
            <p:cNvSpPr>
              <a:spLocks noEditPoints="1"/>
            </p:cNvSpPr>
            <p:nvPr/>
          </p:nvSpPr>
          <p:spPr bwMode="auto">
            <a:xfrm>
              <a:off x="4870438" y="3218381"/>
              <a:ext cx="260899" cy="203797"/>
            </a:xfrm>
            <a:custGeom>
              <a:avLst/>
              <a:gdLst>
                <a:gd name="T0" fmla="*/ 164 w 164"/>
                <a:gd name="T1" fmla="*/ 114 h 128"/>
                <a:gd name="T2" fmla="*/ 149 w 164"/>
                <a:gd name="T3" fmla="*/ 128 h 128"/>
                <a:gd name="T4" fmla="*/ 15 w 164"/>
                <a:gd name="T5" fmla="*/ 128 h 128"/>
                <a:gd name="T6" fmla="*/ 0 w 164"/>
                <a:gd name="T7" fmla="*/ 114 h 128"/>
                <a:gd name="T8" fmla="*/ 0 w 164"/>
                <a:gd name="T9" fmla="*/ 14 h 128"/>
                <a:gd name="T10" fmla="*/ 15 w 164"/>
                <a:gd name="T11" fmla="*/ 0 h 128"/>
                <a:gd name="T12" fmla="*/ 149 w 164"/>
                <a:gd name="T13" fmla="*/ 0 h 128"/>
                <a:gd name="T14" fmla="*/ 164 w 164"/>
                <a:gd name="T15" fmla="*/ 14 h 128"/>
                <a:gd name="T16" fmla="*/ 164 w 164"/>
                <a:gd name="T17" fmla="*/ 114 h 128"/>
                <a:gd name="T18" fmla="*/ 149 w 164"/>
                <a:gd name="T19" fmla="*/ 11 h 128"/>
                <a:gd name="T20" fmla="*/ 15 w 164"/>
                <a:gd name="T21" fmla="*/ 11 h 128"/>
                <a:gd name="T22" fmla="*/ 12 w 164"/>
                <a:gd name="T23" fmla="*/ 14 h 128"/>
                <a:gd name="T24" fmla="*/ 25 w 164"/>
                <a:gd name="T25" fmla="*/ 40 h 128"/>
                <a:gd name="T26" fmla="*/ 62 w 164"/>
                <a:gd name="T27" fmla="*/ 69 h 128"/>
                <a:gd name="T28" fmla="*/ 82 w 164"/>
                <a:gd name="T29" fmla="*/ 82 h 128"/>
                <a:gd name="T30" fmla="*/ 82 w 164"/>
                <a:gd name="T31" fmla="*/ 82 h 128"/>
                <a:gd name="T32" fmla="*/ 82 w 164"/>
                <a:gd name="T33" fmla="*/ 82 h 128"/>
                <a:gd name="T34" fmla="*/ 102 w 164"/>
                <a:gd name="T35" fmla="*/ 69 h 128"/>
                <a:gd name="T36" fmla="*/ 139 w 164"/>
                <a:gd name="T37" fmla="*/ 40 h 128"/>
                <a:gd name="T38" fmla="*/ 152 w 164"/>
                <a:gd name="T39" fmla="*/ 18 h 128"/>
                <a:gd name="T40" fmla="*/ 149 w 164"/>
                <a:gd name="T41" fmla="*/ 11 h 128"/>
                <a:gd name="T42" fmla="*/ 152 w 164"/>
                <a:gd name="T43" fmla="*/ 43 h 128"/>
                <a:gd name="T44" fmla="*/ 146 w 164"/>
                <a:gd name="T45" fmla="*/ 50 h 128"/>
                <a:gd name="T46" fmla="*/ 107 w 164"/>
                <a:gd name="T47" fmla="*/ 80 h 128"/>
                <a:gd name="T48" fmla="*/ 82 w 164"/>
                <a:gd name="T49" fmla="*/ 93 h 128"/>
                <a:gd name="T50" fmla="*/ 82 w 164"/>
                <a:gd name="T51" fmla="*/ 93 h 128"/>
                <a:gd name="T52" fmla="*/ 82 w 164"/>
                <a:gd name="T53" fmla="*/ 93 h 128"/>
                <a:gd name="T54" fmla="*/ 57 w 164"/>
                <a:gd name="T55" fmla="*/ 80 h 128"/>
                <a:gd name="T56" fmla="*/ 18 w 164"/>
                <a:gd name="T57" fmla="*/ 50 h 128"/>
                <a:gd name="T58" fmla="*/ 12 w 164"/>
                <a:gd name="T59" fmla="*/ 43 h 128"/>
                <a:gd name="T60" fmla="*/ 12 w 164"/>
                <a:gd name="T61" fmla="*/ 114 h 128"/>
                <a:gd name="T62" fmla="*/ 15 w 164"/>
                <a:gd name="T63" fmla="*/ 117 h 128"/>
                <a:gd name="T64" fmla="*/ 149 w 164"/>
                <a:gd name="T65" fmla="*/ 117 h 128"/>
                <a:gd name="T66" fmla="*/ 152 w 164"/>
                <a:gd name="T67" fmla="*/ 114 h 128"/>
                <a:gd name="T68" fmla="*/ 152 w 164"/>
                <a:gd name="T6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4" h="128">
                  <a:moveTo>
                    <a:pt x="164" y="114"/>
                  </a:moveTo>
                  <a:cubicBezTo>
                    <a:pt x="164" y="122"/>
                    <a:pt x="157" y="128"/>
                    <a:pt x="149" y="128"/>
                  </a:cubicBezTo>
                  <a:cubicBezTo>
                    <a:pt x="15" y="128"/>
                    <a:pt x="15" y="128"/>
                    <a:pt x="15" y="128"/>
                  </a:cubicBezTo>
                  <a:cubicBezTo>
                    <a:pt x="7" y="128"/>
                    <a:pt x="0" y="122"/>
                    <a:pt x="0" y="114"/>
                  </a:cubicBezTo>
                  <a:cubicBezTo>
                    <a:pt x="0" y="14"/>
                    <a:pt x="0" y="14"/>
                    <a:pt x="0" y="14"/>
                  </a:cubicBezTo>
                  <a:cubicBezTo>
                    <a:pt x="0" y="6"/>
                    <a:pt x="7" y="0"/>
                    <a:pt x="15" y="0"/>
                  </a:cubicBezTo>
                  <a:cubicBezTo>
                    <a:pt x="149" y="0"/>
                    <a:pt x="149" y="0"/>
                    <a:pt x="149" y="0"/>
                  </a:cubicBezTo>
                  <a:cubicBezTo>
                    <a:pt x="157" y="0"/>
                    <a:pt x="164" y="6"/>
                    <a:pt x="164" y="14"/>
                  </a:cubicBezTo>
                  <a:lnTo>
                    <a:pt x="164" y="114"/>
                  </a:lnTo>
                  <a:close/>
                  <a:moveTo>
                    <a:pt x="149" y="11"/>
                  </a:moveTo>
                  <a:cubicBezTo>
                    <a:pt x="15" y="11"/>
                    <a:pt x="15" y="11"/>
                    <a:pt x="15" y="11"/>
                  </a:cubicBezTo>
                  <a:cubicBezTo>
                    <a:pt x="13" y="11"/>
                    <a:pt x="12" y="13"/>
                    <a:pt x="12" y="14"/>
                  </a:cubicBezTo>
                  <a:cubicBezTo>
                    <a:pt x="12" y="25"/>
                    <a:pt x="17" y="34"/>
                    <a:pt x="25" y="40"/>
                  </a:cubicBezTo>
                  <a:cubicBezTo>
                    <a:pt x="37" y="50"/>
                    <a:pt x="50" y="59"/>
                    <a:pt x="62" y="69"/>
                  </a:cubicBezTo>
                  <a:cubicBezTo>
                    <a:pt x="67" y="73"/>
                    <a:pt x="76" y="82"/>
                    <a:pt x="82" y="82"/>
                  </a:cubicBezTo>
                  <a:cubicBezTo>
                    <a:pt x="82" y="82"/>
                    <a:pt x="82" y="82"/>
                    <a:pt x="82" y="82"/>
                  </a:cubicBezTo>
                  <a:cubicBezTo>
                    <a:pt x="82" y="82"/>
                    <a:pt x="82" y="82"/>
                    <a:pt x="82" y="82"/>
                  </a:cubicBezTo>
                  <a:cubicBezTo>
                    <a:pt x="89" y="82"/>
                    <a:pt x="97" y="73"/>
                    <a:pt x="102" y="69"/>
                  </a:cubicBezTo>
                  <a:cubicBezTo>
                    <a:pt x="114" y="59"/>
                    <a:pt x="127" y="50"/>
                    <a:pt x="139" y="40"/>
                  </a:cubicBezTo>
                  <a:cubicBezTo>
                    <a:pt x="145" y="36"/>
                    <a:pt x="152" y="25"/>
                    <a:pt x="152" y="18"/>
                  </a:cubicBezTo>
                  <a:cubicBezTo>
                    <a:pt x="152" y="15"/>
                    <a:pt x="153" y="11"/>
                    <a:pt x="149" y="11"/>
                  </a:cubicBezTo>
                  <a:close/>
                  <a:moveTo>
                    <a:pt x="152" y="43"/>
                  </a:moveTo>
                  <a:cubicBezTo>
                    <a:pt x="150" y="46"/>
                    <a:pt x="148" y="48"/>
                    <a:pt x="146" y="50"/>
                  </a:cubicBezTo>
                  <a:cubicBezTo>
                    <a:pt x="133" y="60"/>
                    <a:pt x="120" y="70"/>
                    <a:pt x="107" y="80"/>
                  </a:cubicBezTo>
                  <a:cubicBezTo>
                    <a:pt x="100" y="86"/>
                    <a:pt x="92" y="93"/>
                    <a:pt x="82" y="93"/>
                  </a:cubicBezTo>
                  <a:cubicBezTo>
                    <a:pt x="82" y="93"/>
                    <a:pt x="82" y="93"/>
                    <a:pt x="82" y="93"/>
                  </a:cubicBezTo>
                  <a:cubicBezTo>
                    <a:pt x="82" y="93"/>
                    <a:pt x="82" y="93"/>
                    <a:pt x="82" y="93"/>
                  </a:cubicBezTo>
                  <a:cubicBezTo>
                    <a:pt x="72" y="93"/>
                    <a:pt x="64" y="86"/>
                    <a:pt x="57" y="80"/>
                  </a:cubicBezTo>
                  <a:cubicBezTo>
                    <a:pt x="44" y="70"/>
                    <a:pt x="31" y="60"/>
                    <a:pt x="18" y="50"/>
                  </a:cubicBezTo>
                  <a:cubicBezTo>
                    <a:pt x="16" y="48"/>
                    <a:pt x="14" y="46"/>
                    <a:pt x="12" y="43"/>
                  </a:cubicBezTo>
                  <a:cubicBezTo>
                    <a:pt x="12" y="114"/>
                    <a:pt x="12" y="114"/>
                    <a:pt x="12" y="114"/>
                  </a:cubicBezTo>
                  <a:cubicBezTo>
                    <a:pt x="12" y="115"/>
                    <a:pt x="13" y="117"/>
                    <a:pt x="15" y="117"/>
                  </a:cubicBezTo>
                  <a:cubicBezTo>
                    <a:pt x="149" y="117"/>
                    <a:pt x="149" y="117"/>
                    <a:pt x="149" y="117"/>
                  </a:cubicBezTo>
                  <a:cubicBezTo>
                    <a:pt x="151" y="117"/>
                    <a:pt x="152" y="115"/>
                    <a:pt x="152" y="114"/>
                  </a:cubicBezTo>
                  <a:lnTo>
                    <a:pt x="152" y="43"/>
                  </a:lnTo>
                  <a:close/>
                </a:path>
              </a:pathLst>
            </a:custGeom>
            <a:solidFill>
              <a:schemeClr val="bg1"/>
            </a:solidFill>
            <a:ln>
              <a:noFill/>
            </a:ln>
          </p:spPr>
          <p:txBody>
            <a:bodyPr vert="horz" wrap="square" lIns="121900" tIns="60950" rIns="121900" bIns="60950" numCol="1" anchor="t" anchorCtr="0" compatLnSpc="1"/>
            <a:lstStyle/>
            <a:p>
              <a:endParaRPr lang="en-US" sz="2665">
                <a:latin typeface="微软雅黑" panose="020B0503020204020204" pitchFamily="34" charset="-122"/>
                <a:ea typeface="微软雅黑" panose="020B0503020204020204" pitchFamily="34"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0-#ppt_w/2"/>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95"/>
                                        </p:tgtEl>
                                        <p:attrNameLst>
                                          <p:attrName>style.visibility</p:attrName>
                                        </p:attrNameLst>
                                      </p:cBhvr>
                                      <p:to>
                                        <p:strVal val="visible"/>
                                      </p:to>
                                    </p:set>
                                    <p:animEffect transition="in" filter="wipe(left)">
                                      <p:cBhvr>
                                        <p:cTn id="13" dur="500"/>
                                        <p:tgtEl>
                                          <p:spTgt spid="95"/>
                                        </p:tgtEl>
                                      </p:cBhvr>
                                    </p:animEffect>
                                  </p:childTnLst>
                                </p:cTn>
                              </p:par>
                            </p:childTnLst>
                          </p:cTn>
                        </p:par>
                        <p:par>
                          <p:cTn id="14" fill="hold">
                            <p:stCondLst>
                              <p:cond delay="500"/>
                            </p:stCondLst>
                            <p:childTnLst>
                              <p:par>
                                <p:cTn id="15" presetID="53" presetClass="entr" presetSubtype="16" fill="hold" nodeType="afterEffect">
                                  <p:stCondLst>
                                    <p:cond delay="0"/>
                                  </p:stCondLst>
                                  <p:childTnLst>
                                    <p:set>
                                      <p:cBhvr>
                                        <p:cTn id="16" dur="1" fill="hold">
                                          <p:stCondLst>
                                            <p:cond delay="0"/>
                                          </p:stCondLst>
                                        </p:cTn>
                                        <p:tgtEl>
                                          <p:spTgt spid="119"/>
                                        </p:tgtEl>
                                        <p:attrNameLst>
                                          <p:attrName>style.visibility</p:attrName>
                                        </p:attrNameLst>
                                      </p:cBhvr>
                                      <p:to>
                                        <p:strVal val="visible"/>
                                      </p:to>
                                    </p:set>
                                    <p:anim calcmode="lin" valueType="num">
                                      <p:cBhvr>
                                        <p:cTn id="17" dur="500" fill="hold"/>
                                        <p:tgtEl>
                                          <p:spTgt spid="119"/>
                                        </p:tgtEl>
                                        <p:attrNameLst>
                                          <p:attrName>ppt_w</p:attrName>
                                        </p:attrNameLst>
                                      </p:cBhvr>
                                      <p:tavLst>
                                        <p:tav tm="0">
                                          <p:val>
                                            <p:fltVal val="0"/>
                                          </p:val>
                                        </p:tav>
                                        <p:tav tm="100000">
                                          <p:val>
                                            <p:strVal val="#ppt_w"/>
                                          </p:val>
                                        </p:tav>
                                      </p:tavLst>
                                    </p:anim>
                                    <p:anim calcmode="lin" valueType="num">
                                      <p:cBhvr>
                                        <p:cTn id="18" dur="500" fill="hold"/>
                                        <p:tgtEl>
                                          <p:spTgt spid="119"/>
                                        </p:tgtEl>
                                        <p:attrNameLst>
                                          <p:attrName>ppt_h</p:attrName>
                                        </p:attrNameLst>
                                      </p:cBhvr>
                                      <p:tavLst>
                                        <p:tav tm="0">
                                          <p:val>
                                            <p:fltVal val="0"/>
                                          </p:val>
                                        </p:tav>
                                        <p:tav tm="100000">
                                          <p:val>
                                            <p:strVal val="#ppt_h"/>
                                          </p:val>
                                        </p:tav>
                                      </p:tavLst>
                                    </p:anim>
                                    <p:animEffect transition="in" filter="fade">
                                      <p:cBhvr>
                                        <p:cTn id="19" dur="500"/>
                                        <p:tgtEl>
                                          <p:spTgt spid="119"/>
                                        </p:tgtEl>
                                      </p:cBhvr>
                                    </p:animEffect>
                                  </p:childTnLst>
                                </p:cTn>
                              </p:par>
                            </p:childTnLst>
                          </p:cTn>
                        </p:par>
                        <p:par>
                          <p:cTn id="20" fill="hold">
                            <p:stCondLst>
                              <p:cond delay="1000"/>
                            </p:stCondLst>
                            <p:childTnLst>
                              <p:par>
                                <p:cTn id="21" presetID="22" presetClass="entr" presetSubtype="1" fill="hold" nodeType="afterEffect">
                                  <p:stCondLst>
                                    <p:cond delay="0"/>
                                  </p:stCondLst>
                                  <p:childTnLst>
                                    <p:set>
                                      <p:cBhvr>
                                        <p:cTn id="22" dur="1" fill="hold">
                                          <p:stCondLst>
                                            <p:cond delay="0"/>
                                          </p:stCondLst>
                                        </p:cTn>
                                        <p:tgtEl>
                                          <p:spTgt spid="97"/>
                                        </p:tgtEl>
                                        <p:attrNameLst>
                                          <p:attrName>style.visibility</p:attrName>
                                        </p:attrNameLst>
                                      </p:cBhvr>
                                      <p:to>
                                        <p:strVal val="visible"/>
                                      </p:to>
                                    </p:set>
                                    <p:animEffect transition="in" filter="wipe(up)">
                                      <p:cBhvr>
                                        <p:cTn id="23" dur="500"/>
                                        <p:tgtEl>
                                          <p:spTgt spid="97"/>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94"/>
                                        </p:tgtEl>
                                        <p:attrNameLst>
                                          <p:attrName>style.visibility</p:attrName>
                                        </p:attrNameLst>
                                      </p:cBhvr>
                                      <p:to>
                                        <p:strVal val="visible"/>
                                      </p:to>
                                    </p:set>
                                    <p:animEffect transition="in" filter="wipe(left)">
                                      <p:cBhvr>
                                        <p:cTn id="27" dur="500"/>
                                        <p:tgtEl>
                                          <p:spTgt spid="94"/>
                                        </p:tgtEl>
                                      </p:cBhvr>
                                    </p:animEffect>
                                  </p:childTnLst>
                                </p:cTn>
                              </p:par>
                              <p:par>
                                <p:cTn id="28" presetID="53" presetClass="entr" presetSubtype="16" fill="hold" nodeType="with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500" fill="hold"/>
                                        <p:tgtEl>
                                          <p:spTgt spid="122"/>
                                        </p:tgtEl>
                                        <p:attrNameLst>
                                          <p:attrName>ppt_w</p:attrName>
                                        </p:attrNameLst>
                                      </p:cBhvr>
                                      <p:tavLst>
                                        <p:tav tm="0">
                                          <p:val>
                                            <p:fltVal val="0"/>
                                          </p:val>
                                        </p:tav>
                                        <p:tav tm="100000">
                                          <p:val>
                                            <p:strVal val="#ppt_w"/>
                                          </p:val>
                                        </p:tav>
                                      </p:tavLst>
                                    </p:anim>
                                    <p:anim calcmode="lin" valueType="num">
                                      <p:cBhvr>
                                        <p:cTn id="31" dur="500" fill="hold"/>
                                        <p:tgtEl>
                                          <p:spTgt spid="122"/>
                                        </p:tgtEl>
                                        <p:attrNameLst>
                                          <p:attrName>ppt_h</p:attrName>
                                        </p:attrNameLst>
                                      </p:cBhvr>
                                      <p:tavLst>
                                        <p:tav tm="0">
                                          <p:val>
                                            <p:fltVal val="0"/>
                                          </p:val>
                                        </p:tav>
                                        <p:tav tm="100000">
                                          <p:val>
                                            <p:strVal val="#ppt_h"/>
                                          </p:val>
                                        </p:tav>
                                      </p:tavLst>
                                    </p:anim>
                                    <p:animEffect transition="in" filter="fade">
                                      <p:cBhvr>
                                        <p:cTn id="32" dur="500"/>
                                        <p:tgtEl>
                                          <p:spTgt spid="122"/>
                                        </p:tgtEl>
                                      </p:cBhvr>
                                    </p:animEffect>
                                  </p:childTnLst>
                                </p:cTn>
                              </p:par>
                            </p:childTnLst>
                          </p:cTn>
                        </p:par>
                        <p:par>
                          <p:cTn id="33" fill="hold">
                            <p:stCondLst>
                              <p:cond delay="2000"/>
                            </p:stCondLst>
                            <p:childTnLst>
                              <p:par>
                                <p:cTn id="34" presetID="22" presetClass="entr" presetSubtype="1" fill="hold" nodeType="afterEffect">
                                  <p:stCondLst>
                                    <p:cond delay="0"/>
                                  </p:stCondLst>
                                  <p:childTnLst>
                                    <p:set>
                                      <p:cBhvr>
                                        <p:cTn id="35" dur="1" fill="hold">
                                          <p:stCondLst>
                                            <p:cond delay="0"/>
                                          </p:stCondLst>
                                        </p:cTn>
                                        <p:tgtEl>
                                          <p:spTgt spid="101"/>
                                        </p:tgtEl>
                                        <p:attrNameLst>
                                          <p:attrName>style.visibility</p:attrName>
                                        </p:attrNameLst>
                                      </p:cBhvr>
                                      <p:to>
                                        <p:strVal val="visible"/>
                                      </p:to>
                                    </p:set>
                                    <p:animEffect transition="in" filter="wipe(up)">
                                      <p:cBhvr>
                                        <p:cTn id="36" dur="500"/>
                                        <p:tgtEl>
                                          <p:spTgt spid="101"/>
                                        </p:tgtEl>
                                      </p:cBhvr>
                                    </p:animEffect>
                                  </p:childTnLst>
                                </p:cTn>
                              </p:par>
                            </p:childTnLst>
                          </p:cTn>
                        </p:par>
                        <p:par>
                          <p:cTn id="37" fill="hold">
                            <p:stCondLst>
                              <p:cond delay="2500"/>
                            </p:stCondLst>
                            <p:childTnLst>
                              <p:par>
                                <p:cTn id="38" presetID="53" presetClass="entr" presetSubtype="16" fill="hold" nodeType="afterEffect">
                                  <p:stCondLst>
                                    <p:cond delay="0"/>
                                  </p:stCondLst>
                                  <p:childTnLst>
                                    <p:set>
                                      <p:cBhvr>
                                        <p:cTn id="39" dur="1" fill="hold">
                                          <p:stCondLst>
                                            <p:cond delay="0"/>
                                          </p:stCondLst>
                                        </p:cTn>
                                        <p:tgtEl>
                                          <p:spTgt spid="128"/>
                                        </p:tgtEl>
                                        <p:attrNameLst>
                                          <p:attrName>style.visibility</p:attrName>
                                        </p:attrNameLst>
                                      </p:cBhvr>
                                      <p:to>
                                        <p:strVal val="visible"/>
                                      </p:to>
                                    </p:set>
                                    <p:anim calcmode="lin" valueType="num">
                                      <p:cBhvr>
                                        <p:cTn id="40" dur="500" fill="hold"/>
                                        <p:tgtEl>
                                          <p:spTgt spid="128"/>
                                        </p:tgtEl>
                                        <p:attrNameLst>
                                          <p:attrName>ppt_w</p:attrName>
                                        </p:attrNameLst>
                                      </p:cBhvr>
                                      <p:tavLst>
                                        <p:tav tm="0">
                                          <p:val>
                                            <p:fltVal val="0"/>
                                          </p:val>
                                        </p:tav>
                                        <p:tav tm="100000">
                                          <p:val>
                                            <p:strVal val="#ppt_w"/>
                                          </p:val>
                                        </p:tav>
                                      </p:tavLst>
                                    </p:anim>
                                    <p:anim calcmode="lin" valueType="num">
                                      <p:cBhvr>
                                        <p:cTn id="41" dur="500" fill="hold"/>
                                        <p:tgtEl>
                                          <p:spTgt spid="128"/>
                                        </p:tgtEl>
                                        <p:attrNameLst>
                                          <p:attrName>ppt_h</p:attrName>
                                        </p:attrNameLst>
                                      </p:cBhvr>
                                      <p:tavLst>
                                        <p:tav tm="0">
                                          <p:val>
                                            <p:fltVal val="0"/>
                                          </p:val>
                                        </p:tav>
                                        <p:tav tm="100000">
                                          <p:val>
                                            <p:strVal val="#ppt_h"/>
                                          </p:val>
                                        </p:tav>
                                      </p:tavLst>
                                    </p:anim>
                                    <p:animEffect transition="in" filter="fade">
                                      <p:cBhvr>
                                        <p:cTn id="42" dur="500"/>
                                        <p:tgtEl>
                                          <p:spTgt spid="128"/>
                                        </p:tgtEl>
                                      </p:cBhvr>
                                    </p:animEffect>
                                  </p:childTnLst>
                                </p:cTn>
                              </p:par>
                            </p:childTnLst>
                          </p:cTn>
                        </p:par>
                        <p:par>
                          <p:cTn id="43" fill="hold">
                            <p:stCondLst>
                              <p:cond delay="3000"/>
                            </p:stCondLst>
                            <p:childTnLst>
                              <p:par>
                                <p:cTn id="44" presetID="22" presetClass="entr" presetSubtype="1" fill="hold" nodeType="afterEffect">
                                  <p:stCondLst>
                                    <p:cond delay="0"/>
                                  </p:stCondLst>
                                  <p:childTnLst>
                                    <p:set>
                                      <p:cBhvr>
                                        <p:cTn id="45" dur="1" fill="hold">
                                          <p:stCondLst>
                                            <p:cond delay="0"/>
                                          </p:stCondLst>
                                        </p:cTn>
                                        <p:tgtEl>
                                          <p:spTgt spid="107"/>
                                        </p:tgtEl>
                                        <p:attrNameLst>
                                          <p:attrName>style.visibility</p:attrName>
                                        </p:attrNameLst>
                                      </p:cBhvr>
                                      <p:to>
                                        <p:strVal val="visible"/>
                                      </p:to>
                                    </p:set>
                                    <p:animEffect transition="in" filter="wipe(up)">
                                      <p:cBhvr>
                                        <p:cTn id="46" dur="500"/>
                                        <p:tgtEl>
                                          <p:spTgt spid="107"/>
                                        </p:tgtEl>
                                      </p:cBhvr>
                                    </p:animEffect>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100"/>
                                        </p:tgtEl>
                                        <p:attrNameLst>
                                          <p:attrName>style.visibility</p:attrName>
                                        </p:attrNameLst>
                                      </p:cBhvr>
                                      <p:to>
                                        <p:strVal val="visible"/>
                                      </p:to>
                                    </p:set>
                                    <p:animEffect transition="in" filter="wipe(down)">
                                      <p:cBhvr>
                                        <p:cTn id="50" dur="500"/>
                                        <p:tgtEl>
                                          <p:spTgt spid="100"/>
                                        </p:tgtEl>
                                      </p:cBhvr>
                                    </p:animEffect>
                                  </p:childTnLst>
                                </p:cTn>
                              </p:par>
                              <p:par>
                                <p:cTn id="51" presetID="53" presetClass="entr" presetSubtype="16" fill="hold" nodeType="withEffect">
                                  <p:stCondLst>
                                    <p:cond delay="0"/>
                                  </p:stCondLst>
                                  <p:childTnLst>
                                    <p:set>
                                      <p:cBhvr>
                                        <p:cTn id="52" dur="1" fill="hold">
                                          <p:stCondLst>
                                            <p:cond delay="0"/>
                                          </p:stCondLst>
                                        </p:cTn>
                                        <p:tgtEl>
                                          <p:spTgt spid="125"/>
                                        </p:tgtEl>
                                        <p:attrNameLst>
                                          <p:attrName>style.visibility</p:attrName>
                                        </p:attrNameLst>
                                      </p:cBhvr>
                                      <p:to>
                                        <p:strVal val="visible"/>
                                      </p:to>
                                    </p:set>
                                    <p:anim calcmode="lin" valueType="num">
                                      <p:cBhvr>
                                        <p:cTn id="53" dur="500" fill="hold"/>
                                        <p:tgtEl>
                                          <p:spTgt spid="125"/>
                                        </p:tgtEl>
                                        <p:attrNameLst>
                                          <p:attrName>ppt_w</p:attrName>
                                        </p:attrNameLst>
                                      </p:cBhvr>
                                      <p:tavLst>
                                        <p:tav tm="0">
                                          <p:val>
                                            <p:fltVal val="0"/>
                                          </p:val>
                                        </p:tav>
                                        <p:tav tm="100000">
                                          <p:val>
                                            <p:strVal val="#ppt_w"/>
                                          </p:val>
                                        </p:tav>
                                      </p:tavLst>
                                    </p:anim>
                                    <p:anim calcmode="lin" valueType="num">
                                      <p:cBhvr>
                                        <p:cTn id="54" dur="500" fill="hold"/>
                                        <p:tgtEl>
                                          <p:spTgt spid="125"/>
                                        </p:tgtEl>
                                        <p:attrNameLst>
                                          <p:attrName>ppt_h</p:attrName>
                                        </p:attrNameLst>
                                      </p:cBhvr>
                                      <p:tavLst>
                                        <p:tav tm="0">
                                          <p:val>
                                            <p:fltVal val="0"/>
                                          </p:val>
                                        </p:tav>
                                        <p:tav tm="100000">
                                          <p:val>
                                            <p:strVal val="#ppt_h"/>
                                          </p:val>
                                        </p:tav>
                                      </p:tavLst>
                                    </p:anim>
                                    <p:animEffect transition="in" filter="fade">
                                      <p:cBhvr>
                                        <p:cTn id="55" dur="500"/>
                                        <p:tgtEl>
                                          <p:spTgt spid="125"/>
                                        </p:tgtEl>
                                      </p:cBhvr>
                                    </p:animEffect>
                                  </p:childTnLst>
                                </p:cTn>
                              </p:par>
                            </p:childTnLst>
                          </p:cTn>
                        </p:par>
                        <p:par>
                          <p:cTn id="56" fill="hold">
                            <p:stCondLst>
                              <p:cond delay="4000"/>
                            </p:stCondLst>
                            <p:childTnLst>
                              <p:par>
                                <p:cTn id="57" presetID="22" presetClass="entr" presetSubtype="1"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up)">
                                      <p:cBhvr>
                                        <p:cTn id="59" dur="500"/>
                                        <p:tgtEl>
                                          <p:spTgt spid="104"/>
                                        </p:tgtEl>
                                      </p:cBhvr>
                                    </p:animEffect>
                                  </p:childTnLst>
                                </p:cTn>
                              </p:par>
                            </p:childTnLst>
                          </p:cTn>
                        </p:par>
                        <p:par>
                          <p:cTn id="60" fill="hold">
                            <p:stCondLst>
                              <p:cond delay="4500"/>
                            </p:stCondLst>
                            <p:childTnLst>
                              <p:par>
                                <p:cTn id="61" presetID="22" presetClass="entr" presetSubtype="4" fill="hold" grpId="0"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down)">
                                      <p:cBhvr>
                                        <p:cTn id="63" dur="500"/>
                                        <p:tgtEl>
                                          <p:spTgt spid="96"/>
                                        </p:tgtEl>
                                      </p:cBhvr>
                                    </p:animEffect>
                                  </p:childTnLst>
                                </p:cTn>
                              </p:par>
                              <p:par>
                                <p:cTn id="64" presetID="22" presetClass="entr" presetSubtype="4" fill="hold" nodeType="withEffect">
                                  <p:stCondLst>
                                    <p:cond delay="0"/>
                                  </p:stCondLst>
                                  <p:childTnLst>
                                    <p:set>
                                      <p:cBhvr>
                                        <p:cTn id="65" dur="1" fill="hold">
                                          <p:stCondLst>
                                            <p:cond delay="0"/>
                                          </p:stCondLst>
                                        </p:cTn>
                                        <p:tgtEl>
                                          <p:spTgt spid="116"/>
                                        </p:tgtEl>
                                        <p:attrNameLst>
                                          <p:attrName>style.visibility</p:attrName>
                                        </p:attrNameLst>
                                      </p:cBhvr>
                                      <p:to>
                                        <p:strVal val="visible"/>
                                      </p:to>
                                    </p:set>
                                    <p:animEffect transition="in" filter="wipe(down)">
                                      <p:cBhvr>
                                        <p:cTn id="66" dur="500"/>
                                        <p:tgtEl>
                                          <p:spTgt spid="116"/>
                                        </p:tgtEl>
                                      </p:cBhvr>
                                    </p:animEffect>
                                  </p:childTnLst>
                                </p:cTn>
                              </p:par>
                              <p:par>
                                <p:cTn id="67" presetID="22" presetClass="entr" presetSubtype="4" fill="hold" nodeType="withEffect">
                                  <p:stCondLst>
                                    <p:cond delay="0"/>
                                  </p:stCondLst>
                                  <p:childTnLst>
                                    <p:set>
                                      <p:cBhvr>
                                        <p:cTn id="68" dur="1" fill="hold">
                                          <p:stCondLst>
                                            <p:cond delay="0"/>
                                          </p:stCondLst>
                                        </p:cTn>
                                        <p:tgtEl>
                                          <p:spTgt spid="110"/>
                                        </p:tgtEl>
                                        <p:attrNameLst>
                                          <p:attrName>style.visibility</p:attrName>
                                        </p:attrNameLst>
                                      </p:cBhvr>
                                      <p:to>
                                        <p:strVal val="visible"/>
                                      </p:to>
                                    </p:set>
                                    <p:animEffect transition="in" filter="wipe(down)">
                                      <p:cBhvr>
                                        <p:cTn id="69"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utoUpdateAnimBg="0"/>
      <p:bldP spid="94" grpId="0" bldLvl="0" animBg="1"/>
      <p:bldP spid="95" grpId="0" bldLvl="0" animBg="1"/>
      <p:bldP spid="96" grpId="0" bldLvl="0" animBg="1"/>
      <p:bldP spid="100" grpId="0" bldLvl="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3"/>
          <p:cNvSpPr>
            <a:spLocks noChangeArrowheads="1"/>
          </p:cNvSpPr>
          <p:nvPr/>
        </p:nvSpPr>
        <p:spPr bwMode="auto">
          <a:xfrm>
            <a:off x="1007277" y="1012002"/>
            <a:ext cx="10079545" cy="1148079"/>
          </a:xfrm>
          <a:prstGeom prst="roundRect">
            <a:avLst>
              <a:gd name="adj" fmla="val 10620"/>
            </a:avLst>
          </a:prstGeom>
          <a:solidFill>
            <a:srgbClr val="DDDDDD"/>
          </a:solidFill>
          <a:ln w="6350">
            <a:solidFill>
              <a:srgbClr val="808080"/>
            </a:solidFill>
            <a:prstDash val="dash"/>
            <a:round/>
          </a:ln>
        </p:spPr>
        <p:txBody>
          <a:bodyPr wrap="square" anchor="ctr">
            <a:spAutoFit/>
          </a:bodyPr>
          <a:lstStyle/>
          <a:p>
            <a:pPr marL="285750" lvl="0" indent="-285750">
              <a:lnSpc>
                <a:spcPct val="150000"/>
              </a:lnSpc>
              <a:buFont typeface="Wingdings" panose="05000000000000000000" pitchFamily="2" charset="2"/>
              <a:buChar char="l"/>
            </a:pPr>
            <a:r>
              <a:rPr lang="zh-CN" altLang="zh-CN" sz="2135" b="1" dirty="0"/>
              <a:t>网上预申报反馈疑点：企业申报不得抵扣税额本年累计（</a:t>
            </a:r>
            <a:r>
              <a:rPr lang="en-US" altLang="zh-CN" sz="2135" b="1" dirty="0"/>
              <a:t>XXX</a:t>
            </a:r>
            <a:r>
              <a:rPr lang="zh-CN" altLang="zh-CN" sz="2135" b="1" dirty="0"/>
              <a:t>）与免抵退税汇总表不免抵扣税额本年累计（</a:t>
            </a:r>
            <a:r>
              <a:rPr lang="en-US" altLang="zh-CN" sz="2135" b="1" dirty="0"/>
              <a:t>YYY</a:t>
            </a:r>
            <a:r>
              <a:rPr lang="zh-CN" altLang="zh-CN" sz="2135" b="1" dirty="0"/>
              <a:t>）</a:t>
            </a:r>
            <a:r>
              <a:rPr lang="zh-CN" altLang="zh-CN" sz="2135" b="1" dirty="0" smtClean="0"/>
              <a:t>不符</a:t>
            </a:r>
            <a:endParaRPr lang="zh-CN" altLang="zh-CN" sz="2135" dirty="0"/>
          </a:p>
        </p:txBody>
      </p:sp>
      <p:sp>
        <p:nvSpPr>
          <p:cNvPr id="3" name="矩形 2"/>
          <p:cNvSpPr/>
          <p:nvPr/>
        </p:nvSpPr>
        <p:spPr>
          <a:xfrm>
            <a:off x="1007277" y="2373683"/>
            <a:ext cx="10079545" cy="3784600"/>
          </a:xfrm>
          <a:prstGeom prst="rect">
            <a:avLst/>
          </a:prstGeom>
        </p:spPr>
        <p:txBody>
          <a:bodyPr wrap="square">
            <a:spAutoFit/>
          </a:bodyPr>
          <a:lstStyle/>
          <a:p>
            <a:pPr>
              <a:lnSpc>
                <a:spcPts val="3200"/>
              </a:lnSpc>
            </a:pPr>
            <a:r>
              <a:rPr lang="zh-CN" altLang="zh-CN" sz="2135" dirty="0"/>
              <a:t>出口企业申报退税时，不得抵扣税额本年累计录入错误。检查数据，如是录入错误的，需要修改后重新申报。一般情况下是由于企业报税的不得免征和抵扣税额与退税系统中申报的不得免征和抵扣税额不符，导致了本年累计数有差额，所以提示不符</a:t>
            </a:r>
            <a:r>
              <a:rPr lang="zh-CN" altLang="zh-CN" sz="2135" dirty="0" smtClean="0"/>
              <a:t>。</a:t>
            </a:r>
            <a:endParaRPr lang="en-US" altLang="zh-CN" sz="2135" dirty="0" smtClean="0"/>
          </a:p>
          <a:p>
            <a:pPr>
              <a:lnSpc>
                <a:spcPts val="3200"/>
              </a:lnSpc>
            </a:pPr>
            <a:r>
              <a:rPr lang="zh-CN" altLang="zh-CN" sz="2135" b="1" dirty="0" smtClean="0"/>
              <a:t>解决</a:t>
            </a:r>
            <a:r>
              <a:rPr lang="zh-CN" altLang="zh-CN" sz="2135" b="1" dirty="0"/>
              <a:t>方法</a:t>
            </a:r>
            <a:r>
              <a:rPr lang="zh-CN" altLang="zh-CN" sz="2135" dirty="0"/>
              <a:t>：报税报表撤销，将不得免征和抵扣税额填写与当前退税申报一致。实际是汇总表</a:t>
            </a:r>
            <a:r>
              <a:rPr lang="en-US" altLang="zh-CN" sz="2135" dirty="0"/>
              <a:t>25</a:t>
            </a:r>
            <a:r>
              <a:rPr lang="zh-CN" altLang="zh-CN" sz="2135" dirty="0"/>
              <a:t>栏</a:t>
            </a:r>
            <a:r>
              <a:rPr lang="en-US" altLang="zh-CN" sz="2135" dirty="0"/>
              <a:t>C</a:t>
            </a:r>
            <a:r>
              <a:rPr lang="zh-CN" altLang="zh-CN" sz="2135" dirty="0"/>
              <a:t>有差额导致。</a:t>
            </a:r>
            <a:endParaRPr lang="zh-CN" altLang="zh-CN" sz="2135" dirty="0"/>
          </a:p>
          <a:p>
            <a:pPr>
              <a:lnSpc>
                <a:spcPts val="3200"/>
              </a:lnSpc>
            </a:pPr>
            <a:r>
              <a:rPr lang="en-US" altLang="zh-CN" sz="2135" b="1" dirty="0">
                <a:solidFill>
                  <a:srgbClr val="FF0000"/>
                </a:solidFill>
              </a:rPr>
              <a:t>25</a:t>
            </a:r>
            <a:r>
              <a:rPr lang="zh-CN" altLang="zh-CN" sz="2135" b="1" dirty="0">
                <a:solidFill>
                  <a:srgbClr val="FF0000"/>
                </a:solidFill>
              </a:rPr>
              <a:t>栏</a:t>
            </a:r>
            <a:r>
              <a:rPr lang="en-US" altLang="zh-CN" sz="2135" b="1" dirty="0">
                <a:solidFill>
                  <a:srgbClr val="FF0000"/>
                </a:solidFill>
              </a:rPr>
              <a:t>C</a:t>
            </a:r>
            <a:r>
              <a:rPr lang="zh-CN" altLang="zh-CN" sz="2135" b="1" dirty="0">
                <a:solidFill>
                  <a:srgbClr val="FF0000"/>
                </a:solidFill>
              </a:rPr>
              <a:t>差额的原因：</a:t>
            </a:r>
            <a:endParaRPr lang="zh-CN" altLang="zh-CN" sz="2135" b="1" dirty="0">
              <a:solidFill>
                <a:srgbClr val="FF0000"/>
              </a:solidFill>
            </a:endParaRPr>
          </a:p>
          <a:p>
            <a:pPr>
              <a:lnSpc>
                <a:spcPts val="3200"/>
              </a:lnSpc>
            </a:pPr>
            <a:r>
              <a:rPr lang="en-US" altLang="zh-CN" sz="2135" dirty="0"/>
              <a:t>1</a:t>
            </a:r>
            <a:r>
              <a:rPr lang="zh-CN" altLang="zh-CN" sz="2135" dirty="0"/>
              <a:t>、</a:t>
            </a:r>
            <a:r>
              <a:rPr lang="en-US" altLang="zh-CN" sz="2135" dirty="0"/>
              <a:t>3.0</a:t>
            </a:r>
            <a:r>
              <a:rPr lang="zh-CN" altLang="zh-CN" sz="2135" dirty="0"/>
              <a:t>增值税报表进项</a:t>
            </a:r>
            <a:r>
              <a:rPr lang="en-US" altLang="zh-CN" sz="2135" dirty="0"/>
              <a:t>18</a:t>
            </a:r>
            <a:r>
              <a:rPr lang="zh-CN" altLang="zh-CN" sz="2135" dirty="0"/>
              <a:t>栏本月数与汇总表</a:t>
            </a:r>
            <a:r>
              <a:rPr lang="en-US" altLang="zh-CN" sz="2135" dirty="0"/>
              <a:t>25</a:t>
            </a:r>
            <a:r>
              <a:rPr lang="zh-CN" altLang="zh-CN" sz="2135" dirty="0"/>
              <a:t>栏</a:t>
            </a:r>
            <a:r>
              <a:rPr lang="en-US" altLang="zh-CN" sz="2135" dirty="0"/>
              <a:t>A</a:t>
            </a:r>
            <a:r>
              <a:rPr lang="zh-CN" altLang="zh-CN" sz="2135" dirty="0"/>
              <a:t>不一致；</a:t>
            </a:r>
            <a:endParaRPr lang="zh-CN" altLang="zh-CN" sz="2135" dirty="0"/>
          </a:p>
          <a:p>
            <a:pPr>
              <a:lnSpc>
                <a:spcPts val="3200"/>
              </a:lnSpc>
            </a:pPr>
            <a:r>
              <a:rPr lang="en-US" altLang="zh-CN" sz="2135" dirty="0"/>
              <a:t>2</a:t>
            </a:r>
            <a:r>
              <a:rPr lang="zh-CN" altLang="zh-CN" sz="2135" dirty="0"/>
              <a:t>、</a:t>
            </a:r>
            <a:r>
              <a:rPr lang="en-US" altLang="zh-CN" sz="2135" dirty="0"/>
              <a:t>3.0</a:t>
            </a:r>
            <a:r>
              <a:rPr lang="zh-CN" altLang="zh-CN" sz="2135" dirty="0"/>
              <a:t>增值税报表进项</a:t>
            </a:r>
            <a:r>
              <a:rPr lang="en-US" altLang="zh-CN" sz="2135" dirty="0"/>
              <a:t>18</a:t>
            </a:r>
            <a:r>
              <a:rPr lang="zh-CN" altLang="zh-CN" sz="2135" dirty="0"/>
              <a:t>栏本年累计数与汇总表</a:t>
            </a:r>
            <a:r>
              <a:rPr lang="en-US" altLang="zh-CN" sz="2135" dirty="0"/>
              <a:t>25</a:t>
            </a:r>
            <a:r>
              <a:rPr lang="zh-CN" altLang="zh-CN" sz="2135" dirty="0"/>
              <a:t>栏</a:t>
            </a:r>
            <a:r>
              <a:rPr lang="en-US" altLang="zh-CN" sz="2135" dirty="0"/>
              <a:t>B</a:t>
            </a:r>
            <a:r>
              <a:rPr lang="zh-CN" altLang="zh-CN" sz="2135" dirty="0"/>
              <a:t>不</a:t>
            </a:r>
            <a:r>
              <a:rPr lang="zh-CN" altLang="zh-CN" sz="2135" dirty="0" smtClean="0"/>
              <a:t>一致</a:t>
            </a:r>
            <a:r>
              <a:rPr lang="zh-CN" altLang="en-US" sz="2135" dirty="0"/>
              <a:t>。</a:t>
            </a:r>
            <a:endParaRPr lang="zh-CN" altLang="zh-CN" sz="2135"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3"/>
          <p:cNvSpPr>
            <a:spLocks noChangeArrowheads="1"/>
          </p:cNvSpPr>
          <p:nvPr/>
        </p:nvSpPr>
        <p:spPr bwMode="auto">
          <a:xfrm>
            <a:off x="1055537" y="594275"/>
            <a:ext cx="10079545" cy="1673881"/>
          </a:xfrm>
          <a:prstGeom prst="roundRect">
            <a:avLst>
              <a:gd name="adj" fmla="val 10620"/>
            </a:avLst>
          </a:prstGeom>
          <a:solidFill>
            <a:srgbClr val="DDDDDD"/>
          </a:solidFill>
          <a:ln w="6350">
            <a:solidFill>
              <a:srgbClr val="808080"/>
            </a:solidFill>
            <a:prstDash val="dash"/>
            <a:round/>
          </a:ln>
        </p:spPr>
        <p:txBody>
          <a:bodyPr wrap="square" anchor="ctr">
            <a:spAutoFit/>
          </a:bodyPr>
          <a:lstStyle/>
          <a:p>
            <a:pPr marL="285750" lvl="0" indent="-285750">
              <a:lnSpc>
                <a:spcPct val="150000"/>
              </a:lnSpc>
              <a:buFont typeface="Wingdings" panose="05000000000000000000" pitchFamily="2" charset="2"/>
              <a:buChar char="l"/>
            </a:pPr>
            <a:r>
              <a:rPr lang="zh-CN" altLang="zh-CN" sz="2135" b="1" dirty="0" smtClean="0"/>
              <a:t>网上</a:t>
            </a:r>
            <a:r>
              <a:rPr lang="zh-CN" altLang="zh-CN" sz="2135" b="1" dirty="0"/>
              <a:t>预申报反馈有换汇成本高于合理上限或低于合理下限，错误级别是</a:t>
            </a:r>
            <a:r>
              <a:rPr lang="en-US" altLang="zh-CN" sz="2135" b="1" dirty="0"/>
              <a:t>E</a:t>
            </a:r>
            <a:r>
              <a:rPr lang="zh-CN" altLang="zh-CN" sz="2135" b="1" dirty="0"/>
              <a:t>的疑点，填了出口企业情况说明表后预申报还是提示换汇成本高于合理上限或低于合理下限的疑点，可以忽略吗</a:t>
            </a:r>
            <a:r>
              <a:rPr lang="zh-CN" altLang="zh-CN" sz="2135" b="1" dirty="0" smtClean="0"/>
              <a:t>？</a:t>
            </a:r>
            <a:endParaRPr lang="zh-CN" altLang="zh-CN" sz="2135" dirty="0"/>
          </a:p>
        </p:txBody>
      </p:sp>
      <p:sp>
        <p:nvSpPr>
          <p:cNvPr id="5" name="矩形 4"/>
          <p:cNvSpPr/>
          <p:nvPr/>
        </p:nvSpPr>
        <p:spPr>
          <a:xfrm>
            <a:off x="1007912" y="2395855"/>
            <a:ext cx="10175540" cy="2066925"/>
          </a:xfrm>
          <a:prstGeom prst="rect">
            <a:avLst/>
          </a:prstGeom>
        </p:spPr>
        <p:txBody>
          <a:bodyPr wrap="square">
            <a:spAutoFit/>
          </a:bodyPr>
          <a:lstStyle/>
          <a:p>
            <a:pPr>
              <a:lnSpc>
                <a:spcPct val="200000"/>
              </a:lnSpc>
            </a:pPr>
            <a:r>
              <a:rPr lang="zh-CN" altLang="zh-CN" sz="2135" dirty="0"/>
              <a:t>只要预申报反馈有换汇成本高于合理上限或低于合理下限的有</a:t>
            </a:r>
            <a:r>
              <a:rPr lang="en-US" altLang="zh-CN" sz="2135" dirty="0"/>
              <a:t>E</a:t>
            </a:r>
            <a:r>
              <a:rPr lang="zh-CN" altLang="zh-CN" sz="2135" dirty="0"/>
              <a:t>的疑点就需要填写这个说明，但填写发送后，这个疑点还是有的，虽然有这个疑点，但企业能发正式申报了。</a:t>
            </a:r>
            <a:endParaRPr lang="zh-CN" altLang="zh-CN" sz="2135" dirty="0"/>
          </a:p>
        </p:txBody>
      </p:sp>
      <p:sp>
        <p:nvSpPr>
          <p:cNvPr id="2" name="圆角矩形 13"/>
          <p:cNvSpPr>
            <a:spLocks noChangeArrowheads="1"/>
          </p:cNvSpPr>
          <p:nvPr/>
        </p:nvSpPr>
        <p:spPr bwMode="auto">
          <a:xfrm>
            <a:off x="1103797" y="4463082"/>
            <a:ext cx="10079545" cy="623623"/>
          </a:xfrm>
          <a:prstGeom prst="roundRect">
            <a:avLst>
              <a:gd name="adj" fmla="val 10620"/>
            </a:avLst>
          </a:prstGeom>
          <a:solidFill>
            <a:srgbClr val="DDDDDD"/>
          </a:solidFill>
          <a:ln w="6350">
            <a:solidFill>
              <a:srgbClr val="808080"/>
            </a:solidFill>
            <a:prstDash val="dash"/>
            <a:round/>
          </a:ln>
        </p:spPr>
        <p:txBody>
          <a:bodyPr wrap="square" anchor="ctr">
            <a:spAutoFit/>
          </a:bodyPr>
          <a:lstStyle/>
          <a:p>
            <a:pPr marL="285750" indent="-285750">
              <a:lnSpc>
                <a:spcPct val="150000"/>
              </a:lnSpc>
              <a:buFont typeface="Wingdings" panose="05000000000000000000" pitchFamily="2" charset="2"/>
              <a:buChar char="l"/>
            </a:pPr>
            <a:r>
              <a:rPr altLang="zh-CN" sz="2135" b="1" dirty="0"/>
              <a:t>出口企业正式申报数据无法下载，提示在审核中</a:t>
            </a:r>
            <a:endParaRPr altLang="zh-CN" sz="2135" b="1" dirty="0"/>
          </a:p>
        </p:txBody>
      </p:sp>
      <p:sp>
        <p:nvSpPr>
          <p:cNvPr id="3" name="矩形 2"/>
          <p:cNvSpPr/>
          <p:nvPr/>
        </p:nvSpPr>
        <p:spPr>
          <a:xfrm>
            <a:off x="1007912" y="5212793"/>
            <a:ext cx="10175540" cy="584835"/>
          </a:xfrm>
          <a:prstGeom prst="rect">
            <a:avLst/>
          </a:prstGeom>
        </p:spPr>
        <p:txBody>
          <a:bodyPr wrap="square">
            <a:spAutoFit/>
          </a:bodyPr>
          <a:lstStyle/>
          <a:p>
            <a:pPr>
              <a:lnSpc>
                <a:spcPct val="150000"/>
              </a:lnSpc>
            </a:pPr>
            <a:r>
              <a:rPr altLang="zh-CN" sz="2135" dirty="0"/>
              <a:t>在税务机关退税审核流程结束的情况下，可以清理IE浏览器缓存，再做下载操作。</a:t>
            </a:r>
            <a:endParaRPr altLang="zh-CN" sz="2135"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linds(horizont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bldLvl="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灯片编号占位符 3"/>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alibri" panose="020F0502020204030204" pitchFamily="34" charset="0"/>
                <a:ea typeface="宋体" panose="02010600030101010101" pitchFamily="2" charset="-122"/>
              </a:defRPr>
            </a:lvl1pPr>
            <a:lvl2pPr marL="742950" indent="-285750">
              <a:defRPr sz="2000">
                <a:solidFill>
                  <a:schemeClr val="tx1"/>
                </a:solidFill>
                <a:latin typeface="Calibri" panose="020F0502020204030204" pitchFamily="34" charset="0"/>
                <a:ea typeface="宋体" panose="02010600030101010101" pitchFamily="2" charset="-122"/>
              </a:defRPr>
            </a:lvl2pPr>
            <a:lvl3pPr marL="1143000" indent="-228600">
              <a:defRPr sz="2000">
                <a:solidFill>
                  <a:schemeClr val="tx1"/>
                </a:solidFill>
                <a:latin typeface="Calibri" panose="020F0502020204030204" pitchFamily="34" charset="0"/>
                <a:ea typeface="宋体" panose="02010600030101010101" pitchFamily="2" charset="-122"/>
              </a:defRPr>
            </a:lvl3pPr>
            <a:lvl4pPr marL="1600200" indent="-228600">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marL="2513965" indent="-228600" defTabSz="1028065" eaLnBrk="0" fontAlgn="base" hangingPunct="0">
              <a:spcBef>
                <a:spcPct val="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6pPr>
            <a:lvl7pPr marL="2971165" indent="-228600" defTabSz="1028065" eaLnBrk="0" fontAlgn="base" hangingPunct="0">
              <a:spcBef>
                <a:spcPct val="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7pPr>
            <a:lvl8pPr marL="3428365" indent="-228600" defTabSz="1028065" eaLnBrk="0" fontAlgn="base" hangingPunct="0">
              <a:spcBef>
                <a:spcPct val="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8pPr>
            <a:lvl9pPr marL="3885565" indent="-228600" defTabSz="1028065" eaLnBrk="0" fontAlgn="base" hangingPunct="0">
              <a:spcBef>
                <a:spcPct val="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fld id="{7C8D9FB7-539D-41F1-8514-880EAEE55155}" type="slidenum">
              <a:rPr lang="zh-CN" altLang="en-US" sz="1400">
                <a:solidFill>
                  <a:srgbClr val="898989"/>
                </a:solidFill>
              </a:rPr>
            </a:fld>
            <a:endParaRPr lang="zh-CN" altLang="en-US" sz="1800"/>
          </a:p>
        </p:txBody>
      </p:sp>
      <p:sp>
        <p:nvSpPr>
          <p:cNvPr id="17411" name="TextBox 4"/>
          <p:cNvSpPr>
            <a:spLocks noChangeArrowheads="1"/>
          </p:cNvSpPr>
          <p:nvPr/>
        </p:nvSpPr>
        <p:spPr bwMode="auto">
          <a:xfrm>
            <a:off x="2270128" y="1449390"/>
            <a:ext cx="2711223" cy="2451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81232" tIns="40616" rIns="81232" bIns="40616">
            <a:spAutoFit/>
          </a:bodyPr>
          <a:lstStyle/>
          <a:p>
            <a:pPr eaLnBrk="1" hangingPunct="1"/>
            <a:r>
              <a:rPr lang="en-US" altLang="zh-CN" sz="15400">
                <a:solidFill>
                  <a:srgbClr val="00B0F0"/>
                </a:solidFill>
                <a:latin typeface="华文琥珀" panose="02010800040101010101" pitchFamily="2" charset="-122"/>
                <a:sym typeface="华文琥珀" panose="02010800040101010101" pitchFamily="2" charset="-122"/>
              </a:rPr>
              <a:t>[</a:t>
            </a:r>
            <a:r>
              <a:rPr lang="en-US" altLang="zh-CN" sz="15400">
                <a:solidFill>
                  <a:srgbClr val="00B0F0"/>
                </a:solidFill>
                <a:latin typeface="Arial Unicode MS" panose="020B0604020202020204" pitchFamily="34" charset="-122"/>
                <a:sym typeface="Arial Unicode MS" panose="020B0604020202020204" pitchFamily="34" charset="-122"/>
              </a:rPr>
              <a:t>1</a:t>
            </a:r>
            <a:r>
              <a:rPr lang="en-US" altLang="zh-CN" sz="15400">
                <a:solidFill>
                  <a:srgbClr val="00B0F0"/>
                </a:solidFill>
                <a:latin typeface="华文琥珀" panose="02010800040101010101" pitchFamily="2" charset="-122"/>
                <a:sym typeface="华文琥珀" panose="02010800040101010101" pitchFamily="2" charset="-122"/>
              </a:rPr>
              <a:t>]</a:t>
            </a:r>
            <a:endParaRPr lang="zh-CN" altLang="en-US" sz="15400">
              <a:solidFill>
                <a:srgbClr val="00B0F0"/>
              </a:solidFill>
              <a:latin typeface="华文琥珀" panose="02010800040101010101" pitchFamily="2" charset="-122"/>
              <a:sym typeface="华文琥珀" panose="02010800040101010101" pitchFamily="2" charset="-122"/>
            </a:endParaRPr>
          </a:p>
        </p:txBody>
      </p:sp>
      <p:sp>
        <p:nvSpPr>
          <p:cNvPr id="17412" name="矩形 4"/>
          <p:cNvSpPr>
            <a:spLocks noChangeArrowheads="1"/>
          </p:cNvSpPr>
          <p:nvPr/>
        </p:nvSpPr>
        <p:spPr bwMode="auto">
          <a:xfrm>
            <a:off x="5023636" y="2358224"/>
            <a:ext cx="5058410" cy="818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232" tIns="40616" rIns="81232" bIns="40616">
            <a:spAutoFit/>
          </a:bodyPr>
          <a:lstStyle/>
          <a:p>
            <a:r>
              <a:rPr lang="zh-CN" altLang="en-US" sz="4800" b="1" dirty="0" smtClean="0">
                <a:solidFill>
                  <a:srgbClr val="7F7F7F"/>
                </a:solidFill>
                <a:latin typeface="宋体" panose="02010600030101010101" pitchFamily="2" charset="-122"/>
                <a:sym typeface="宋体" panose="02010600030101010101" pitchFamily="2" charset="-122"/>
              </a:rPr>
              <a:t>出口退税相关政策</a:t>
            </a:r>
            <a:endParaRPr lang="en-US" sz="4800" b="1" dirty="0">
              <a:solidFill>
                <a:srgbClr val="7F7F7F"/>
              </a:solidFill>
              <a:latin typeface="宋体" panose="02010600030101010101" pitchFamily="2" charset="-122"/>
              <a:sym typeface="宋体" panose="02010600030101010101" pitchFamily="2" charset="-122"/>
            </a:endParaRPr>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7"/>
          <p:cNvSpPr>
            <a:spLocks noChangeArrowheads="1"/>
          </p:cNvSpPr>
          <p:nvPr/>
        </p:nvSpPr>
        <p:spPr bwMode="auto">
          <a:xfrm>
            <a:off x="0" y="715150"/>
            <a:ext cx="11927693" cy="553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90500" lvl="1" indent="0">
              <a:spcBef>
                <a:spcPct val="20000"/>
              </a:spcBef>
              <a:buClr>
                <a:schemeClr val="tx1"/>
              </a:buClr>
              <a:tabLst>
                <a:tab pos="8520430" algn="r"/>
              </a:tabLst>
            </a:pPr>
            <a:r>
              <a:rPr lang="zh-CN" altLang="en-US" sz="3600" b="1" dirty="0" smtClean="0">
                <a:solidFill>
                  <a:srgbClr val="00B0F0"/>
                </a:solidFill>
                <a:latin typeface="宋体" panose="02010600030101010101" pitchFamily="2" charset="-122"/>
              </a:rPr>
              <a:t>   出口退税相关政策：</a:t>
            </a:r>
            <a:endParaRPr lang="zh-CN" altLang="en-US" sz="3600" b="1" dirty="0">
              <a:latin typeface="宋体" panose="02010600030101010101" pitchFamily="2" charset="-122"/>
            </a:endParaRPr>
          </a:p>
        </p:txBody>
      </p:sp>
      <p:sp>
        <p:nvSpPr>
          <p:cNvPr id="32772" name="矩形 2"/>
          <p:cNvSpPr>
            <a:spLocks noChangeArrowheads="1"/>
          </p:cNvSpPr>
          <p:nvPr/>
        </p:nvSpPr>
        <p:spPr bwMode="auto">
          <a:xfrm>
            <a:off x="1079501" y="2638427"/>
            <a:ext cx="9545639" cy="646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6" tIns="45703" rIns="91406" bIns="45703">
            <a:spAutoFit/>
          </a:bodyPr>
          <a:lstStyle/>
          <a:p>
            <a:pPr>
              <a:lnSpc>
                <a:spcPct val="150000"/>
              </a:lnSpc>
            </a:pPr>
            <a:r>
              <a:rPr lang="en-US" altLang="zh-CN" sz="2400" b="1" dirty="0">
                <a:latin typeface="宋体" panose="02010600030101010101" pitchFamily="2" charset="-122"/>
              </a:rPr>
              <a:t>    </a:t>
            </a:r>
            <a:endParaRPr lang="zh-CN" altLang="en-US" sz="3600" b="1" dirty="0">
              <a:solidFill>
                <a:srgbClr val="FF0000"/>
              </a:solidFill>
              <a:latin typeface="宋体" panose="02010600030101010101" pitchFamily="2" charset="-122"/>
            </a:endParaRPr>
          </a:p>
        </p:txBody>
      </p:sp>
      <p:sp>
        <p:nvSpPr>
          <p:cNvPr id="2" name="矩形 1"/>
          <p:cNvSpPr/>
          <p:nvPr/>
        </p:nvSpPr>
        <p:spPr bwMode="auto">
          <a:xfrm>
            <a:off x="694757" y="2918309"/>
            <a:ext cx="11232936" cy="3103701"/>
          </a:xfrm>
          <a:prstGeom prst="rect">
            <a:avLst/>
          </a:prstGeom>
          <a:noFill/>
          <a:ln w="9525" cap="flat" cmpd="sng" algn="ctr">
            <a:noFill/>
            <a:prstDash val="solid"/>
            <a:round/>
            <a:headEnd type="none" w="med" len="med"/>
            <a:tailEnd type="none" w="med" len="med"/>
          </a:ln>
          <a:effectLst/>
        </p:spPr>
        <p:txBody>
          <a:bodyPr vert="horz" wrap="square" lIns="91406" tIns="45703" rIns="91406" bIns="45703" numCol="1" spcCol="0" rtlCol="0" anchor="t" anchorCtr="0" compatLnSpc="1"/>
          <a:lstStyle/>
          <a:p>
            <a:endParaRPr lang="zh-CN" altLang="en-US"/>
          </a:p>
        </p:txBody>
      </p:sp>
      <p:sp>
        <p:nvSpPr>
          <p:cNvPr id="7" name="文本框 6"/>
          <p:cNvSpPr txBox="1"/>
          <p:nvPr/>
        </p:nvSpPr>
        <p:spPr>
          <a:xfrm>
            <a:off x="1079500" y="1557655"/>
            <a:ext cx="4865370" cy="398780"/>
          </a:xfrm>
          <a:prstGeom prst="rect">
            <a:avLst/>
          </a:prstGeom>
          <a:noFill/>
        </p:spPr>
        <p:txBody>
          <a:bodyPr wrap="none" rtlCol="0" anchor="t">
            <a:spAutoFit/>
          </a:bodyPr>
          <a:lstStyle/>
          <a:p>
            <a:pPr marL="342900" indent="-342900">
              <a:buFont typeface="Wingdings" panose="05000000000000000000" charset="0"/>
              <a:buChar char=""/>
            </a:pPr>
            <a:r>
              <a:rPr lang="zh-CN" altLang="en-US" b="1" dirty="0">
                <a:latin typeface="方正粗宋简体"/>
                <a:ea typeface="方正粗宋简体"/>
                <a:sym typeface="Franklin Gothic Book" panose="020B0503020102020204" pitchFamily="34" charset="0"/>
              </a:rPr>
              <a:t>一、出口货物退（免）税备案单证要求</a:t>
            </a:r>
            <a:endParaRPr lang="zh-CN" altLang="en-US" dirty="0"/>
          </a:p>
        </p:txBody>
      </p:sp>
      <p:sp>
        <p:nvSpPr>
          <p:cNvPr id="8" name="文本框 7"/>
          <p:cNvSpPr txBox="1"/>
          <p:nvPr/>
        </p:nvSpPr>
        <p:spPr>
          <a:xfrm>
            <a:off x="1079500" y="2360295"/>
            <a:ext cx="5006340" cy="398780"/>
          </a:xfrm>
          <a:prstGeom prst="rect">
            <a:avLst/>
          </a:prstGeom>
          <a:noFill/>
        </p:spPr>
        <p:txBody>
          <a:bodyPr wrap="square" rtlCol="0" anchor="t">
            <a:spAutoFit/>
          </a:bodyPr>
          <a:lstStyle/>
          <a:p>
            <a:pPr marL="342900" indent="-342900">
              <a:buFont typeface="Wingdings" panose="05000000000000000000" charset="0"/>
              <a:buChar char=""/>
            </a:pPr>
            <a:r>
              <a:rPr lang="zh-CN" altLang="en-US" b="1" dirty="0">
                <a:latin typeface="方正粗宋简体"/>
                <a:ea typeface="方正粗宋简体"/>
                <a:sym typeface="Franklin Gothic Book" panose="020B0503020102020204" pitchFamily="34" charset="0"/>
              </a:rPr>
              <a:t>二、出口收汇与出口退税的关系</a:t>
            </a:r>
            <a:endParaRPr lang="zh-CN" altLang="en-US"/>
          </a:p>
        </p:txBody>
      </p:sp>
      <p:sp>
        <p:nvSpPr>
          <p:cNvPr id="9" name="文本框 8"/>
          <p:cNvSpPr txBox="1"/>
          <p:nvPr/>
        </p:nvSpPr>
        <p:spPr>
          <a:xfrm>
            <a:off x="1079500" y="3230245"/>
            <a:ext cx="4730589" cy="398780"/>
          </a:xfrm>
          <a:prstGeom prst="rect">
            <a:avLst/>
          </a:prstGeom>
          <a:noFill/>
        </p:spPr>
        <p:txBody>
          <a:bodyPr wrap="square" rtlCol="0" anchor="t">
            <a:spAutoFit/>
          </a:bodyPr>
          <a:lstStyle/>
          <a:p>
            <a:pPr marL="342900" indent="-342900">
              <a:buFont typeface="Wingdings" panose="05000000000000000000" charset="0"/>
              <a:buChar char=""/>
            </a:pPr>
            <a:r>
              <a:rPr lang="zh-CN" altLang="en-US" b="1" dirty="0">
                <a:latin typeface="方正粗宋简体"/>
                <a:ea typeface="方正粗宋简体"/>
                <a:sym typeface="Franklin Gothic Book" panose="020B0503020102020204" pitchFamily="34" charset="0"/>
              </a:rPr>
              <a:t>三、视同收汇的情况</a:t>
            </a:r>
            <a:endParaRPr lang="zh-CN" altLang="en-US" dirty="0"/>
          </a:p>
        </p:txBody>
      </p:sp>
      <p:sp>
        <p:nvSpPr>
          <p:cNvPr id="10" name="文本框 9"/>
          <p:cNvSpPr txBox="1"/>
          <p:nvPr/>
        </p:nvSpPr>
        <p:spPr>
          <a:xfrm>
            <a:off x="1078865" y="4049395"/>
            <a:ext cx="5005070" cy="398780"/>
          </a:xfrm>
          <a:prstGeom prst="rect">
            <a:avLst/>
          </a:prstGeom>
          <a:noFill/>
        </p:spPr>
        <p:txBody>
          <a:bodyPr wrap="square" rtlCol="0" anchor="t">
            <a:spAutoFit/>
          </a:bodyPr>
          <a:lstStyle/>
          <a:p>
            <a:pPr marL="342900" indent="-342900">
              <a:buFont typeface="Wingdings" panose="05000000000000000000" charset="0"/>
              <a:buChar char=""/>
            </a:pPr>
            <a:r>
              <a:rPr lang="zh-CN" altLang="en-US" b="1" dirty="0">
                <a:latin typeface="方正粗宋简体"/>
                <a:ea typeface="方正粗宋简体"/>
                <a:sym typeface="Franklin Gothic Book" panose="020B0503020102020204" pitchFamily="34" charset="0"/>
              </a:rPr>
              <a:t>四、出口</a:t>
            </a:r>
            <a:r>
              <a:rPr lang="zh-CN" altLang="en-US" b="1">
                <a:latin typeface="方正粗宋简体"/>
                <a:ea typeface="方正粗宋简体"/>
                <a:sym typeface="Franklin Gothic Book" panose="020B0503020102020204" pitchFamily="34" charset="0"/>
              </a:rPr>
              <a:t>免</a:t>
            </a:r>
            <a:r>
              <a:rPr lang="zh-CN" altLang="en-US" b="1" smtClean="0">
                <a:latin typeface="方正粗宋简体"/>
                <a:ea typeface="方正粗宋简体"/>
                <a:sym typeface="Franklin Gothic Book" panose="020B0503020102020204" pitchFamily="34" charset="0"/>
              </a:rPr>
              <a:t>税的</a:t>
            </a:r>
            <a:r>
              <a:rPr lang="zh-CN" altLang="en-US" b="1" dirty="0">
                <a:latin typeface="方正粗宋简体"/>
                <a:ea typeface="方正粗宋简体"/>
                <a:sym typeface="Franklin Gothic Book" panose="020B0503020102020204" pitchFamily="34" charset="0"/>
              </a:rPr>
              <a:t>处理</a:t>
            </a:r>
            <a:endParaRPr lang="zh-CN" altLang="en-US" dirty="0"/>
          </a:p>
        </p:txBody>
      </p:sp>
      <p:sp>
        <p:nvSpPr>
          <p:cNvPr id="11" name="文本框 10"/>
          <p:cNvSpPr txBox="1"/>
          <p:nvPr/>
        </p:nvSpPr>
        <p:spPr>
          <a:xfrm>
            <a:off x="6309360" y="1557655"/>
            <a:ext cx="4984115" cy="398780"/>
          </a:xfrm>
          <a:prstGeom prst="rect">
            <a:avLst/>
          </a:prstGeom>
          <a:noFill/>
        </p:spPr>
        <p:txBody>
          <a:bodyPr wrap="square" rtlCol="0" anchor="t">
            <a:spAutoFit/>
          </a:bodyPr>
          <a:lstStyle/>
          <a:p>
            <a:pPr marL="342900" indent="-342900">
              <a:buFont typeface="Wingdings" panose="05000000000000000000" charset="0"/>
              <a:buChar char=""/>
            </a:pPr>
            <a:r>
              <a:rPr lang="zh-CN" altLang="en-US" b="1" dirty="0">
                <a:latin typeface="方正粗宋简体"/>
                <a:ea typeface="方正粗宋简体"/>
                <a:sym typeface="Franklin Gothic Book" panose="020B0503020102020204" pitchFamily="34" charset="0"/>
              </a:rPr>
              <a:t>五、出口退税申报的几个期限</a:t>
            </a:r>
            <a:endParaRPr lang="zh-CN" altLang="en-US"/>
          </a:p>
        </p:txBody>
      </p:sp>
      <p:sp>
        <p:nvSpPr>
          <p:cNvPr id="12" name="文本框 11"/>
          <p:cNvSpPr txBox="1"/>
          <p:nvPr/>
        </p:nvSpPr>
        <p:spPr>
          <a:xfrm>
            <a:off x="6308885" y="3230391"/>
            <a:ext cx="4984115" cy="398780"/>
          </a:xfrm>
          <a:prstGeom prst="rect">
            <a:avLst/>
          </a:prstGeom>
          <a:noFill/>
        </p:spPr>
        <p:txBody>
          <a:bodyPr wrap="square" rtlCol="0" anchor="t">
            <a:spAutoFit/>
          </a:bodyPr>
          <a:lstStyle/>
          <a:p>
            <a:pPr marL="342900" indent="-342900">
              <a:buFont typeface="Wingdings" panose="05000000000000000000" charset="0"/>
              <a:buChar char=""/>
            </a:pPr>
            <a:r>
              <a:rPr lang="zh-CN" altLang="en-US" b="1" dirty="0">
                <a:latin typeface="方正粗宋简体"/>
                <a:ea typeface="方正粗宋简体"/>
                <a:sym typeface="Franklin Gothic Book" panose="020B0503020102020204" pitchFamily="34" charset="0"/>
              </a:rPr>
              <a:t>七、出口企业单证无信息的处理</a:t>
            </a:r>
            <a:endParaRPr lang="zh-CN" altLang="en-US" dirty="0"/>
          </a:p>
        </p:txBody>
      </p:sp>
      <p:sp>
        <p:nvSpPr>
          <p:cNvPr id="13" name="文本框 12"/>
          <p:cNvSpPr txBox="1"/>
          <p:nvPr/>
        </p:nvSpPr>
        <p:spPr>
          <a:xfrm>
            <a:off x="6355715" y="2360295"/>
            <a:ext cx="4984115" cy="398780"/>
          </a:xfrm>
          <a:prstGeom prst="rect">
            <a:avLst/>
          </a:prstGeom>
          <a:noFill/>
        </p:spPr>
        <p:txBody>
          <a:bodyPr wrap="square" rtlCol="0" anchor="t">
            <a:spAutoFit/>
          </a:bodyPr>
          <a:lstStyle/>
          <a:p>
            <a:pPr marL="342900" indent="-342900">
              <a:buFont typeface="Wingdings" panose="05000000000000000000" charset="0"/>
              <a:buChar char=""/>
            </a:pPr>
            <a:r>
              <a:rPr lang="zh-CN" altLang="en-US" b="1" dirty="0">
                <a:latin typeface="方正粗宋简体"/>
                <a:ea typeface="方正粗宋简体"/>
                <a:sym typeface="Franklin Gothic Book" panose="020B0503020102020204" pitchFamily="34" charset="0"/>
              </a:rPr>
              <a:t>六、出口退税延期申报的规定</a:t>
            </a:r>
            <a:endParaRPr lang="zh-CN" altLang="en-US"/>
          </a:p>
        </p:txBody>
      </p:sp>
      <p:sp>
        <p:nvSpPr>
          <p:cNvPr id="14" name="文本框 6"/>
          <p:cNvSpPr txBox="1"/>
          <p:nvPr/>
        </p:nvSpPr>
        <p:spPr>
          <a:xfrm>
            <a:off x="6355875" y="4047958"/>
            <a:ext cx="4891083" cy="400110"/>
          </a:xfrm>
          <a:prstGeom prst="rect">
            <a:avLst/>
          </a:prstGeom>
          <a:noFill/>
        </p:spPr>
        <p:txBody>
          <a:bodyPr wrap="none" rtlCol="0" anchor="t">
            <a:spAutoFit/>
          </a:bodyPr>
          <a:lstStyle/>
          <a:p>
            <a:pPr marL="342900" indent="-342900">
              <a:buFont typeface="Wingdings" panose="05000000000000000000" charset="0"/>
              <a:buChar char=""/>
            </a:pPr>
            <a:r>
              <a:rPr lang="zh-CN" altLang="en-US" b="1" dirty="0" smtClean="0">
                <a:latin typeface="方正粗宋简体"/>
                <a:ea typeface="方正粗宋简体"/>
                <a:sym typeface="Franklin Gothic Book" panose="020B0503020102020204" pitchFamily="34" charset="0"/>
              </a:rPr>
              <a:t>八、生产企业视同自产货物的相关规定</a:t>
            </a:r>
            <a:endParaRPr lang="zh-CN" altLang="en-US" b="1" dirty="0">
              <a:latin typeface="方正粗宋简体"/>
              <a:ea typeface="方正粗宋简体"/>
              <a:sym typeface="Franklin Gothic Book" panose="020B0503020102020204" pitchFamily="34" charset="0"/>
            </a:endParaRPr>
          </a:p>
        </p:txBody>
      </p:sp>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AutoShape 3"/>
          <p:cNvSpPr/>
          <p:nvPr/>
        </p:nvSpPr>
        <p:spPr>
          <a:xfrm>
            <a:off x="814790" y="1628634"/>
            <a:ext cx="10272695" cy="4249603"/>
          </a:xfrm>
          <a:prstGeom prst="flowChartAlternateProcess">
            <a:avLst/>
          </a:prstGeom>
          <a:noFill/>
          <a:ln w="9525">
            <a:noFill/>
          </a:ln>
        </p:spPr>
        <p:txBody>
          <a:bodyPr wrap="none" lIns="121895" tIns="60947" rIns="121895" bIns="60947" anchor="ctr"/>
          <a:lstStyle/>
          <a:p>
            <a:pPr fontAlgn="t">
              <a:lnSpc>
                <a:spcPct val="90000"/>
              </a:lnSpc>
            </a:pPr>
            <a:endParaRPr lang="zh-CN" altLang="zh-CN" sz="2665" dirty="0">
              <a:solidFill>
                <a:srgbClr val="000000"/>
              </a:solidFill>
              <a:latin typeface="Arial" panose="020B0604020202020204" pitchFamily="34" charset="0"/>
            </a:endParaRPr>
          </a:p>
        </p:txBody>
      </p:sp>
      <p:sp>
        <p:nvSpPr>
          <p:cNvPr id="259075" name="Text Box 5"/>
          <p:cNvSpPr txBox="1"/>
          <p:nvPr/>
        </p:nvSpPr>
        <p:spPr>
          <a:xfrm>
            <a:off x="1102612" y="1700589"/>
            <a:ext cx="10175343" cy="736600"/>
          </a:xfrm>
          <a:prstGeom prst="rect">
            <a:avLst/>
          </a:prstGeom>
          <a:noFill/>
          <a:ln w="9525">
            <a:noFill/>
          </a:ln>
        </p:spPr>
        <p:txBody>
          <a:bodyPr lIns="121895" tIns="60947" rIns="121895" bIns="60947">
            <a:spAutoFit/>
          </a:bodyPr>
          <a:lstStyle/>
          <a:p>
            <a:pPr algn="just" fontAlgn="t">
              <a:lnSpc>
                <a:spcPct val="150000"/>
              </a:lnSpc>
            </a:pPr>
            <a:endParaRPr lang="zh-CN" altLang="zh-CN" sz="2665" b="1" dirty="0">
              <a:solidFill>
                <a:srgbClr val="000000"/>
              </a:solidFill>
              <a:latin typeface="宋体" panose="02010600030101010101" pitchFamily="2" charset="-122"/>
            </a:endParaRPr>
          </a:p>
        </p:txBody>
      </p:sp>
      <p:graphicFrame>
        <p:nvGraphicFramePr>
          <p:cNvPr id="259076" name="表格 259075"/>
          <p:cNvGraphicFramePr/>
          <p:nvPr/>
        </p:nvGraphicFramePr>
        <p:xfrm>
          <a:off x="1171575" y="913130"/>
          <a:ext cx="9886950" cy="5540375"/>
        </p:xfrm>
        <a:graphic>
          <a:graphicData uri="http://schemas.openxmlformats.org/drawingml/2006/table">
            <a:tbl>
              <a:tblPr/>
              <a:tblGrid>
                <a:gridCol w="890905"/>
                <a:gridCol w="8996045"/>
              </a:tblGrid>
              <a:tr h="1077595">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Calibri" panose="020F0502020204030204" pitchFamily="34" charset="0"/>
                          <a:ea typeface="宋体" panose="02010600030101010101" pitchFamily="2" charset="-122"/>
                        </a:defRPr>
                      </a:lvl1pPr>
                      <a:lvl2pPr marL="454025" lvl="1" indent="1905"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1225" lvl="2" indent="1905"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68425" lvl="3" indent="1905"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5625" lvl="4" indent="1905"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stStyle>
                    <a:p>
                      <a:pPr lvl="0" eaLnBrk="1" fontAlgn="ctr" hangingPunct="1">
                        <a:lnSpc>
                          <a:spcPct val="120000"/>
                        </a:lnSpc>
                        <a:buClr>
                          <a:schemeClr val="accent1"/>
                        </a:buClr>
                        <a:buSzPct val="65000"/>
                        <a:buFont typeface="Wingdings" panose="05000000000000000000" pitchFamily="2" charset="2"/>
                        <a:buNone/>
                      </a:pPr>
                      <a:r>
                        <a:rPr lang="en-US" altLang="zh-CN" sz="2000" dirty="0">
                          <a:latin typeface="微软雅黑" panose="020B0503020204020204" pitchFamily="34" charset="-122"/>
                          <a:ea typeface="微软雅黑" panose="020B0503020204020204" pitchFamily="34" charset="-122"/>
                          <a:sym typeface="Franklin Gothic Book" panose="020B0503020102020204" pitchFamily="34" charset="0"/>
                        </a:rPr>
                        <a:t>1</a:t>
                      </a:r>
                      <a:endParaRPr lang="en-US" altLang="zh-CN" sz="2000" dirty="0">
                        <a:latin typeface="微软雅黑" panose="020B0503020204020204" pitchFamily="34" charset="-122"/>
                        <a:ea typeface="微软雅黑" panose="020B0503020204020204" pitchFamily="34" charset="-122"/>
                        <a:sym typeface="Franklin Gothic Book" panose="020B0503020102020204" pitchFamily="34" charset="0"/>
                      </a:endParaRPr>
                    </a:p>
                  </a:txBody>
                  <a:tcPr marL="121900" marR="121900" marT="45712" marB="45712">
                    <a:lnL w="12700" cap="flat" cmpd="sng">
                      <a:solidFill>
                        <a:srgbClr val="8B8D8C"/>
                      </a:solidFill>
                      <a:prstDash val="solid"/>
                      <a:headEnd type="none" w="med" len="med"/>
                      <a:tailEnd type="none" w="med" len="med"/>
                    </a:lnL>
                    <a:lnR w="12700" cap="flat" cmpd="sng">
                      <a:solidFill>
                        <a:srgbClr val="8B8D8C"/>
                      </a:solidFill>
                      <a:prstDash val="solid"/>
                      <a:headEnd type="none" w="med" len="med"/>
                      <a:tailEnd type="none" w="med" len="med"/>
                    </a:lnR>
                    <a:lnT w="12700" cap="flat" cmpd="sng">
                      <a:solidFill>
                        <a:srgbClr val="8B8D8C"/>
                      </a:solidFill>
                      <a:prstDash val="solid"/>
                      <a:headEnd type="none" w="med" len="med"/>
                      <a:tailEnd type="none" w="med" len="med"/>
                    </a:lnT>
                    <a:lnB w="12700" cap="flat" cmpd="sng">
                      <a:solidFill>
                        <a:srgbClr val="8B8D8C"/>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Calibri" panose="020F0502020204030204" pitchFamily="34" charset="0"/>
                          <a:ea typeface="宋体" panose="02010600030101010101" pitchFamily="2" charset="-122"/>
                        </a:defRPr>
                      </a:lvl1pPr>
                      <a:lvl2pPr marL="454025" lvl="1" indent="1905"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1225" lvl="2" indent="1905"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68425" lvl="3" indent="1905"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5625" lvl="4" indent="1905"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stStyle>
                    <a:p>
                      <a:pPr lvl="0" eaLnBrk="1" fontAlgn="ctr" hangingPunct="1">
                        <a:lnSpc>
                          <a:spcPct val="120000"/>
                        </a:lnSpc>
                        <a:buClr>
                          <a:schemeClr val="accent1"/>
                        </a:buClr>
                        <a:buSzPct val="65000"/>
                        <a:buFont typeface="Wingdings" panose="05000000000000000000" pitchFamily="2" charset="2"/>
                        <a:buNone/>
                      </a:pPr>
                      <a:r>
                        <a:rPr lang="zh-CN" altLang="en-US" sz="2000" dirty="0">
                          <a:latin typeface="微软雅黑" panose="020B0503020204020204" pitchFamily="34" charset="-122"/>
                          <a:ea typeface="微软雅黑" panose="020B0503020204020204" pitchFamily="34" charset="-122"/>
                          <a:sym typeface="Franklin Gothic Book" panose="020B0503020102020204" pitchFamily="34" charset="0"/>
                        </a:rPr>
                        <a:t>生产企业收购非自产货物出口的购货合同，包括一笔购销合同下签订的补充合同等。</a:t>
                      </a:r>
                      <a:r>
                        <a:rPr lang="zh-CN" altLang="en-US" sz="2000" b="1" dirty="0">
                          <a:latin typeface="微软雅黑" panose="020B0503020204020204" pitchFamily="34" charset="-122"/>
                          <a:ea typeface="微软雅黑" panose="020B0503020204020204" pitchFamily="34" charset="-122"/>
                          <a:sym typeface="Franklin Gothic Book" panose="020B0503020102020204" pitchFamily="34" charset="0"/>
                          <a:hlinkClick r:id="rId1" action="ppaction://hlinkpres?slideindex=1&amp;slidetitle="/>
                        </a:rPr>
                        <a:t>外贸企业购货合同</a:t>
                      </a:r>
                      <a:r>
                        <a:rPr lang="zh-CN" altLang="en-US" sz="2000" b="1" dirty="0">
                          <a:latin typeface="微软雅黑" panose="020B0503020204020204" pitchFamily="34" charset="-122"/>
                          <a:ea typeface="微软雅黑" panose="020B0503020204020204" pitchFamily="34" charset="-122"/>
                          <a:sym typeface="Franklin Gothic Book" panose="020B0503020102020204" pitchFamily="34" charset="0"/>
                        </a:rPr>
                        <a:t>。</a:t>
                      </a:r>
                      <a:endParaRPr lang="zh-CN" altLang="en-US" sz="2000" b="1" dirty="0">
                        <a:latin typeface="微软雅黑" panose="020B0503020204020204" pitchFamily="34" charset="-122"/>
                        <a:ea typeface="微软雅黑" panose="020B0503020204020204" pitchFamily="34" charset="-122"/>
                        <a:sym typeface="Franklin Gothic Book" panose="020B0503020102020204" pitchFamily="34" charset="0"/>
                      </a:endParaRPr>
                    </a:p>
                  </a:txBody>
                  <a:tcPr marL="121900" marR="121900" marT="45712" marB="45712">
                    <a:lnL w="12700" cap="flat" cmpd="sng">
                      <a:solidFill>
                        <a:srgbClr val="8B8D8C"/>
                      </a:solidFill>
                      <a:prstDash val="solid"/>
                      <a:headEnd type="none" w="med" len="med"/>
                      <a:tailEnd type="none" w="med" len="med"/>
                    </a:lnL>
                    <a:lnR w="12700" cap="flat" cmpd="sng">
                      <a:solidFill>
                        <a:srgbClr val="8B8D8C"/>
                      </a:solidFill>
                      <a:prstDash val="solid"/>
                      <a:headEnd type="none" w="med" len="med"/>
                      <a:tailEnd type="none" w="med" len="med"/>
                    </a:lnR>
                    <a:lnT w="12700" cap="flat" cmpd="sng">
                      <a:solidFill>
                        <a:srgbClr val="8B8D8C"/>
                      </a:solidFill>
                      <a:prstDash val="solid"/>
                      <a:headEnd type="none" w="med" len="med"/>
                      <a:tailEnd type="none" w="med" len="med"/>
                    </a:lnT>
                    <a:lnB w="12700" cap="flat" cmpd="sng">
                      <a:solidFill>
                        <a:srgbClr val="8B8D8C"/>
                      </a:solidFill>
                      <a:prstDash val="solid"/>
                      <a:headEnd type="none" w="med" len="med"/>
                      <a:tailEnd type="none" w="med" len="med"/>
                    </a:lnB>
                    <a:lnTlToBr>
                      <a:noFill/>
                    </a:lnTlToBr>
                    <a:lnBlToTr>
                      <a:noFill/>
                    </a:lnBlToTr>
                    <a:noFill/>
                  </a:tcPr>
                </a:tc>
              </a:tr>
              <a:tr h="530225">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Calibri" panose="020F0502020204030204" pitchFamily="34" charset="0"/>
                          <a:ea typeface="宋体" panose="02010600030101010101" pitchFamily="2" charset="-122"/>
                        </a:defRPr>
                      </a:lvl1pPr>
                      <a:lvl2pPr marL="454025" lvl="1" indent="1905"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1225" lvl="2" indent="1905"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68425" lvl="3" indent="1905"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5625" lvl="4" indent="1905"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stStyle>
                    <a:p>
                      <a:pPr lvl="0" eaLnBrk="1" fontAlgn="ctr" hangingPunct="1">
                        <a:lnSpc>
                          <a:spcPct val="120000"/>
                        </a:lnSpc>
                        <a:buClr>
                          <a:schemeClr val="accent1"/>
                        </a:buClr>
                        <a:buSzPct val="65000"/>
                        <a:buFont typeface="Wingdings" panose="05000000000000000000" pitchFamily="2" charset="2"/>
                        <a:buNone/>
                      </a:pPr>
                      <a:r>
                        <a:rPr lang="en-US" altLang="zh-CN" sz="2000" dirty="0">
                          <a:latin typeface="微软雅黑" panose="020B0503020204020204" pitchFamily="34" charset="-122"/>
                          <a:ea typeface="微软雅黑" panose="020B0503020204020204" pitchFamily="34" charset="-122"/>
                          <a:sym typeface="Franklin Gothic Book" panose="020B0503020102020204" pitchFamily="34" charset="0"/>
                        </a:rPr>
                        <a:t>2</a:t>
                      </a:r>
                      <a:endParaRPr lang="en-US" altLang="zh-CN" sz="2000" dirty="0">
                        <a:latin typeface="微软雅黑" panose="020B0503020204020204" pitchFamily="34" charset="-122"/>
                        <a:ea typeface="微软雅黑" panose="020B0503020204020204" pitchFamily="34" charset="-122"/>
                        <a:sym typeface="Franklin Gothic Book" panose="020B0503020102020204" pitchFamily="34" charset="0"/>
                      </a:endParaRPr>
                    </a:p>
                  </a:txBody>
                  <a:tcPr marL="121900" marR="121900" marT="45712" marB="45712">
                    <a:lnL w="12700" cap="flat" cmpd="sng">
                      <a:solidFill>
                        <a:srgbClr val="8B8D8C"/>
                      </a:solidFill>
                      <a:prstDash val="solid"/>
                      <a:headEnd type="none" w="med" len="med"/>
                      <a:tailEnd type="none" w="med" len="med"/>
                    </a:lnL>
                    <a:lnR w="12700" cap="flat" cmpd="sng">
                      <a:solidFill>
                        <a:srgbClr val="8B8D8C"/>
                      </a:solidFill>
                      <a:prstDash val="solid"/>
                      <a:headEnd type="none" w="med" len="med"/>
                      <a:tailEnd type="none" w="med" len="med"/>
                    </a:lnR>
                    <a:lnT w="12700" cap="flat" cmpd="sng">
                      <a:solidFill>
                        <a:srgbClr val="8B8D8C"/>
                      </a:solidFill>
                      <a:prstDash val="solid"/>
                      <a:headEnd type="none" w="med" len="med"/>
                      <a:tailEnd type="none" w="med" len="med"/>
                    </a:lnT>
                    <a:lnB w="12700" cap="flat" cmpd="sng">
                      <a:solidFill>
                        <a:srgbClr val="8B8D8C"/>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Calibri" panose="020F0502020204030204" pitchFamily="34" charset="0"/>
                          <a:ea typeface="宋体" panose="02010600030101010101" pitchFamily="2" charset="-122"/>
                        </a:defRPr>
                      </a:lvl1pPr>
                      <a:lvl2pPr marL="454025" lvl="1" indent="1905"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1225" lvl="2" indent="1905"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68425" lvl="3" indent="1905"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5625" lvl="4" indent="1905"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stStyle>
                    <a:p>
                      <a:pPr lvl="0" eaLnBrk="1" fontAlgn="ctr" hangingPunct="1">
                        <a:lnSpc>
                          <a:spcPct val="120000"/>
                        </a:lnSpc>
                        <a:buClr>
                          <a:schemeClr val="accent1"/>
                        </a:buClr>
                        <a:buSzPct val="65000"/>
                        <a:buFont typeface="Wingdings" panose="05000000000000000000" pitchFamily="2" charset="2"/>
                        <a:buNone/>
                      </a:pPr>
                      <a:r>
                        <a:rPr lang="zh-CN" altLang="en-US" sz="2000" b="1" dirty="0">
                          <a:latin typeface="微软雅黑" panose="020B0503020204020204" pitchFamily="34" charset="-122"/>
                          <a:ea typeface="微软雅黑" panose="020B0503020204020204" pitchFamily="34" charset="-122"/>
                          <a:sym typeface="Franklin Gothic Book" panose="020B0503020102020204" pitchFamily="34" charset="0"/>
                          <a:hlinkClick r:id="rId2" action="ppaction://hlinkpres?slideindex=1&amp;slidetitle="/>
                        </a:rPr>
                        <a:t>出口货物装货单</a:t>
                      </a:r>
                      <a:r>
                        <a:rPr lang="en-US" altLang="zh-CN" sz="2000" b="1" dirty="0">
                          <a:latin typeface="微软雅黑" panose="020B0503020204020204" pitchFamily="34" charset="-122"/>
                          <a:ea typeface="微软雅黑" panose="020B0503020204020204" pitchFamily="34" charset="-122"/>
                          <a:sym typeface="Franklin Gothic Book" panose="020B0503020102020204" pitchFamily="34" charset="0"/>
                          <a:hlinkClick r:id="rId2" action="ppaction://hlinkpres?slideindex=1&amp;slidetitle="/>
                        </a:rPr>
                        <a:t>;</a:t>
                      </a:r>
                      <a:endParaRPr lang="en-US" altLang="zh-CN" sz="2000" b="1" dirty="0">
                        <a:latin typeface="微软雅黑" panose="020B0503020204020204" pitchFamily="34" charset="-122"/>
                        <a:ea typeface="微软雅黑" panose="020B0503020204020204" pitchFamily="34" charset="-122"/>
                        <a:sym typeface="Franklin Gothic Book" panose="020B0503020102020204" pitchFamily="34" charset="0"/>
                      </a:endParaRPr>
                    </a:p>
                  </a:txBody>
                  <a:tcPr marL="121900" marR="121900" marT="45712" marB="45712">
                    <a:lnL w="12700" cap="flat" cmpd="sng">
                      <a:solidFill>
                        <a:srgbClr val="8B8D8C"/>
                      </a:solidFill>
                      <a:prstDash val="solid"/>
                      <a:headEnd type="none" w="med" len="med"/>
                      <a:tailEnd type="none" w="med" len="med"/>
                    </a:lnL>
                    <a:lnR w="12700" cap="flat" cmpd="sng">
                      <a:solidFill>
                        <a:srgbClr val="8B8D8C"/>
                      </a:solidFill>
                      <a:prstDash val="solid"/>
                      <a:headEnd type="none" w="med" len="med"/>
                      <a:tailEnd type="none" w="med" len="med"/>
                    </a:lnR>
                    <a:lnT w="12700" cap="flat" cmpd="sng">
                      <a:solidFill>
                        <a:srgbClr val="8B8D8C"/>
                      </a:solidFill>
                      <a:prstDash val="solid"/>
                      <a:headEnd type="none" w="med" len="med"/>
                      <a:tailEnd type="none" w="med" len="med"/>
                    </a:lnT>
                    <a:lnB w="12700" cap="flat" cmpd="sng">
                      <a:solidFill>
                        <a:srgbClr val="8B8D8C"/>
                      </a:solidFill>
                      <a:prstDash val="solid"/>
                      <a:headEnd type="none" w="med" len="med"/>
                      <a:tailEnd type="none" w="med" len="med"/>
                    </a:lnB>
                    <a:lnTlToBr>
                      <a:noFill/>
                    </a:lnTlToBr>
                    <a:lnBlToTr>
                      <a:noFill/>
                    </a:lnBlToTr>
                    <a:noFill/>
                  </a:tcPr>
                </a:tc>
              </a:tr>
              <a:tr h="1407795">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Calibri" panose="020F0502020204030204" pitchFamily="34" charset="0"/>
                          <a:ea typeface="宋体" panose="02010600030101010101" pitchFamily="2" charset="-122"/>
                        </a:defRPr>
                      </a:lvl1pPr>
                      <a:lvl2pPr marL="454025" lvl="1" indent="1905"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1225" lvl="2" indent="1905"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68425" lvl="3" indent="1905"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5625" lvl="4" indent="1905"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stStyle>
                    <a:p>
                      <a:pPr lvl="0" eaLnBrk="1" fontAlgn="ctr" hangingPunct="1">
                        <a:lnSpc>
                          <a:spcPct val="120000"/>
                        </a:lnSpc>
                        <a:buClr>
                          <a:schemeClr val="accent1"/>
                        </a:buClr>
                        <a:buSzPct val="65000"/>
                        <a:buFont typeface="Wingdings" panose="05000000000000000000" pitchFamily="2" charset="2"/>
                        <a:buNone/>
                      </a:pPr>
                      <a:r>
                        <a:rPr lang="en-US" altLang="zh-CN" sz="2000" dirty="0">
                          <a:latin typeface="微软雅黑" panose="020B0503020204020204" pitchFamily="34" charset="-122"/>
                          <a:ea typeface="微软雅黑" panose="020B0503020204020204" pitchFamily="34" charset="-122"/>
                          <a:sym typeface="Franklin Gothic Book" panose="020B0503020102020204" pitchFamily="34" charset="0"/>
                        </a:rPr>
                        <a:t>3</a:t>
                      </a:r>
                      <a:endParaRPr lang="en-US" altLang="zh-CN" sz="2000" dirty="0">
                        <a:latin typeface="微软雅黑" panose="020B0503020204020204" pitchFamily="34" charset="-122"/>
                        <a:ea typeface="微软雅黑" panose="020B0503020204020204" pitchFamily="34" charset="-122"/>
                        <a:sym typeface="Franklin Gothic Book" panose="020B0503020102020204" pitchFamily="34" charset="0"/>
                      </a:endParaRPr>
                    </a:p>
                  </a:txBody>
                  <a:tcPr marL="121900" marR="121900" marT="45712" marB="45712">
                    <a:lnL w="12700" cap="flat" cmpd="sng">
                      <a:solidFill>
                        <a:srgbClr val="8B8D8C"/>
                      </a:solidFill>
                      <a:prstDash val="solid"/>
                      <a:headEnd type="none" w="med" len="med"/>
                      <a:tailEnd type="none" w="med" len="med"/>
                    </a:lnL>
                    <a:lnR w="12700" cap="flat" cmpd="sng">
                      <a:solidFill>
                        <a:srgbClr val="8B8D8C"/>
                      </a:solidFill>
                      <a:prstDash val="solid"/>
                      <a:headEnd type="none" w="med" len="med"/>
                      <a:tailEnd type="none" w="med" len="med"/>
                    </a:lnR>
                    <a:lnT w="12700" cap="flat" cmpd="sng">
                      <a:solidFill>
                        <a:srgbClr val="8B8D8C"/>
                      </a:solidFill>
                      <a:prstDash val="solid"/>
                      <a:headEnd type="none" w="med" len="med"/>
                      <a:tailEnd type="none" w="med" len="med"/>
                    </a:lnT>
                    <a:lnB w="12700" cap="flat" cmpd="sng">
                      <a:solidFill>
                        <a:srgbClr val="8B8D8C"/>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Calibri" panose="020F0502020204030204" pitchFamily="34" charset="0"/>
                          <a:ea typeface="宋体" panose="02010600030101010101" pitchFamily="2" charset="-122"/>
                        </a:defRPr>
                      </a:lvl1pPr>
                      <a:lvl2pPr marL="454025" lvl="1" indent="1905"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1225" lvl="2" indent="1905"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68425" lvl="3" indent="1905"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5625" lvl="4" indent="1905"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stStyle>
                    <a:p>
                      <a:pPr lvl="0" eaLnBrk="1" fontAlgn="ctr" hangingPunct="1">
                        <a:lnSpc>
                          <a:spcPct val="120000"/>
                        </a:lnSpc>
                        <a:buClr>
                          <a:schemeClr val="accent1"/>
                        </a:buClr>
                        <a:buSzPct val="65000"/>
                        <a:buFont typeface="Wingdings" panose="05000000000000000000" pitchFamily="2" charset="2"/>
                        <a:buNone/>
                      </a:pPr>
                      <a:r>
                        <a:rPr lang="zh-CN" altLang="en-US" sz="2000" b="1" dirty="0">
                          <a:solidFill>
                            <a:srgbClr val="E89A53"/>
                          </a:solidFill>
                          <a:latin typeface="微软雅黑" panose="020B0503020204020204" pitchFamily="34" charset="-122"/>
                          <a:ea typeface="微软雅黑" panose="020B0503020204020204" pitchFamily="34" charset="-122"/>
                          <a:sym typeface="Franklin Gothic Book" panose="020B0503020102020204" pitchFamily="34" charset="0"/>
                          <a:hlinkClick r:id="rId3" action="ppaction://hlinkpres?slideindex=1&amp;slidetitle="/>
                        </a:rPr>
                        <a:t>出口货物运输单据</a:t>
                      </a:r>
                      <a:r>
                        <a:rPr lang="en-US" altLang="zh-CN" sz="2000" dirty="0">
                          <a:latin typeface="微软雅黑" panose="020B0503020204020204" pitchFamily="34" charset="-122"/>
                          <a:ea typeface="微软雅黑" panose="020B0503020204020204" pitchFamily="34" charset="-122"/>
                          <a:sym typeface="Franklin Gothic Book" panose="020B0503020102020204" pitchFamily="34" charset="0"/>
                        </a:rPr>
                        <a:t>(</a:t>
                      </a:r>
                      <a:r>
                        <a:rPr lang="zh-CN" altLang="en-US" sz="2000" dirty="0">
                          <a:latin typeface="微软雅黑" panose="020B0503020204020204" pitchFamily="34" charset="-122"/>
                          <a:ea typeface="微软雅黑" panose="020B0503020204020204" pitchFamily="34" charset="-122"/>
                          <a:sym typeface="Franklin Gothic Book" panose="020B0503020102020204" pitchFamily="34" charset="0"/>
                        </a:rPr>
                        <a:t>包括：海运提单、航空运单、铁路运单、货物承运单据、邮政收据等承运人出具的货物单据，以及出口企业承付运费的国内运输单证</a:t>
                      </a:r>
                      <a:r>
                        <a:rPr lang="en-US" altLang="zh-CN" sz="2000" dirty="0">
                          <a:latin typeface="微软雅黑" panose="020B0503020204020204" pitchFamily="34" charset="-122"/>
                          <a:ea typeface="微软雅黑" panose="020B0503020204020204" pitchFamily="34" charset="-122"/>
                          <a:sym typeface="Franklin Gothic Book" panose="020B0503020102020204" pitchFamily="34" charset="0"/>
                        </a:rPr>
                        <a:t>)</a:t>
                      </a:r>
                      <a:r>
                        <a:rPr lang="zh-CN" altLang="en-US" sz="2000" dirty="0">
                          <a:latin typeface="微软雅黑" panose="020B0503020204020204" pitchFamily="34" charset="-122"/>
                          <a:ea typeface="微软雅黑" panose="020B0503020204020204" pitchFamily="34" charset="-122"/>
                          <a:sym typeface="Franklin Gothic Book" panose="020B0503020102020204" pitchFamily="34" charset="0"/>
                        </a:rPr>
                        <a:t>。</a:t>
                      </a:r>
                      <a:endParaRPr lang="zh-CN" altLang="en-US" sz="2000" dirty="0">
                        <a:latin typeface="微软雅黑" panose="020B0503020204020204" pitchFamily="34" charset="-122"/>
                        <a:ea typeface="微软雅黑" panose="020B0503020204020204" pitchFamily="34" charset="-122"/>
                        <a:sym typeface="Franklin Gothic Book" panose="020B0503020102020204" pitchFamily="34" charset="0"/>
                      </a:endParaRPr>
                    </a:p>
                  </a:txBody>
                  <a:tcPr marL="121900" marR="121900" marT="45712" marB="45712">
                    <a:lnL w="12700" cap="flat" cmpd="sng">
                      <a:solidFill>
                        <a:srgbClr val="8B8D8C"/>
                      </a:solidFill>
                      <a:prstDash val="solid"/>
                      <a:headEnd type="none" w="med" len="med"/>
                      <a:tailEnd type="none" w="med" len="med"/>
                    </a:lnL>
                    <a:lnR w="12700" cap="flat" cmpd="sng">
                      <a:solidFill>
                        <a:srgbClr val="8B8D8C"/>
                      </a:solidFill>
                      <a:prstDash val="solid"/>
                      <a:headEnd type="none" w="med" len="med"/>
                      <a:tailEnd type="none" w="med" len="med"/>
                    </a:lnR>
                    <a:lnT w="12700" cap="flat" cmpd="sng">
                      <a:solidFill>
                        <a:srgbClr val="8B8D8C"/>
                      </a:solidFill>
                      <a:prstDash val="solid"/>
                      <a:headEnd type="none" w="med" len="med"/>
                      <a:tailEnd type="none" w="med" len="med"/>
                    </a:lnT>
                    <a:lnB w="12700" cap="flat" cmpd="sng">
                      <a:solidFill>
                        <a:srgbClr val="8B8D8C"/>
                      </a:solidFill>
                      <a:prstDash val="solid"/>
                      <a:headEnd type="none" w="med" len="med"/>
                      <a:tailEnd type="none" w="med" len="med"/>
                    </a:lnB>
                    <a:lnTlToBr>
                      <a:noFill/>
                    </a:lnTlToBr>
                    <a:lnBlToTr>
                      <a:noFill/>
                    </a:lnBlToTr>
                    <a:noFill/>
                  </a:tcPr>
                </a:tc>
              </a:tr>
              <a:tr h="1555750">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Calibri" panose="020F0502020204030204" pitchFamily="34" charset="0"/>
                          <a:ea typeface="宋体" panose="02010600030101010101" pitchFamily="2" charset="-122"/>
                        </a:defRPr>
                      </a:lvl1pPr>
                      <a:lvl2pPr marL="454025" lvl="1" indent="1905"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1225" lvl="2" indent="1905"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68425" lvl="3" indent="1905"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5625" lvl="4" indent="1905"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stStyle>
                    <a:p>
                      <a:pPr lvl="0" eaLnBrk="1" fontAlgn="ctr" hangingPunct="1">
                        <a:lnSpc>
                          <a:spcPct val="120000"/>
                        </a:lnSpc>
                        <a:buClr>
                          <a:schemeClr val="accent1"/>
                        </a:buClr>
                        <a:buSzPct val="65000"/>
                        <a:buFont typeface="Wingdings" panose="05000000000000000000" pitchFamily="2" charset="2"/>
                        <a:buNone/>
                      </a:pPr>
                      <a:r>
                        <a:rPr lang="zh-CN" altLang="en-US" sz="2000" dirty="0">
                          <a:latin typeface="微软雅黑" panose="020B0503020204020204" pitchFamily="34" charset="-122"/>
                          <a:ea typeface="微软雅黑" panose="020B0503020204020204" pitchFamily="34" charset="-122"/>
                          <a:sym typeface="Franklin Gothic Book" panose="020B0503020102020204" pitchFamily="34" charset="0"/>
                        </a:rPr>
                        <a:t>要求</a:t>
                      </a:r>
                      <a:endParaRPr lang="zh-CN" altLang="en-US" sz="2000" dirty="0">
                        <a:latin typeface="微软雅黑" panose="020B0503020204020204" pitchFamily="34" charset="-122"/>
                        <a:ea typeface="微软雅黑" panose="020B0503020204020204" pitchFamily="34" charset="-122"/>
                        <a:sym typeface="Franklin Gothic Book" panose="020B0503020102020204" pitchFamily="34" charset="0"/>
                      </a:endParaRPr>
                    </a:p>
                  </a:txBody>
                  <a:tcPr marL="121900" marR="121900" marT="45712" marB="45712">
                    <a:lnL w="12700" cap="flat" cmpd="sng">
                      <a:solidFill>
                        <a:srgbClr val="8B8D8C"/>
                      </a:solidFill>
                      <a:prstDash val="solid"/>
                      <a:headEnd type="none" w="med" len="med"/>
                      <a:tailEnd type="none" w="med" len="med"/>
                    </a:lnL>
                    <a:lnR w="12700" cap="flat" cmpd="sng">
                      <a:solidFill>
                        <a:srgbClr val="8B8D8C"/>
                      </a:solidFill>
                      <a:prstDash val="solid"/>
                      <a:headEnd type="none" w="med" len="med"/>
                      <a:tailEnd type="none" w="med" len="med"/>
                    </a:lnR>
                    <a:lnT w="12700" cap="flat" cmpd="sng">
                      <a:solidFill>
                        <a:srgbClr val="8B8D8C"/>
                      </a:solidFill>
                      <a:prstDash val="solid"/>
                      <a:headEnd type="none" w="med" len="med"/>
                      <a:tailEnd type="none" w="med" len="med"/>
                    </a:lnT>
                    <a:lnB w="12700" cap="flat" cmpd="sng">
                      <a:solidFill>
                        <a:srgbClr val="8B8D8C"/>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Calibri" panose="020F0502020204030204" pitchFamily="34" charset="0"/>
                          <a:ea typeface="宋体" panose="02010600030101010101" pitchFamily="2" charset="-122"/>
                        </a:defRPr>
                      </a:lvl1pPr>
                      <a:lvl2pPr marL="454025" lvl="1" indent="1905"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1225" lvl="2" indent="1905"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68425" lvl="3" indent="1905"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5625" lvl="4" indent="1905"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stStyle>
                    <a:p>
                      <a:pPr lvl="0" eaLnBrk="1" fontAlgn="ctr" hangingPunct="1">
                        <a:lnSpc>
                          <a:spcPct val="120000"/>
                        </a:lnSpc>
                        <a:buClr>
                          <a:schemeClr val="accent1"/>
                        </a:buClr>
                        <a:buSzPct val="65000"/>
                        <a:buFont typeface="Wingdings" panose="05000000000000000000" pitchFamily="2" charset="2"/>
                        <a:buNone/>
                      </a:pPr>
                      <a:r>
                        <a:rPr lang="zh-CN" altLang="en-US" sz="2000" dirty="0">
                          <a:latin typeface="微软雅黑" panose="020B0503020204020204" pitchFamily="34" charset="-122"/>
                          <a:ea typeface="微软雅黑" panose="020B0503020204020204" pitchFamily="34" charset="-122"/>
                          <a:sym typeface="Franklin Gothic Book" panose="020B0503020102020204" pitchFamily="34" charset="0"/>
                        </a:rPr>
                        <a:t>一是</a:t>
                      </a:r>
                      <a:r>
                        <a:rPr lang="zh-CN" altLang="zh-CN" sz="2000" dirty="0">
                          <a:latin typeface="微软雅黑" panose="020B0503020204020204" pitchFamily="34" charset="-122"/>
                          <a:ea typeface="微软雅黑" panose="020B0503020204020204" pitchFamily="34" charset="-122"/>
                          <a:sym typeface="Franklin Gothic Book" panose="020B0503020102020204" pitchFamily="34" charset="0"/>
                        </a:rPr>
                        <a:t>出口企业应在申报出口退</a:t>
                      </a:r>
                      <a:r>
                        <a:rPr lang="en-US" altLang="zh-CN" sz="2000" dirty="0">
                          <a:latin typeface="微软雅黑" panose="020B0503020204020204" pitchFamily="34" charset="-122"/>
                          <a:ea typeface="微软雅黑" panose="020B0503020204020204" pitchFamily="34" charset="-122"/>
                          <a:sym typeface="Franklin Gothic Book" panose="020B0503020102020204" pitchFamily="34" charset="0"/>
                        </a:rPr>
                        <a:t>(</a:t>
                      </a:r>
                      <a:r>
                        <a:rPr lang="zh-CN" altLang="zh-CN" sz="2000" dirty="0">
                          <a:latin typeface="微软雅黑" panose="020B0503020204020204" pitchFamily="34" charset="-122"/>
                          <a:ea typeface="微软雅黑" panose="020B0503020204020204" pitchFamily="34" charset="-122"/>
                          <a:sym typeface="Franklin Gothic Book" panose="020B0503020102020204" pitchFamily="34" charset="0"/>
                        </a:rPr>
                        <a:t>免</a:t>
                      </a:r>
                      <a:r>
                        <a:rPr lang="en-US" altLang="zh-CN" sz="2000" dirty="0">
                          <a:latin typeface="微软雅黑" panose="020B0503020204020204" pitchFamily="34" charset="-122"/>
                          <a:ea typeface="微软雅黑" panose="020B0503020204020204" pitchFamily="34" charset="-122"/>
                          <a:sym typeface="Franklin Gothic Book" panose="020B0503020102020204" pitchFamily="34" charset="0"/>
                        </a:rPr>
                        <a:t>)</a:t>
                      </a:r>
                      <a:r>
                        <a:rPr lang="zh-CN" altLang="zh-CN" sz="2000" dirty="0">
                          <a:latin typeface="微软雅黑" panose="020B0503020204020204" pitchFamily="34" charset="-122"/>
                          <a:ea typeface="微软雅黑" panose="020B0503020204020204" pitchFamily="34" charset="-122"/>
                          <a:sym typeface="Franklin Gothic Book" panose="020B0503020102020204" pitchFamily="34" charset="0"/>
                        </a:rPr>
                        <a:t>税后</a:t>
                      </a:r>
                      <a:r>
                        <a:rPr lang="en-US" altLang="zh-CN" sz="2000" dirty="0">
                          <a:latin typeface="微软雅黑" panose="020B0503020204020204" pitchFamily="34" charset="-122"/>
                          <a:ea typeface="微软雅黑" panose="020B0503020204020204" pitchFamily="34" charset="-122"/>
                          <a:sym typeface="Franklin Gothic Book" panose="020B0503020102020204" pitchFamily="34" charset="0"/>
                        </a:rPr>
                        <a:t>15</a:t>
                      </a:r>
                      <a:r>
                        <a:rPr lang="zh-CN" altLang="zh-CN" sz="2000" dirty="0">
                          <a:latin typeface="微软雅黑" panose="020B0503020204020204" pitchFamily="34" charset="-122"/>
                          <a:ea typeface="微软雅黑" panose="020B0503020204020204" pitchFamily="34" charset="-122"/>
                          <a:sym typeface="Franklin Gothic Book" panose="020B0503020102020204" pitchFamily="34" charset="0"/>
                        </a:rPr>
                        <a:t>日内进行备案。</a:t>
                      </a:r>
                      <a:endParaRPr lang="zh-CN" altLang="zh-CN" sz="2000" dirty="0">
                        <a:latin typeface="微软雅黑" panose="020B0503020204020204" pitchFamily="34" charset="-122"/>
                        <a:ea typeface="微软雅黑" panose="020B0503020204020204" pitchFamily="34" charset="-122"/>
                        <a:sym typeface="Franklin Gothic Book" panose="020B0503020102020204" pitchFamily="34" charset="0"/>
                      </a:endParaRPr>
                    </a:p>
                    <a:p>
                      <a:pPr lvl="0" eaLnBrk="1" fontAlgn="ctr" hangingPunct="1">
                        <a:lnSpc>
                          <a:spcPct val="120000"/>
                        </a:lnSpc>
                        <a:buClr>
                          <a:schemeClr val="accent1"/>
                        </a:buClr>
                        <a:buSzPct val="65000"/>
                        <a:buFont typeface="Wingdings" panose="05000000000000000000" pitchFamily="2" charset="2"/>
                        <a:buNone/>
                      </a:pPr>
                      <a:r>
                        <a:rPr lang="zh-CN" altLang="en-US" sz="2000" dirty="0">
                          <a:latin typeface="微软雅黑" panose="020B0503020204020204" pitchFamily="34" charset="-122"/>
                          <a:ea typeface="微软雅黑" panose="020B0503020204020204" pitchFamily="34" charset="-122"/>
                          <a:sym typeface="Franklin Gothic Book" panose="020B0503020102020204" pitchFamily="34" charset="0"/>
                        </a:rPr>
                        <a:t>二是</a:t>
                      </a:r>
                      <a:r>
                        <a:rPr lang="zh-CN" altLang="zh-CN" sz="2000" dirty="0">
                          <a:latin typeface="微软雅黑" panose="020B0503020204020204" pitchFamily="34" charset="-122"/>
                          <a:ea typeface="微软雅黑" panose="020B0503020204020204" pitchFamily="34" charset="-122"/>
                          <a:sym typeface="Franklin Gothic Book" panose="020B0503020102020204" pitchFamily="34" charset="0"/>
                        </a:rPr>
                        <a:t>若有无法取得上述原始单证情况的，出口企业可用具有相似内容或作用的其他单证进行单证备案，保存期为</a:t>
                      </a:r>
                      <a:r>
                        <a:rPr lang="en-US" altLang="zh-CN" sz="2000" dirty="0">
                          <a:latin typeface="微软雅黑" panose="020B0503020204020204" pitchFamily="34" charset="-122"/>
                          <a:ea typeface="微软雅黑" panose="020B0503020204020204" pitchFamily="34" charset="-122"/>
                          <a:sym typeface="Franklin Gothic Book" panose="020B0503020102020204" pitchFamily="34" charset="0"/>
                        </a:rPr>
                        <a:t>5</a:t>
                      </a:r>
                      <a:r>
                        <a:rPr lang="zh-CN" altLang="zh-CN" sz="2000" dirty="0">
                          <a:latin typeface="微软雅黑" panose="020B0503020204020204" pitchFamily="34" charset="-122"/>
                          <a:ea typeface="微软雅黑" panose="020B0503020204020204" pitchFamily="34" charset="-122"/>
                          <a:sym typeface="Franklin Gothic Book" panose="020B0503020102020204" pitchFamily="34" charset="0"/>
                        </a:rPr>
                        <a:t>年。</a:t>
                      </a:r>
                      <a:endParaRPr lang="zh-CN" altLang="zh-CN" sz="2000" dirty="0">
                        <a:latin typeface="微软雅黑" panose="020B0503020204020204" pitchFamily="34" charset="-122"/>
                        <a:ea typeface="微软雅黑" panose="020B0503020204020204" pitchFamily="34" charset="-122"/>
                        <a:sym typeface="Franklin Gothic Book" panose="020B0503020102020204" pitchFamily="34" charset="0"/>
                      </a:endParaRPr>
                    </a:p>
                  </a:txBody>
                  <a:tcPr marL="121900" marR="121900" marT="45712" marB="45712">
                    <a:lnL w="12700" cap="flat" cmpd="sng">
                      <a:solidFill>
                        <a:srgbClr val="8B8D8C"/>
                      </a:solidFill>
                      <a:prstDash val="solid"/>
                      <a:headEnd type="none" w="med" len="med"/>
                      <a:tailEnd type="none" w="med" len="med"/>
                    </a:lnL>
                    <a:lnR w="12700" cap="flat" cmpd="sng">
                      <a:solidFill>
                        <a:srgbClr val="8B8D8C"/>
                      </a:solidFill>
                      <a:prstDash val="solid"/>
                      <a:headEnd type="none" w="med" len="med"/>
                      <a:tailEnd type="none" w="med" len="med"/>
                    </a:lnR>
                    <a:lnT w="12700" cap="flat" cmpd="sng">
                      <a:solidFill>
                        <a:srgbClr val="8B8D8C"/>
                      </a:solidFill>
                      <a:prstDash val="solid"/>
                      <a:headEnd type="none" w="med" len="med"/>
                      <a:tailEnd type="none" w="med" len="med"/>
                    </a:lnT>
                    <a:lnB w="12700" cap="flat" cmpd="sng">
                      <a:solidFill>
                        <a:srgbClr val="8B8D8C"/>
                      </a:solidFill>
                      <a:prstDash val="solid"/>
                      <a:headEnd type="none" w="med" len="med"/>
                      <a:tailEnd type="none" w="med" len="med"/>
                    </a:lnB>
                    <a:lnTlToBr>
                      <a:noFill/>
                    </a:lnTlToBr>
                    <a:lnBlToTr>
                      <a:noFill/>
                    </a:lnBlToTr>
                    <a:noFill/>
                  </a:tcPr>
                </a:tc>
              </a:tr>
              <a:tr h="969010">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Calibri" panose="020F0502020204030204" pitchFamily="34" charset="0"/>
                          <a:ea typeface="宋体" panose="02010600030101010101" pitchFamily="2" charset="-122"/>
                        </a:defRPr>
                      </a:lvl1pPr>
                      <a:lvl2pPr marL="454025" lvl="1" indent="1905"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1225" lvl="2" indent="1905"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68425" lvl="3" indent="1905"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5625" lvl="4" indent="1905"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stStyle>
                    <a:p>
                      <a:pPr lvl="0" eaLnBrk="1" fontAlgn="ctr" hangingPunct="1">
                        <a:lnSpc>
                          <a:spcPct val="120000"/>
                        </a:lnSpc>
                        <a:buClr>
                          <a:schemeClr val="accent1"/>
                        </a:buClr>
                        <a:buSzPct val="65000"/>
                        <a:buFont typeface="Wingdings" panose="05000000000000000000" pitchFamily="2" charset="2"/>
                        <a:buNone/>
                      </a:pPr>
                      <a:r>
                        <a:rPr lang="zh-CN" altLang="en-US" sz="2000" dirty="0">
                          <a:latin typeface="微软雅黑" panose="020B0503020204020204" pitchFamily="34" charset="-122"/>
                          <a:ea typeface="微软雅黑" panose="020B0503020204020204" pitchFamily="34" charset="-122"/>
                          <a:sym typeface="Franklin Gothic Book" panose="020B0503020102020204" pitchFamily="34" charset="0"/>
                        </a:rPr>
                        <a:t>注意</a:t>
                      </a:r>
                      <a:endParaRPr lang="zh-CN" altLang="en-US" sz="2000" dirty="0">
                        <a:latin typeface="微软雅黑" panose="020B0503020204020204" pitchFamily="34" charset="-122"/>
                        <a:ea typeface="微软雅黑" panose="020B0503020204020204" pitchFamily="34" charset="-122"/>
                        <a:sym typeface="Franklin Gothic Book" panose="020B0503020102020204" pitchFamily="34" charset="0"/>
                      </a:endParaRPr>
                    </a:p>
                    <a:p>
                      <a:pPr lvl="0" eaLnBrk="1" fontAlgn="ctr" hangingPunct="1">
                        <a:lnSpc>
                          <a:spcPct val="120000"/>
                        </a:lnSpc>
                        <a:buClr>
                          <a:schemeClr val="accent1"/>
                        </a:buClr>
                        <a:buSzPct val="65000"/>
                        <a:buFont typeface="Wingdings" panose="05000000000000000000" pitchFamily="2" charset="2"/>
                        <a:buNone/>
                      </a:pPr>
                      <a:endParaRPr lang="zh-CN" altLang="en-US" sz="2000" dirty="0">
                        <a:latin typeface="微软雅黑" panose="020B0503020204020204" pitchFamily="34" charset="-122"/>
                        <a:ea typeface="微软雅黑" panose="020B0503020204020204" pitchFamily="34" charset="-122"/>
                        <a:sym typeface="Franklin Gothic Book" panose="020B0503020102020204" pitchFamily="34" charset="0"/>
                      </a:endParaRPr>
                    </a:p>
                  </a:txBody>
                  <a:tcPr marL="121900" marR="121900" marT="45712" marB="45712">
                    <a:lnL w="12700" cap="flat" cmpd="sng">
                      <a:solidFill>
                        <a:srgbClr val="8B8D8C"/>
                      </a:solidFill>
                      <a:prstDash val="solid"/>
                      <a:headEnd type="none" w="med" len="med"/>
                      <a:tailEnd type="none" w="med" len="med"/>
                    </a:lnL>
                    <a:lnR w="12700" cap="flat" cmpd="sng">
                      <a:solidFill>
                        <a:srgbClr val="8B8D8C"/>
                      </a:solidFill>
                      <a:prstDash val="solid"/>
                      <a:headEnd type="none" w="med" len="med"/>
                      <a:tailEnd type="none" w="med" len="med"/>
                    </a:lnR>
                    <a:lnT w="12700" cap="flat" cmpd="sng">
                      <a:solidFill>
                        <a:srgbClr val="8B8D8C"/>
                      </a:solidFill>
                      <a:prstDash val="solid"/>
                      <a:headEnd type="none" w="med" len="med"/>
                      <a:tailEnd type="none" w="med" len="med"/>
                    </a:lnT>
                    <a:lnB w="12700" cap="flat" cmpd="sng">
                      <a:solidFill>
                        <a:srgbClr val="8B8D8C"/>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Calibri" panose="020F0502020204030204" pitchFamily="34" charset="0"/>
                          <a:ea typeface="宋体" panose="02010600030101010101" pitchFamily="2" charset="-122"/>
                        </a:defRPr>
                      </a:lvl1pPr>
                      <a:lvl2pPr marL="454025" lvl="1" indent="1905"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1225" lvl="2" indent="1905"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68425" lvl="3" indent="1905"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5625" lvl="4" indent="1905"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stStyle>
                    <a:p>
                      <a:pPr lvl="0" eaLnBrk="1" fontAlgn="ctr" hangingPunct="1">
                        <a:lnSpc>
                          <a:spcPct val="120000"/>
                        </a:lnSpc>
                        <a:buClr>
                          <a:schemeClr val="accent1"/>
                        </a:buClr>
                        <a:buSzPct val="65000"/>
                        <a:buFont typeface="Wingdings" panose="05000000000000000000" pitchFamily="2" charset="2"/>
                        <a:buNone/>
                      </a:pPr>
                      <a:r>
                        <a:rPr lang="en-US" altLang="zh-CN" sz="2000" dirty="0">
                          <a:latin typeface="微软雅黑" panose="020B0503020204020204" pitchFamily="34" charset="-122"/>
                          <a:ea typeface="微软雅黑" panose="020B0503020204020204" pitchFamily="34" charset="-122"/>
                          <a:sym typeface="Franklin Gothic Book" panose="020B0503020102020204" pitchFamily="34" charset="0"/>
                        </a:rPr>
                        <a:t>1、“3+1”</a:t>
                      </a:r>
                      <a:r>
                        <a:rPr lang="zh-CN" altLang="en-US" sz="2000" dirty="0">
                          <a:latin typeface="微软雅黑" panose="020B0503020204020204" pitchFamily="34" charset="-122"/>
                          <a:ea typeface="微软雅黑" panose="020B0503020204020204" pitchFamily="34" charset="-122"/>
                          <a:sym typeface="Franklin Gothic Book" panose="020B0503020102020204" pitchFamily="34" charset="0"/>
                        </a:rPr>
                        <a:t>三大类一小类备案单证</a:t>
                      </a:r>
                      <a:endParaRPr lang="en-US" altLang="zh-CN" sz="2000" dirty="0">
                        <a:latin typeface="微软雅黑" panose="020B0503020204020204" pitchFamily="34" charset="-122"/>
                        <a:ea typeface="微软雅黑" panose="020B0503020204020204" pitchFamily="34" charset="-122"/>
                        <a:sym typeface="Franklin Gothic Book" panose="020B0503020102020204" pitchFamily="34" charset="0"/>
                      </a:endParaRPr>
                    </a:p>
                    <a:p>
                      <a:pPr lvl="0" eaLnBrk="1" fontAlgn="ctr" hangingPunct="1">
                        <a:lnSpc>
                          <a:spcPct val="120000"/>
                        </a:lnSpc>
                        <a:buClr>
                          <a:schemeClr val="accent1"/>
                        </a:buClr>
                        <a:buSzPct val="65000"/>
                        <a:buFont typeface="Wingdings" panose="05000000000000000000" pitchFamily="2" charset="2"/>
                        <a:buNone/>
                      </a:pPr>
                      <a:r>
                        <a:rPr lang="en-US" altLang="zh-CN" sz="2000" dirty="0">
                          <a:latin typeface="微软雅黑" panose="020B0503020204020204" pitchFamily="34" charset="-122"/>
                          <a:ea typeface="微软雅黑" panose="020B0503020204020204" pitchFamily="34" charset="-122"/>
                          <a:sym typeface="Franklin Gothic Book" panose="020B0503020102020204" pitchFamily="34" charset="0"/>
                        </a:rPr>
                        <a:t>2、</a:t>
                      </a:r>
                      <a:r>
                        <a:rPr lang="zh-CN" altLang="en-US" sz="2000" dirty="0">
                          <a:latin typeface="微软雅黑" panose="020B0503020204020204" pitchFamily="34" charset="-122"/>
                          <a:ea typeface="微软雅黑" panose="020B0503020204020204" pitchFamily="34" charset="-122"/>
                          <a:sym typeface="Franklin Gothic Book" panose="020B0503020102020204" pitchFamily="34" charset="0"/>
                        </a:rPr>
                        <a:t>出口货物需要备案单证，其它没有要求。</a:t>
                      </a:r>
                      <a:endParaRPr lang="zh-CN" altLang="en-US" sz="2000" dirty="0">
                        <a:latin typeface="微软雅黑" panose="020B0503020204020204" pitchFamily="34" charset="-122"/>
                        <a:ea typeface="微软雅黑" panose="020B0503020204020204" pitchFamily="34" charset="-122"/>
                        <a:sym typeface="Franklin Gothic Book" panose="020B0503020102020204" pitchFamily="34" charset="0"/>
                      </a:endParaRPr>
                    </a:p>
                  </a:txBody>
                  <a:tcPr marL="121900" marR="121900" marT="45712" marB="45712">
                    <a:lnL w="12700" cap="flat" cmpd="sng">
                      <a:solidFill>
                        <a:srgbClr val="8B8D8C"/>
                      </a:solidFill>
                      <a:prstDash val="solid"/>
                      <a:headEnd type="none" w="med" len="med"/>
                      <a:tailEnd type="none" w="med" len="med"/>
                    </a:lnL>
                    <a:lnR w="12700" cap="flat" cmpd="sng">
                      <a:solidFill>
                        <a:srgbClr val="8B8D8C"/>
                      </a:solidFill>
                      <a:prstDash val="solid"/>
                      <a:headEnd type="none" w="med" len="med"/>
                      <a:tailEnd type="none" w="med" len="med"/>
                    </a:lnR>
                    <a:lnT w="12700" cap="flat" cmpd="sng">
                      <a:solidFill>
                        <a:srgbClr val="8B8D8C"/>
                      </a:solidFill>
                      <a:prstDash val="solid"/>
                      <a:headEnd type="none" w="med" len="med"/>
                      <a:tailEnd type="none" w="med" len="med"/>
                    </a:lnT>
                    <a:lnB w="12700" cap="flat" cmpd="sng">
                      <a:solidFill>
                        <a:srgbClr val="8B8D8C"/>
                      </a:solidFill>
                      <a:prstDash val="solid"/>
                      <a:headEnd type="none" w="med" len="med"/>
                      <a:tailEnd type="none" w="med" len="med"/>
                    </a:lnB>
                    <a:lnTlToBr>
                      <a:noFill/>
                    </a:lnTlToBr>
                    <a:lnBlToTr>
                      <a:noFill/>
                    </a:lnBlToTr>
                    <a:noFill/>
                  </a:tcPr>
                </a:tc>
              </a:tr>
            </a:tbl>
          </a:graphicData>
        </a:graphic>
      </p:graphicFrame>
      <p:sp>
        <p:nvSpPr>
          <p:cNvPr id="259096" name="矩形 1"/>
          <p:cNvSpPr/>
          <p:nvPr/>
        </p:nvSpPr>
        <p:spPr>
          <a:xfrm>
            <a:off x="1171575" y="201930"/>
            <a:ext cx="8438515" cy="711200"/>
          </a:xfrm>
          <a:prstGeom prst="rect">
            <a:avLst/>
          </a:prstGeom>
          <a:noFill/>
          <a:ln w="9525">
            <a:noFill/>
          </a:ln>
        </p:spPr>
        <p:txBody>
          <a:bodyPr wrap="square" lIns="121898" tIns="60949" rIns="121898" bIns="60949">
            <a:spAutoFit/>
          </a:bodyPr>
          <a:lstStyle/>
          <a:p>
            <a:pPr algn="ctr" fontAlgn="ctr">
              <a:lnSpc>
                <a:spcPct val="120000"/>
              </a:lnSpc>
              <a:buClr>
                <a:schemeClr val="accent1"/>
              </a:buClr>
              <a:buSzPct val="65000"/>
              <a:buFont typeface="Arial" panose="020B0604020202020204" pitchFamily="34" charset="0"/>
            </a:pPr>
            <a:r>
              <a:rPr lang="zh-CN" altLang="en-US" sz="3200" b="1">
                <a:ln>
                  <a:noFill/>
                </a:ln>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2700000" scaled="1"/>
                  <a:tileRect/>
                </a:gradFill>
                <a:effectLst/>
                <a:uLnTx/>
                <a:uFillTx/>
                <a:latin typeface="方正粗宋简体" pitchFamily="65" charset="-122"/>
                <a:ea typeface="方正粗宋简体" pitchFamily="65" charset="-122"/>
                <a:sym typeface="Franklin Gothic Book" panose="020B0503020102020204" pitchFamily="34" charset="0"/>
              </a:rPr>
              <a:t>一、出口货物退（免）税备案单证要求</a:t>
            </a:r>
            <a:endParaRPr lang="zh-CN" altLang="en-US" sz="3735" dirty="0">
              <a:latin typeface="方正粗宋简体"/>
              <a:ea typeface="方正粗宋简体"/>
              <a:sym typeface="Franklin Gothic Book" panose="020B0503020102020204" pitchFamily="34" charset="0"/>
            </a:endParaRPr>
          </a:p>
        </p:txBody>
      </p:sp>
      <p:sp>
        <p:nvSpPr>
          <p:cNvPr id="167961" name="灯片编号占位符 2"/>
          <p:cNvSpPr txBox="1">
            <a:spLocks noGrp="1"/>
          </p:cNvSpPr>
          <p:nvPr>
            <p:ph type="sldNum" sz="quarter" idx="12"/>
          </p:nvPr>
        </p:nvSpPr>
        <p:spPr bwMode="auto">
          <a:xfrm>
            <a:off x="11663128" y="6212617"/>
            <a:ext cx="2844356" cy="366127"/>
          </a:xfrm>
          <a:noFill/>
          <a:ln>
            <a:noFill/>
            <a:miter lim="800000"/>
          </a:ln>
        </p:spPr>
        <p:txBody>
          <a:bodyPr vert="horz" lIns="121898" tIns="60949" rIns="121898" bIns="60949" rtlCol="0" anchor="ct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Calibri" panose="020F0502020204030204" pitchFamily="34" charset="0"/>
                <a:ea typeface="宋体" panose="02010600030101010101" pitchFamily="2" charset="-122"/>
              </a:defRPr>
            </a:lvl1pPr>
            <a:lvl2pPr marL="454025" lvl="1" indent="1905"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1225" lvl="2" indent="1905"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68425" lvl="3" indent="1905"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5625" lvl="4" indent="1905"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stStyle>
          <a:p>
            <a:pPr lvl="0" algn="r" eaLnBrk="1" hangingPunct="1"/>
            <a:fld id="{9A0DB2DC-4C9A-4742-B13C-FB6460FD3503}" type="slidenum">
              <a:rPr lang="en-US" altLang="zh-CN" sz="1200" dirty="0">
                <a:solidFill>
                  <a:srgbClr val="898989"/>
                </a:solidFill>
              </a:rPr>
            </a:fld>
            <a:endParaRPr lang="en-US" altLang="zh-CN" sz="1200" dirty="0">
              <a:solidFill>
                <a:srgbClr val="898989"/>
              </a:solidFill>
            </a:endParaRPr>
          </a:p>
        </p:txBody>
      </p:sp>
    </p:spTree>
    <p:custDataLst>
      <p:tags r:id="rId4"/>
    </p:custData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909445" y="224155"/>
            <a:ext cx="7050405" cy="612775"/>
          </a:xfrm>
          <a:prstGeom prst="rect">
            <a:avLst/>
          </a:prstGeom>
        </p:spPr>
        <p:txBody>
          <a:bodyPr wrap="square" lIns="121898" tIns="60949" rIns="121898" bIns="60949">
            <a:spAutoFit/>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Arial" panose="020B0604020202020204" pitchFamily="34" charset="0"/>
              <a:buNone/>
              <a:defRPr/>
            </a:pPr>
            <a:r>
              <a:rPr kumimoji="0" lang="zh-CN" altLang="en-US" sz="3200" b="1" i="0" u="none" strike="noStrike" kern="1200" cap="none" spc="0" normalizeH="0" baseline="0">
                <a:ln>
                  <a:noFill/>
                </a:ln>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2700000" scaled="1"/>
                  <a:tileRect/>
                </a:gradFill>
                <a:effectLst/>
                <a:uLnTx/>
                <a:uFillTx/>
                <a:latin typeface="方正粗宋简体" pitchFamily="65" charset="-122"/>
                <a:ea typeface="方正粗宋简体" pitchFamily="65" charset="-122"/>
                <a:cs typeface="+mn-cs"/>
              </a:rPr>
              <a:t>二、出口收汇与出口退税的关系</a:t>
            </a:r>
            <a:endParaRPr kumimoji="0" lang="zh-CN" altLang="en-US" sz="3200" b="1" i="0"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 name="矩形 3"/>
          <p:cNvSpPr/>
          <p:nvPr/>
        </p:nvSpPr>
        <p:spPr>
          <a:xfrm>
            <a:off x="567470" y="837124"/>
            <a:ext cx="4392930" cy="489585"/>
          </a:xfrm>
          <a:prstGeom prst="rect">
            <a:avLst/>
          </a:prstGeom>
        </p:spPr>
        <p:txBody>
          <a:bodyPr wrap="none" lIns="121898" tIns="60949" rIns="121898" bIns="60949">
            <a:spAutoFit/>
          </a:bodyPr>
          <a:lstStyle/>
          <a:p>
            <a:pPr marL="0" marR="0" lvl="0" indent="0" algn="ctr" defTabSz="0" rtl="0" eaLnBrk="0" fontAlgn="base" latinLnBrk="0" hangingPunct="0">
              <a:lnSpc>
                <a:spcPct val="100000"/>
              </a:lnSpc>
              <a:spcBef>
                <a:spcPct val="20000"/>
              </a:spcBef>
              <a:spcAft>
                <a:spcPct val="0"/>
              </a:spcAft>
              <a:buClr>
                <a:schemeClr val="tx2"/>
              </a:buClr>
              <a:buSzPct val="50000"/>
              <a:buFont typeface="Arial" panose="020B0604020202020204" pitchFamily="34" charset="0"/>
              <a:buNone/>
              <a:defRPr/>
            </a:pPr>
            <a:r>
              <a:rPr kumimoji="0" lang="en-US" altLang="zh-CN" sz="2400" b="1"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1</a:t>
            </a:r>
            <a:r>
              <a:rPr kumimoji="0" lang="zh-CN" altLang="en-US" sz="2400" b="1"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、适用申报退（免）税的情形</a:t>
            </a:r>
            <a:endParaRPr kumimoji="0" lang="zh-CN" altLang="en-US" sz="4265" b="1"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cs"/>
              <a:sym typeface="Franklin Gothic Book" panose="020B0503020102020204" pitchFamily="34" charset="0"/>
            </a:endParaRPr>
          </a:p>
        </p:txBody>
      </p:sp>
      <p:sp>
        <p:nvSpPr>
          <p:cNvPr id="12" name="矩形 11"/>
          <p:cNvSpPr/>
          <p:nvPr/>
        </p:nvSpPr>
        <p:spPr>
          <a:xfrm>
            <a:off x="4943761" y="1124946"/>
            <a:ext cx="6198749" cy="407670"/>
          </a:xfrm>
          <a:prstGeom prst="rect">
            <a:avLst/>
          </a:prstGeom>
        </p:spPr>
        <p:txBody>
          <a:bodyPr lIns="121898" tIns="60949" rIns="121898" bIns="60949">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865"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cs"/>
              </a:rPr>
              <a:t>引自：</a:t>
            </a:r>
            <a:r>
              <a:rPr kumimoji="0" lang="zh-CN" altLang="zh-CN" sz="1865"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cs"/>
              </a:rPr>
              <a:t>国家税务总局公告</a:t>
            </a:r>
            <a:r>
              <a:rPr kumimoji="0" lang="en-US" altLang="zh-CN" sz="1865"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cs"/>
              </a:rPr>
              <a:t>2013</a:t>
            </a:r>
            <a:r>
              <a:rPr kumimoji="0" lang="zh-CN" altLang="zh-CN" sz="1865"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cs"/>
              </a:rPr>
              <a:t>年第</a:t>
            </a:r>
            <a:r>
              <a:rPr kumimoji="0" lang="en-US" altLang="zh-CN" sz="1865"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cs"/>
              </a:rPr>
              <a:t>30</a:t>
            </a:r>
            <a:r>
              <a:rPr kumimoji="0" lang="zh-CN" altLang="zh-CN" sz="1865"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cs"/>
              </a:rPr>
              <a:t>号</a:t>
            </a:r>
            <a:r>
              <a:rPr kumimoji="0" lang="zh-CN" altLang="en-US" sz="1865"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cs"/>
              </a:rPr>
              <a:t>、</a:t>
            </a:r>
            <a:r>
              <a:rPr kumimoji="0" lang="en-US" altLang="zh-CN" sz="1865"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cs"/>
              </a:rPr>
              <a:t>2014</a:t>
            </a:r>
            <a:r>
              <a:rPr kumimoji="0" lang="zh-CN" altLang="en-US" sz="1865"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cs"/>
              </a:rPr>
              <a:t>年第</a:t>
            </a:r>
            <a:r>
              <a:rPr kumimoji="0" lang="en-US" altLang="zh-CN" sz="1865"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cs"/>
              </a:rPr>
              <a:t>51</a:t>
            </a:r>
            <a:r>
              <a:rPr kumimoji="0" lang="zh-CN" altLang="en-US" sz="1865"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cs"/>
              </a:rPr>
              <a:t>号</a:t>
            </a:r>
            <a:endParaRPr kumimoji="0" lang="zh-CN" altLang="zh-CN" sz="1865" b="0"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13" name="矩形 12"/>
          <p:cNvSpPr/>
          <p:nvPr/>
        </p:nvSpPr>
        <p:spPr>
          <a:xfrm>
            <a:off x="1094146" y="4868743"/>
            <a:ext cx="6905605" cy="1269365"/>
          </a:xfrm>
          <a:prstGeom prst="rect">
            <a:avLst/>
          </a:prstGeom>
          <a:ln>
            <a:solidFill>
              <a:srgbClr val="FF0000"/>
            </a:solidFill>
            <a:prstDash val="dash"/>
          </a:ln>
        </p:spPr>
        <p:txBody>
          <a:bodyPr lIns="121898" tIns="60949" rIns="121898" bIns="60949">
            <a:spAutoFit/>
          </a:bodyPr>
          <a:lstStyle/>
          <a:p>
            <a:pPr marL="0" marR="0" lvl="0" indent="0" algn="just" defTabSz="0" rtl="0" eaLnBrk="0" fontAlgn="base" latinLnBrk="0" hangingPunct="0">
              <a:lnSpc>
                <a:spcPct val="100000"/>
              </a:lnSpc>
              <a:spcBef>
                <a:spcPct val="0"/>
              </a:spcBef>
              <a:spcAft>
                <a:spcPct val="0"/>
              </a:spcAft>
              <a:buClr>
                <a:schemeClr val="tx2"/>
              </a:buClr>
              <a:buSzPct val="50000"/>
              <a:buFont typeface="Arial" panose="020B0604020202020204" pitchFamily="34" charset="0"/>
              <a:buNone/>
              <a:defRPr/>
            </a:pPr>
            <a:r>
              <a:rPr kumimoji="0" lang="zh-CN" altLang="en-US" sz="1865" b="1"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财税</a:t>
            </a:r>
            <a:r>
              <a:rPr kumimoji="0" lang="en-US" altLang="zh-CN" sz="1865" b="1"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〔2012〕39</a:t>
            </a:r>
            <a:r>
              <a:rPr kumimoji="0" lang="zh-CN" altLang="en-US" sz="1865" b="1"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号第一条第（二）项视同出口货物</a:t>
            </a:r>
            <a:r>
              <a:rPr kumimoji="0" lang="zh-CN" altLang="en-US" sz="1865" b="1"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hlinkClick r:id="rId1" action="ppaction://hlinkpres?slideindex=1&amp;slidetitle="/>
              </a:rPr>
              <a:t>（不含七类海关特殊监管区域）</a:t>
            </a:r>
            <a:r>
              <a:rPr kumimoji="0" lang="zh-CN" altLang="en-US" sz="1865" b="1"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和第（三）项对外提供加工修理修配劳务，以及易货贸易出口货物、委托出口货物，但不包括边境小额贸易。</a:t>
            </a:r>
            <a:endParaRPr kumimoji="0" lang="zh-CN" altLang="en-US" sz="1865" b="1"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cs"/>
              <a:sym typeface="Franklin Gothic Book" panose="020B0503020102020204" pitchFamily="34" charset="0"/>
            </a:endParaRPr>
          </a:p>
        </p:txBody>
      </p:sp>
      <p:sp>
        <p:nvSpPr>
          <p:cNvPr id="15" name="矩形 14"/>
          <p:cNvSpPr/>
          <p:nvPr/>
        </p:nvSpPr>
        <p:spPr>
          <a:xfrm>
            <a:off x="8192337" y="1618051"/>
            <a:ext cx="2702562" cy="4133215"/>
          </a:xfrm>
          <a:prstGeom prst="rect">
            <a:avLst/>
          </a:prstGeom>
          <a:ln>
            <a:solidFill>
              <a:schemeClr val="accent2"/>
            </a:solidFill>
          </a:ln>
        </p:spPr>
        <p:txBody>
          <a:bodyPr lIns="121898" tIns="60949" rIns="121898" bIns="60949">
            <a:spAutoFit/>
          </a:bodyPr>
          <a:lstStyle/>
          <a:p>
            <a:pPr marL="0" marR="0" lvl="0" indent="0" algn="just" defTabSz="0" rtl="0" eaLnBrk="0" fontAlgn="base" latinLnBrk="0" hangingPunct="0">
              <a:lnSpc>
                <a:spcPct val="100000"/>
              </a:lnSpc>
              <a:spcBef>
                <a:spcPct val="20000"/>
              </a:spcBef>
              <a:spcAft>
                <a:spcPct val="0"/>
              </a:spcAft>
              <a:buClr>
                <a:schemeClr val="tx2"/>
              </a:buClr>
              <a:buSzPct val="50000"/>
              <a:buFont typeface="Arial" panose="020B0604020202020204" pitchFamily="34" charset="0"/>
              <a:buNone/>
              <a:defRPr/>
            </a:pPr>
            <a:endParaRPr kumimoji="0" lang="en-US" altLang="zh-CN" sz="2135" b="1"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hlinkClick r:id="rId2" action="ppaction://hlinkpres?slideindex=1&amp;slidetitle="/>
            </a:endParaRPr>
          </a:p>
          <a:p>
            <a:pPr marL="0" marR="0" lvl="0" indent="0" algn="just" defTabSz="0" rtl="0" eaLnBrk="0" fontAlgn="base" latinLnBrk="0" hangingPunct="0">
              <a:lnSpc>
                <a:spcPct val="100000"/>
              </a:lnSpc>
              <a:spcBef>
                <a:spcPct val="20000"/>
              </a:spcBef>
              <a:spcAft>
                <a:spcPct val="0"/>
              </a:spcAft>
              <a:buClr>
                <a:schemeClr val="tx2"/>
              </a:buClr>
              <a:buSzPct val="50000"/>
              <a:buFont typeface="Arial" panose="020B0604020202020204" pitchFamily="34" charset="0"/>
              <a:buNone/>
              <a:defRPr/>
            </a:pPr>
            <a:r>
              <a:rPr kumimoji="0" lang="zh-CN" altLang="en-US" sz="2135" b="1"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hlinkClick r:id="rId2" action="ppaction://hlinkpres?slideindex=1&amp;slidetitle="/>
              </a:rPr>
              <a:t>属于</a:t>
            </a:r>
            <a:r>
              <a:rPr kumimoji="0" lang="en-US" altLang="zh-CN" sz="2135" b="1"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hlinkClick r:id="rId2" action="ppaction://hlinkpres?slideindex=1&amp;slidetitle="/>
              </a:rPr>
              <a:t>9</a:t>
            </a:r>
            <a:r>
              <a:rPr kumimoji="0" lang="zh-CN" altLang="en-US" sz="2135" b="1"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hlinkClick r:id="rId2" action="ppaction://hlinkpres?slideindex=1&amp;slidetitle="/>
              </a:rPr>
              <a:t>类特殊原因</a:t>
            </a:r>
            <a:r>
              <a:rPr kumimoji="0" lang="zh-CN" altLang="en-US" sz="2135" b="1"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无法收汇的，应在申报退（免）税时，填报</a:t>
            </a:r>
            <a:r>
              <a:rPr kumimoji="0" lang="en-US" altLang="zh-CN" sz="2135" b="1"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hlinkClick r:id="rId3" action="ppaction://hlinkpres?slideindex=1&amp;slidetitle="/>
              </a:rPr>
              <a:t>《</a:t>
            </a:r>
            <a:r>
              <a:rPr kumimoji="0" lang="zh-CN" altLang="en-US" sz="2135" b="1"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hlinkClick r:id="rId3" action="ppaction://hlinkpres?slideindex=1&amp;slidetitle="/>
              </a:rPr>
              <a:t>出口货物不能收汇申报表</a:t>
            </a:r>
            <a:r>
              <a:rPr kumimoji="0" lang="en-US" altLang="zh-CN" sz="2135" b="1"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hlinkClick r:id="rId3" action="ppaction://hlinkpres?slideindex=1&amp;slidetitle="/>
              </a:rPr>
              <a:t>》</a:t>
            </a:r>
            <a:r>
              <a:rPr kumimoji="0" lang="zh-CN" altLang="en-US" sz="2135" b="1"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，视同收汇。应提供证明材料，主管税务机关审批后可视同按期收汇（简称视同收汇）</a:t>
            </a:r>
            <a:r>
              <a:rPr kumimoji="0" lang="zh-CN" altLang="en-US" sz="2135" b="1"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hlinkClick r:id="rId4" action="ppaction://hlinkpres?slideindex=1&amp;slidetitle="/>
              </a:rPr>
              <a:t>按坏账处理。</a:t>
            </a:r>
            <a:r>
              <a:rPr kumimoji="0" lang="zh-CN" altLang="en-US" sz="2135" b="1"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判定</a:t>
            </a:r>
            <a:r>
              <a:rPr kumimoji="0" lang="en-US" altLang="zh-CN" sz="2135" b="1"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a:t>
            </a:r>
            <a:r>
              <a:rPr kumimoji="0" lang="zh-CN" altLang="en-US" sz="2135" b="1"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以收到外汇为定论</a:t>
            </a:r>
            <a:endParaRPr kumimoji="0" lang="zh-CN" altLang="en-US" sz="2135" b="1"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cs"/>
              <a:sym typeface="Franklin Gothic Book" panose="020B0503020102020204" pitchFamily="34" charset="0"/>
            </a:endParaRPr>
          </a:p>
        </p:txBody>
      </p:sp>
      <p:sp>
        <p:nvSpPr>
          <p:cNvPr id="6" name="左大括号 5"/>
          <p:cNvSpPr/>
          <p:nvPr/>
        </p:nvSpPr>
        <p:spPr>
          <a:xfrm>
            <a:off x="677228" y="2121739"/>
            <a:ext cx="330148" cy="2406275"/>
          </a:xfrm>
          <a:prstGeom prst="leftBrace">
            <a:avLst/>
          </a:prstGeom>
          <a:ln w="28575"/>
        </p:spPr>
        <p:style>
          <a:lnRef idx="1">
            <a:schemeClr val="accent1"/>
          </a:lnRef>
          <a:fillRef idx="0">
            <a:schemeClr val="accent1"/>
          </a:fillRef>
          <a:effectRef idx="0">
            <a:schemeClr val="accent1"/>
          </a:effectRef>
          <a:fontRef idx="minor">
            <a:schemeClr val="tx1"/>
          </a:fontRef>
        </p:style>
        <p:txBody>
          <a:bodyPr lIns="121898" tIns="60949" rIns="121898" bIns="60949"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9" name="矩形 8"/>
          <p:cNvSpPr/>
          <p:nvPr/>
        </p:nvSpPr>
        <p:spPr>
          <a:xfrm>
            <a:off x="4073947" y="2468818"/>
            <a:ext cx="3940618" cy="982345"/>
          </a:xfrm>
          <a:prstGeom prst="rect">
            <a:avLst/>
          </a:prstGeom>
        </p:spPr>
        <p:txBody>
          <a:bodyPr lIns="121898" tIns="60949" rIns="121898" bIns="60949">
            <a:spAutoFit/>
          </a:bodyPr>
          <a:lstStyle/>
          <a:p>
            <a:pPr marL="0" marR="0" lvl="0" indent="0" algn="just" defTabSz="0" rtl="0" eaLnBrk="0" fontAlgn="base" latinLnBrk="0" hangingPunct="0">
              <a:lnSpc>
                <a:spcPct val="100000"/>
              </a:lnSpc>
              <a:spcBef>
                <a:spcPct val="0"/>
              </a:spcBef>
              <a:spcAft>
                <a:spcPct val="0"/>
              </a:spcAft>
              <a:buClr>
                <a:schemeClr val="tx2"/>
              </a:buClr>
              <a:buSzPct val="50000"/>
              <a:buFont typeface="Arial" panose="020B0604020202020204" pitchFamily="34" charset="0"/>
              <a:buNone/>
              <a:defRPr/>
            </a:pPr>
            <a:r>
              <a:rPr kumimoji="0" lang="en-US" altLang="zh-CN" sz="1865" b="1"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hlinkClick r:id="rId5" action="ppaction://hlinkpres?slideindex=1&amp;slidetitle="/>
              </a:rPr>
              <a:t>5</a:t>
            </a:r>
            <a:r>
              <a:rPr kumimoji="0" lang="zh-CN" altLang="en-US" sz="1865" b="1"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hlinkClick r:id="rId5" action="ppaction://hlinkpres?slideindex=1&amp;slidetitle="/>
              </a:rPr>
              <a:t>类企业</a:t>
            </a:r>
            <a:r>
              <a:rPr kumimoji="0" lang="zh-CN" altLang="en-US" sz="1865" b="1"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必须提供收汇凭证，在申报期内已收汇的，应填报</a:t>
            </a:r>
            <a:r>
              <a:rPr kumimoji="0" lang="en-US" altLang="zh-CN" sz="1865" b="1"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hlinkClick r:id="rId6" action="ppaction://hlinkpres?slideindex=1&amp;slidetitle="/>
              </a:rPr>
              <a:t>《</a:t>
            </a:r>
            <a:r>
              <a:rPr kumimoji="0" lang="zh-CN" altLang="en-US" sz="1865" b="1"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hlinkClick r:id="rId6" action="ppaction://hlinkpres?slideindex=1&amp;slidetitle="/>
              </a:rPr>
              <a:t>出口货物收汇申报表</a:t>
            </a:r>
            <a:r>
              <a:rPr kumimoji="0" lang="en-US" altLang="zh-CN" sz="1865" b="1"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hlinkClick r:id="rId6" action="ppaction://hlinkpres?slideindex=1&amp;slidetitle="/>
              </a:rPr>
              <a:t>》</a:t>
            </a:r>
            <a:endParaRPr kumimoji="0" lang="zh-CN" altLang="en-US" sz="1865" b="1"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cs"/>
              <a:sym typeface="Franklin Gothic Book" panose="020B0503020102020204" pitchFamily="34" charset="0"/>
            </a:endParaRPr>
          </a:p>
        </p:txBody>
      </p:sp>
      <p:grpSp>
        <p:nvGrpSpPr>
          <p:cNvPr id="260105" name="组合 25"/>
          <p:cNvGrpSpPr/>
          <p:nvPr/>
        </p:nvGrpSpPr>
        <p:grpSpPr>
          <a:xfrm>
            <a:off x="1191498" y="2468818"/>
            <a:ext cx="6677039" cy="1682488"/>
            <a:chOff x="533839" y="1989772"/>
            <a:chExt cx="5007996" cy="1261423"/>
          </a:xfrm>
        </p:grpSpPr>
        <p:grpSp>
          <p:nvGrpSpPr>
            <p:cNvPr id="260109" name="组合 19"/>
            <p:cNvGrpSpPr/>
            <p:nvPr/>
          </p:nvGrpSpPr>
          <p:grpSpPr>
            <a:xfrm>
              <a:off x="2714817" y="2697438"/>
              <a:ext cx="2827018" cy="508455"/>
              <a:chOff x="6286320" y="1698906"/>
              <a:chExt cx="2390136" cy="508455"/>
            </a:xfrm>
          </p:grpSpPr>
          <p:sp>
            <p:nvSpPr>
              <p:cNvPr id="10" name="矩形 9"/>
              <p:cNvSpPr/>
              <p:nvPr/>
            </p:nvSpPr>
            <p:spPr>
              <a:xfrm>
                <a:off x="6317186" y="1708426"/>
                <a:ext cx="2359270" cy="498935"/>
              </a:xfrm>
              <a:prstGeom prst="rect">
                <a:avLst/>
              </a:prstGeom>
            </p:spPr>
            <p:txBody>
              <a:bodyPr>
                <a:spAutoFit/>
              </a:bodyPr>
              <a:lstStyle/>
              <a:p>
                <a:pPr marL="0" marR="0" lvl="0" indent="0" algn="just" defTabSz="0" rtl="0" eaLnBrk="0" fontAlgn="base" latinLnBrk="0" hangingPunct="0">
                  <a:lnSpc>
                    <a:spcPct val="100000"/>
                  </a:lnSpc>
                  <a:spcBef>
                    <a:spcPct val="0"/>
                  </a:spcBef>
                  <a:spcAft>
                    <a:spcPct val="0"/>
                  </a:spcAft>
                  <a:buClr>
                    <a:schemeClr val="tx2"/>
                  </a:buClr>
                  <a:buSzPct val="50000"/>
                  <a:buFont typeface="Arial" panose="020B0604020202020204" pitchFamily="34" charset="0"/>
                  <a:buNone/>
                  <a:defRPr/>
                </a:pPr>
                <a:r>
                  <a:rPr kumimoji="0" lang="zh-CN" altLang="en-US" sz="1865" b="1"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在退（免）税申报期内不需要提供收汇凭证。</a:t>
                </a:r>
                <a:endParaRPr kumimoji="0" lang="zh-CN" altLang="en-US" sz="1865" b="1" i="0" u="none" strike="noStrike" kern="1200" cap="none" spc="0" normalizeH="0" baseline="0" noProof="0" dirty="0">
                  <a:ln>
                    <a:noFill/>
                  </a:ln>
                  <a:solidFill>
                    <a:schemeClr val="tx1">
                      <a:lumMod val="50000"/>
                    </a:schemeClr>
                  </a:solidFill>
                  <a:effectLst/>
                  <a:uLnTx/>
                  <a:uFillTx/>
                  <a:latin typeface="微软雅黑" panose="020B0503020204020204" pitchFamily="34" charset="-122"/>
                  <a:ea typeface="微软雅黑" panose="020B0503020204020204" pitchFamily="34" charset="-122"/>
                  <a:cs typeface="+mn-cs"/>
                  <a:sym typeface="Franklin Gothic Book" panose="020B0503020102020204" pitchFamily="34" charset="0"/>
                </a:endParaRPr>
              </a:p>
            </p:txBody>
          </p:sp>
          <p:cxnSp>
            <p:nvCxnSpPr>
              <p:cNvPr id="18" name="直接连接符 17"/>
              <p:cNvCxnSpPr/>
              <p:nvPr/>
            </p:nvCxnSpPr>
            <p:spPr>
              <a:xfrm>
                <a:off x="6286320" y="1698906"/>
                <a:ext cx="2390136"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9" name="直接连接符 18"/>
            <p:cNvCxnSpPr/>
            <p:nvPr/>
          </p:nvCxnSpPr>
          <p:spPr>
            <a:xfrm>
              <a:off x="2695770" y="1989772"/>
              <a:ext cx="2846065"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533839" y="1989772"/>
              <a:ext cx="2161931" cy="577557"/>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0" rtl="0" eaLnBrk="0" fontAlgn="base" latinLnBrk="0" hangingPunct="0">
                <a:lnSpc>
                  <a:spcPct val="100000"/>
                </a:lnSpc>
                <a:spcBef>
                  <a:spcPct val="20000"/>
                </a:spcBef>
                <a:spcAft>
                  <a:spcPct val="0"/>
                </a:spcAft>
                <a:buClr>
                  <a:schemeClr val="tx2"/>
                </a:buClr>
                <a:buSzPct val="50000"/>
                <a:buFont typeface="Arial" panose="020B0604020202020204" pitchFamily="34" charset="0"/>
                <a:buNone/>
                <a:defRPr/>
              </a:pPr>
              <a:r>
                <a:rPr kumimoji="0" lang="en-US" altLang="zh-CN" sz="2400" b="1" i="0" u="none" strike="noStrike" kern="120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A</a:t>
              </a:r>
              <a:r>
                <a:rPr kumimoji="0" lang="zh-CN" altLang="en-US" sz="2400" b="1" i="0" u="none" strike="noStrike" kern="120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、重点监管企业</a:t>
              </a:r>
              <a:endParaRPr kumimoji="0" lang="zh-CN" altLang="en-US" sz="2400" b="1" i="0" u="none" strike="noStrike" kern="120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mn-cs"/>
                <a:sym typeface="Franklin Gothic Book" panose="020B0503020102020204" pitchFamily="34" charset="0"/>
              </a:endParaRPr>
            </a:p>
          </p:txBody>
        </p:sp>
        <p:sp>
          <p:nvSpPr>
            <p:cNvPr id="23" name="矩形 22"/>
            <p:cNvSpPr/>
            <p:nvPr/>
          </p:nvSpPr>
          <p:spPr>
            <a:xfrm>
              <a:off x="563998" y="2684744"/>
              <a:ext cx="2161931" cy="56645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0" rtl="0" eaLnBrk="0" fontAlgn="base" latinLnBrk="0" hangingPunct="0">
                <a:lnSpc>
                  <a:spcPct val="100000"/>
                </a:lnSpc>
                <a:spcBef>
                  <a:spcPct val="20000"/>
                </a:spcBef>
                <a:spcAft>
                  <a:spcPct val="0"/>
                </a:spcAft>
                <a:buClr>
                  <a:schemeClr val="tx2"/>
                </a:buClr>
                <a:buSzPct val="50000"/>
                <a:buFont typeface="Arial" panose="020B0604020202020204" pitchFamily="34" charset="0"/>
                <a:buNone/>
                <a:defRPr/>
              </a:pPr>
              <a:r>
                <a:rPr kumimoji="0" lang="en-US" altLang="zh-CN" sz="2400" b="1" i="0" u="none" strike="noStrike" kern="120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B</a:t>
              </a:r>
              <a:r>
                <a:rPr kumimoji="0" lang="zh-CN" altLang="en-US" sz="2400" b="1" i="0" u="none" strike="noStrike" kern="120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、非重点监管企业</a:t>
              </a:r>
              <a:endParaRPr kumimoji="0" lang="zh-CN" altLang="en-US" sz="2400" b="1" i="0" u="none" strike="noStrike" kern="120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mn-cs"/>
                <a:sym typeface="Franklin Gothic Book" panose="020B0503020102020204" pitchFamily="34" charset="0"/>
              </a:endParaRPr>
            </a:p>
          </p:txBody>
        </p:sp>
      </p:grpSp>
      <p:sp>
        <p:nvSpPr>
          <p:cNvPr id="25" name="矩形 24"/>
          <p:cNvSpPr/>
          <p:nvPr/>
        </p:nvSpPr>
        <p:spPr>
          <a:xfrm>
            <a:off x="1132240" y="1785243"/>
            <a:ext cx="6736298" cy="49310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21898" tIns="60949" rIns="121898" bIns="60949" anchor="ctr"/>
          <a:lstStyle/>
          <a:p>
            <a:pPr marL="0" marR="0" lvl="0" indent="0" algn="ctr" defTabSz="0" rtl="0" eaLnBrk="0" fontAlgn="base" latinLnBrk="0" hangingPunct="0">
              <a:lnSpc>
                <a:spcPct val="100000"/>
              </a:lnSpc>
              <a:spcBef>
                <a:spcPct val="20000"/>
              </a:spcBef>
              <a:spcAft>
                <a:spcPct val="0"/>
              </a:spcAft>
              <a:buClr>
                <a:schemeClr val="tx2"/>
              </a:buClr>
              <a:buSzPct val="50000"/>
              <a:buFont typeface="Arial" panose="020B0604020202020204" pitchFamily="34" charset="0"/>
              <a:buNone/>
              <a:defRPr/>
            </a:pPr>
            <a:r>
              <a:rPr kumimoji="0" lang="zh-CN" altLang="en-US" sz="2135"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a:t>
            </a:r>
            <a:r>
              <a:rPr kumimoji="0" lang="en-US" altLang="zh-CN" sz="2135"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1</a:t>
            </a:r>
            <a:r>
              <a:rPr kumimoji="0" lang="zh-CN" altLang="en-US" sz="2135"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）需收汇申报退（免）税</a:t>
            </a:r>
            <a:endParaRPr kumimoji="0" lang="zh-CN" altLang="en-US" sz="2135"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Franklin Gothic Book" panose="020B0503020102020204" pitchFamily="34" charset="0"/>
            </a:endParaRPr>
          </a:p>
        </p:txBody>
      </p:sp>
      <p:sp>
        <p:nvSpPr>
          <p:cNvPr id="27" name="矩形 26"/>
          <p:cNvSpPr/>
          <p:nvPr/>
        </p:nvSpPr>
        <p:spPr>
          <a:xfrm>
            <a:off x="1132240" y="4280402"/>
            <a:ext cx="6736298" cy="49310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21898" tIns="60949" rIns="121898" bIns="60949" anchor="ctr"/>
          <a:lstStyle/>
          <a:p>
            <a:pPr marL="0" marR="0" lvl="0" indent="0" algn="ctr" defTabSz="0" rtl="0" eaLnBrk="0" fontAlgn="base" latinLnBrk="0" hangingPunct="0">
              <a:lnSpc>
                <a:spcPct val="100000"/>
              </a:lnSpc>
              <a:spcBef>
                <a:spcPct val="20000"/>
              </a:spcBef>
              <a:spcAft>
                <a:spcPct val="0"/>
              </a:spcAft>
              <a:buClr>
                <a:schemeClr val="tx2"/>
              </a:buClr>
              <a:buSzPct val="50000"/>
              <a:buFont typeface="Arial" panose="020B0604020202020204" pitchFamily="34" charset="0"/>
              <a:buNone/>
              <a:defRPr/>
            </a:pPr>
            <a:r>
              <a:rPr kumimoji="0" lang="zh-CN" altLang="en-US" sz="2135"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a:t>
            </a:r>
            <a:r>
              <a:rPr kumimoji="0" lang="en-US" altLang="zh-CN" sz="2135"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2</a:t>
            </a:r>
            <a:r>
              <a:rPr kumimoji="0" lang="zh-CN" altLang="en-US" sz="2135"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）不需收汇申报退（免）税</a:t>
            </a:r>
            <a:endParaRPr kumimoji="0" lang="zh-CN" altLang="en-US" sz="2135"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2" name="灯片编号占位符 1"/>
          <p:cNvSpPr txBox="1">
            <a:spLocks noGrp="1"/>
          </p:cNvSpPr>
          <p:nvPr>
            <p:ph type="sldNum" sz="quarter" idx="4"/>
          </p:nvPr>
        </p:nvSpPr>
        <p:spPr>
          <a:noFill/>
        </p:spPr>
        <p:txBody>
          <a:bodyPr lIns="121898" tIns="60949" rIns="121898" bIns="60949" rtlCol="0" anchor="ct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Calibri" panose="020F0502020204030204" pitchFamily="34" charset="0"/>
                <a:ea typeface="宋体" panose="02010600030101010101" pitchFamily="2" charset="-122"/>
              </a:defRPr>
            </a:lvl1pPr>
            <a:lvl2pPr marL="454025" lvl="1" indent="1905"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1225" lvl="2" indent="1905"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68425" lvl="3" indent="1905"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5625" lvl="4" indent="1905"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stStyle>
          <a:p>
            <a:pPr lvl="0" algn="r" eaLnBrk="1" hangingPunct="1"/>
            <a:fld id="{9A0DB2DC-4C9A-4742-B13C-FB6460FD3503}" type="slidenum">
              <a:rPr lang="en-US" altLang="zh-CN" sz="1200" dirty="0">
                <a:solidFill>
                  <a:srgbClr val="898989"/>
                </a:solidFill>
              </a:rPr>
            </a:fld>
            <a:endParaRPr lang="en-US" altLang="zh-CN" sz="1200" dirty="0">
              <a:solidFill>
                <a:srgbClr val="898989"/>
              </a:solidFill>
            </a:endParaRPr>
          </a:p>
        </p:txBody>
      </p:sp>
    </p:spTree>
  </p:cSld>
  <p:clrMapOvr>
    <a:masterClrMapping/>
  </p:clrMapOvr>
  <p:transition>
    <p:pull dir="d"/>
  </p:transition>
  <p:timing>
    <p:tnLst>
      <p:par>
        <p:cTn id="1" dur="indefinite" restart="never" nodeType="tmRoot"/>
      </p:par>
    </p:tnLst>
  </p:timing>
</p:sld>
</file>

<file path=ppt/tags/tag1.xml><?xml version="1.0" encoding="utf-8"?>
<p:tagLst xmlns:p="http://schemas.openxmlformats.org/presentationml/2006/main">
  <p:tag name="KSO_WM_TEMPLATE_CATEGORY" val="custom"/>
  <p:tag name="KSO_WM_TEMPLATE_INDEX" val="160335"/>
</p:tagLst>
</file>

<file path=ppt/tags/tag2.xml><?xml version="1.0" encoding="utf-8"?>
<p:tagLst xmlns:p="http://schemas.openxmlformats.org/presentationml/2006/main">
  <p:tag name="KSO_WM_BEAUTIFY_FLAG" val="#wm#"/>
  <p:tag name="KSO_WM_TEMPLATE_CATEGORY" val="custom"/>
  <p:tag name="KSO_WM_TEMPLATE_INDEX" val="160335"/>
</p:tagLst>
</file>

<file path=ppt/tags/tag3.xml><?xml version="1.0" encoding="utf-8"?>
<p:tagLst xmlns:p="http://schemas.openxmlformats.org/presentationml/2006/main">
  <p:tag name="KSO_WM_BEAUTIFY_FLAG" val="#wm#"/>
  <p:tag name="KSO_WM_TEMPLATE_CATEGORY" val="custom"/>
  <p:tag name="KSO_WM_TEMPLATE_INDEX" val="160335"/>
</p:tagLst>
</file>

<file path=ppt/tags/tag4.xml><?xml version="1.0" encoding="utf-8"?>
<p:tagLst xmlns:p="http://schemas.openxmlformats.org/presentationml/2006/main">
  <p:tag name="KSO_WM_BEAUTIFY_FLAG" val="#wm#"/>
  <p:tag name="KSO_WM_TEMPLATE_CATEGORY" val="custom"/>
  <p:tag name="KSO_WM_TEMPLATE_INDEX" val="160335"/>
</p:tagLst>
</file>

<file path=ppt/tags/tag5.xml><?xml version="1.0" encoding="utf-8"?>
<p:tagLst xmlns:p="http://schemas.openxmlformats.org/presentationml/2006/main">
  <p:tag name="MH_TYPE" val="#NeiR#"/>
  <p:tag name="MH_NUMBER" val="3"/>
  <p:tag name="MH_CATEGORY" val="#BingLLB#"/>
  <p:tag name="MH_LAYOUT" val="SubTitleTextDesc"/>
  <p:tag name="MH" val="20160331203731"/>
  <p:tag name="MH_LIBRARY" val="GRAPHIC"/>
  <p:tag name="KSO_WM_TEMPLATE_CATEGORY" val="custom"/>
  <p:tag name="KSO_WM_TEMPLATE_INDEX" val="160335"/>
</p:tagLst>
</file>

<file path=ppt/tags/tag6.xml><?xml version="1.0" encoding="utf-8"?>
<p:tagLst xmlns:p="http://schemas.openxmlformats.org/presentationml/2006/main">
  <p:tag name="KSO_WM_BEAUTIFY_FLAG" val="#wm#"/>
  <p:tag name="KSO_WM_TEMPLATE_CATEGORY" val="custom"/>
  <p:tag name="KSO_WM_TEMPLATE_INDEX" val="160335"/>
</p:tagLst>
</file>

<file path=ppt/tags/tag7.xml><?xml version="1.0" encoding="utf-8"?>
<p:tagLst xmlns:p="http://schemas.openxmlformats.org/presentationml/2006/main">
  <p:tag name="KSO_WM_BEAUTIFY_FLAG" val="#wm#"/>
  <p:tag name="KSO_WM_TEMPLATE_CATEGORY" val="custom"/>
  <p:tag name="KSO_WM_TEMPLATE_INDEX" val="160335"/>
</p:tagLst>
</file>

<file path=ppt/tags/tag8.xml><?xml version="1.0" encoding="utf-8"?>
<p:tagLst xmlns:p="http://schemas.openxmlformats.org/presentationml/2006/main">
  <p:tag name="KSO_WPP_MARK_KEY" val="3973af96-203c-4e8e-8eef-1ad536f0dc4e"/>
  <p:tag name="COMMONDATA" val="eyJoZGlkIjoiOTk4OGVjYzU2Nzg5MDgyYTU3OTMxYTEyOGQ1NjI2MTYifQ=="/>
</p:tagLst>
</file>

<file path=ppt/theme/theme1.xml><?xml version="1.0" encoding="utf-8"?>
<a:theme xmlns:a="http://schemas.openxmlformats.org/drawingml/2006/main" name="Office 主题​​">
  <a:themeElements>
    <a:clrScheme name="视点">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主题​​">
      <a:majorFont>
        <a:latin typeface="微软雅黑"/>
        <a:ea typeface="微软雅黑"/>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1028700" rtl="0" eaLnBrk="0" fontAlgn="base" latinLnBrk="0" hangingPunct="0">
          <a:lnSpc>
            <a:spcPct val="100000"/>
          </a:lnSpc>
          <a:spcBef>
            <a:spcPct val="0"/>
          </a:spcBef>
          <a:spcAft>
            <a:spcPct val="0"/>
          </a:spcAft>
          <a:buClrTx/>
          <a:buSzTx/>
          <a:buFont typeface="Arial" panose="020B0604020202020204" pitchFamily="34" charset="0"/>
          <a:buNone/>
          <a:defRPr kumimoji="0" lang="zh-CN" sz="20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1028700" rtl="0" eaLnBrk="0" fontAlgn="base" latinLnBrk="0" hangingPunct="0">
          <a:lnSpc>
            <a:spcPct val="100000"/>
          </a:lnSpc>
          <a:spcBef>
            <a:spcPct val="0"/>
          </a:spcBef>
          <a:spcAft>
            <a:spcPct val="0"/>
          </a:spcAft>
          <a:buClrTx/>
          <a:buSzTx/>
          <a:buFont typeface="Arial" panose="020B0604020202020204" pitchFamily="34" charset="0"/>
          <a:buNone/>
          <a:defRPr kumimoji="0" lang="zh-CN" sz="20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323232"/>
      </a:dk2>
      <a:lt2>
        <a:srgbClr val="E3DED1"/>
      </a:lt2>
      <a:accent1>
        <a:srgbClr val="F07F09"/>
      </a:accent1>
      <a:accent2>
        <a:srgbClr val="9F2936"/>
      </a:accent2>
      <a:accent3>
        <a:srgbClr val="FFFFFF"/>
      </a:accent3>
      <a:accent4>
        <a:srgbClr val="000000"/>
      </a:accent4>
      <a:accent5>
        <a:srgbClr val="F6C0AA"/>
      </a:accent5>
      <a:accent6>
        <a:srgbClr val="902430"/>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9962</Words>
  <Application>WPS 演示</Application>
  <PresentationFormat>自定义</PresentationFormat>
  <Paragraphs>452</Paragraphs>
  <Slides>51</Slides>
  <Notes>7</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51</vt:i4>
      </vt:variant>
    </vt:vector>
  </HeadingPairs>
  <TitlesOfParts>
    <vt:vector size="72" baseType="lpstr">
      <vt:lpstr>Arial</vt:lpstr>
      <vt:lpstr>宋体</vt:lpstr>
      <vt:lpstr>Wingdings</vt:lpstr>
      <vt:lpstr>Calibri</vt:lpstr>
      <vt:lpstr>黑体</vt:lpstr>
      <vt:lpstr>AvantGarde</vt:lpstr>
      <vt:lpstr>微软雅黑</vt:lpstr>
      <vt:lpstr>Times New Roman</vt:lpstr>
      <vt:lpstr>华文新魏</vt:lpstr>
      <vt:lpstr>Lato Light</vt:lpstr>
      <vt:lpstr>Segoe Print</vt:lpstr>
      <vt:lpstr>Bebas Neue</vt:lpstr>
      <vt:lpstr>华文琥珀</vt:lpstr>
      <vt:lpstr>Arial Unicode MS</vt:lpstr>
      <vt:lpstr>Wingdings</vt:lpstr>
      <vt:lpstr>方正粗宋简体</vt:lpstr>
      <vt:lpstr>Franklin Gothic Book</vt:lpstr>
      <vt:lpstr>方正粗宋简体</vt:lpstr>
      <vt:lpstr>Wingdings 2</vt:lpstr>
      <vt:lpstr>方正舒体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五、出口退税申报的几个期限</vt:lpstr>
      <vt:lpstr>PowerPoint 演示文稿</vt:lpstr>
      <vt:lpstr>PowerPoint 演示文稿</vt:lpstr>
      <vt:lpstr>七、出口企业单证无信息的处理 </vt:lpstr>
      <vt:lpstr>八、生产企业视同自产货物的具体范围（引自财税[2012]39号） </vt:lpstr>
      <vt:lpstr>八、生产企业视同自产货物的具体范围 </vt:lpstr>
      <vt:lpstr>八、生产企业视同自产货物的具体范围 </vt:lpstr>
      <vt:lpstr>八、生产企业视同自产货物的具体范围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Lenovo (Beijing) Limited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servyou</dc:creator>
  <cp:lastModifiedBy>Administrator</cp:lastModifiedBy>
  <cp:revision>849</cp:revision>
  <dcterms:created xsi:type="dcterms:W3CDTF">2012-10-26T07:13:00Z</dcterms:created>
  <dcterms:modified xsi:type="dcterms:W3CDTF">2023-02-21T00:38:35Z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2052-11.1.0.13703</vt:lpwstr>
  </property>
  <property fmtid="{D5CDD505-2E9C-101B-9397-08002B2CF9AE}" pid="3" name="ICV">
    <vt:lpwstr>AF75F074E6E64BDB8DFB915512CA6FAC</vt:lpwstr>
  </property>
</Properties>
</file>